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tags/tag5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5.xml" ContentType="application/vnd.openxmlformats-officedocument.presentationml.tags+xml"/>
  <Override PartName="/ppt/notesSlides/notesSlide13.xml" ContentType="application/vnd.openxmlformats-officedocument.presentationml.notesSlide+xml"/>
  <Override PartName="/ppt/tags/tag56.xml" ContentType="application/vnd.openxmlformats-officedocument.presentationml.tags+xml"/>
  <Override PartName="/ppt/notesSlides/notesSlide14.xml" ContentType="application/vnd.openxmlformats-officedocument.presentationml.notesSlide+xml"/>
  <Override PartName="/ppt/tags/tag57.xml" ContentType="application/vnd.openxmlformats-officedocument.presentationml.tags+xml"/>
  <Override PartName="/ppt/notesSlides/notesSlide15.xml" ContentType="application/vnd.openxmlformats-officedocument.presentationml.notesSlide+xml"/>
  <Override PartName="/ppt/tags/tag58.xml" ContentType="application/vnd.openxmlformats-officedocument.presentationml.tags+xml"/>
  <Override PartName="/ppt/notesSlides/notesSlide16.xml" ContentType="application/vnd.openxmlformats-officedocument.presentationml.notesSlide+xml"/>
  <Override PartName="/ppt/tags/tag59.xml" ContentType="application/vnd.openxmlformats-officedocument.presentationml.tags+xml"/>
  <Override PartName="/ppt/notesSlides/notesSlide17.xml" ContentType="application/vnd.openxmlformats-officedocument.presentationml.notesSlide+xml"/>
  <Override PartName="/ppt/tags/tag60.xml" ContentType="application/vnd.openxmlformats-officedocument.presentationml.tags+xml"/>
  <Override PartName="/ppt/notesSlides/notesSlide18.xml" ContentType="application/vnd.openxmlformats-officedocument.presentationml.notesSlide+xml"/>
  <Override PartName="/ppt/tags/tag61.xml" ContentType="application/vnd.openxmlformats-officedocument.presentationml.tags+xml"/>
  <Override PartName="/ppt/notesSlides/notesSlide19.xml" ContentType="application/vnd.openxmlformats-officedocument.presentationml.notesSlide+xml"/>
  <Override PartName="/ppt/tags/tag62.xml" ContentType="application/vnd.openxmlformats-officedocument.presentationml.tags+xml"/>
  <Override PartName="/ppt/notesSlides/notesSlide20.xml" ContentType="application/vnd.openxmlformats-officedocument.presentationml.notesSlide+xml"/>
  <Override PartName="/ppt/tags/tag63.xml" ContentType="application/vnd.openxmlformats-officedocument.presentationml.tags+xml"/>
  <Override PartName="/ppt/notesSlides/notesSlide21.xml" ContentType="application/vnd.openxmlformats-officedocument.presentationml.notesSlide+xml"/>
  <Override PartName="/ppt/tags/tag64.xml" ContentType="application/vnd.openxmlformats-officedocument.presentationml.tags+xml"/>
  <Override PartName="/ppt/notesSlides/notesSlide22.xml" ContentType="application/vnd.openxmlformats-officedocument.presentationml.notesSlide+xml"/>
  <Override PartName="/ppt/tags/tag6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1"/>
    <p:sldMasterId id="2147486570" r:id="rId2"/>
    <p:sldMasterId id="2147486582" r:id="rId3"/>
    <p:sldMasterId id="2147486594" r:id="rId4"/>
    <p:sldMasterId id="2147486606" r:id="rId5"/>
  </p:sldMasterIdLst>
  <p:notesMasterIdLst>
    <p:notesMasterId r:id="rId55"/>
  </p:notesMasterIdLst>
  <p:handoutMasterIdLst>
    <p:handoutMasterId r:id="rId56"/>
  </p:handoutMasterIdLst>
  <p:sldIdLst>
    <p:sldId id="1411" r:id="rId6"/>
    <p:sldId id="1963" r:id="rId7"/>
    <p:sldId id="1903" r:id="rId8"/>
    <p:sldId id="1904" r:id="rId9"/>
    <p:sldId id="1905" r:id="rId10"/>
    <p:sldId id="1906" r:id="rId11"/>
    <p:sldId id="1907" r:id="rId12"/>
    <p:sldId id="1908" r:id="rId13"/>
    <p:sldId id="1957" r:id="rId14"/>
    <p:sldId id="1958" r:id="rId15"/>
    <p:sldId id="1959" r:id="rId16"/>
    <p:sldId id="1960" r:id="rId17"/>
    <p:sldId id="1961" r:id="rId18"/>
    <p:sldId id="1909" r:id="rId19"/>
    <p:sldId id="1910" r:id="rId20"/>
    <p:sldId id="1911" r:id="rId21"/>
    <p:sldId id="1912" r:id="rId22"/>
    <p:sldId id="1913" r:id="rId23"/>
    <p:sldId id="1928" r:id="rId24"/>
    <p:sldId id="1914" r:id="rId25"/>
    <p:sldId id="1915" r:id="rId26"/>
    <p:sldId id="1918" r:id="rId27"/>
    <p:sldId id="1919" r:id="rId28"/>
    <p:sldId id="1920" r:id="rId29"/>
    <p:sldId id="1921" r:id="rId30"/>
    <p:sldId id="1922" r:id="rId31"/>
    <p:sldId id="1935" r:id="rId32"/>
    <p:sldId id="1936" r:id="rId33"/>
    <p:sldId id="1937" r:id="rId34"/>
    <p:sldId id="1938" r:id="rId35"/>
    <p:sldId id="1939" r:id="rId36"/>
    <p:sldId id="1940" r:id="rId37"/>
    <p:sldId id="1941" r:id="rId38"/>
    <p:sldId id="1942" r:id="rId39"/>
    <p:sldId id="1943" r:id="rId40"/>
    <p:sldId id="1944" r:id="rId41"/>
    <p:sldId id="1945" r:id="rId42"/>
    <p:sldId id="1946" r:id="rId43"/>
    <p:sldId id="1947" r:id="rId44"/>
    <p:sldId id="1948" r:id="rId45"/>
    <p:sldId id="1949" r:id="rId46"/>
    <p:sldId id="1950" r:id="rId47"/>
    <p:sldId id="1951" r:id="rId48"/>
    <p:sldId id="1952" r:id="rId49"/>
    <p:sldId id="1953" r:id="rId50"/>
    <p:sldId id="1954" r:id="rId51"/>
    <p:sldId id="1955" r:id="rId52"/>
    <p:sldId id="1956" r:id="rId53"/>
    <p:sldId id="1964" r:id="rId5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3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8A09"/>
    <a:srgbClr val="0000FF"/>
    <a:srgbClr val="2FC9F9"/>
    <a:srgbClr val="5F5F5F"/>
    <a:srgbClr val="969696"/>
    <a:srgbClr val="33CCFF"/>
    <a:srgbClr val="66FFCC"/>
    <a:srgbClr val="C00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9" autoAdjust="0"/>
    <p:restoredTop sz="77712" autoAdjust="0"/>
  </p:normalViewPr>
  <p:slideViewPr>
    <p:cSldViewPr>
      <p:cViewPr varScale="1">
        <p:scale>
          <a:sx n="45" d="100"/>
          <a:sy n="45" d="100"/>
        </p:scale>
        <p:origin x="109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68" y="-102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l" defTabSz="915056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46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defTabSz="915056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46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l" defTabSz="915056" eaLnBrk="0" hangingPunct="0">
              <a:defRPr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946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FC6731AC-428A-42E4-93AA-A3B2423CC9C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9184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l" defTabSz="989893" eaLnBrk="0" hangingPunct="0">
              <a:defRPr sz="13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>
            <a:lvl1pPr algn="r" defTabSz="989893" eaLnBrk="0" hangingPunct="0">
              <a:defRPr sz="13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l" defTabSz="989893" eaLnBrk="0" hangingPunct="0">
              <a:defRPr sz="13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7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1" tIns="49521" rIns="99041" bIns="49521" numCol="1" anchor="b" anchorCtr="0" compatLnSpc="1">
            <a:prstTxWarp prst="textNoShape">
              <a:avLst/>
            </a:prstTxWarp>
          </a:bodyPr>
          <a:lstStyle>
            <a:lvl1pPr algn="r" defTabSz="989013" eaLnBrk="0" hangingPunct="0"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D9B575A6-D77C-4DD1-922B-C5F5E7BDF36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1242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89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89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6460144-7D10-4DEC-906F-FA2D500A86AF}" type="slidenum">
              <a:rPr lang="en-US" altLang="ko-KR" sz="1300" smtClean="0"/>
              <a:pPr>
                <a:spcBef>
                  <a:spcPct val="0"/>
                </a:spcBef>
              </a:pPr>
              <a:t>1</a:t>
            </a:fld>
            <a:endParaRPr lang="en-US" altLang="ko-KR" sz="1300" smtClean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969" tIns="48984" rIns="97969" bIns="48984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ko-KR" altLang="ko-KR" sz="3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4022725" y="9725025"/>
            <a:ext cx="30765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690" tIns="0" rIns="20690" bIns="0" anchor="b"/>
          <a:lstStyle>
            <a:lvl1pPr defTabSz="1046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46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46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46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46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46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46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46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46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ko-KR" sz="1100" i="1"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0" y="9725025"/>
            <a:ext cx="307498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969" tIns="48984" rIns="97969" bIns="48984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ko-KR" altLang="ko-KR" sz="3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6" name="Rectangle 5"/>
          <p:cNvSpPr>
            <a:spLocks noChangeArrowheads="1"/>
          </p:cNvSpPr>
          <p:nvPr/>
        </p:nvSpPr>
        <p:spPr bwMode="auto">
          <a:xfrm>
            <a:off x="0" y="0"/>
            <a:ext cx="3074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969" tIns="48984" rIns="97969" bIns="48984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endParaRPr lang="ko-KR" altLang="ko-KR" sz="3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1713" y="773113"/>
            <a:ext cx="5099050" cy="3825875"/>
          </a:xfrm>
          <a:ln w="12700" cap="flat">
            <a:solidFill>
              <a:schemeClr val="tx1"/>
            </a:solidFill>
          </a:ln>
        </p:spPr>
      </p:sp>
      <p:sp>
        <p:nvSpPr>
          <p:cNvPr id="2048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44563" y="4864100"/>
            <a:ext cx="5208587" cy="460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6895" tIns="53448" rIns="106895" bIns="53448"/>
          <a:lstStyle/>
          <a:p>
            <a:pPr defTabSz="1042988"/>
            <a:endParaRPr lang="en-US" altLang="ko-KR" smtClean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402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7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0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297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475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This</a:t>
            </a:r>
            <a:r>
              <a:rPr lang="en-US" baseline="0" dirty="0" smtClean="0"/>
              <a:t> is hard if you don’t know what a bus is, but easy if you do.</a:t>
            </a:r>
          </a:p>
          <a:p>
            <a:r>
              <a:rPr lang="en-US" baseline="0" dirty="0" smtClean="0"/>
              <a:t>- We hope that if we give this task to a machine learner, it will also solve it by recognizing semantics.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4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Let’s ask a machine learner to solve</a:t>
            </a:r>
            <a:r>
              <a:rPr lang="en-US" baseline="0" dirty="0" smtClean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 smtClean="0"/>
              <a:t>- We then pass both patches to a deep network which is trained to predict which of</a:t>
            </a:r>
            <a:r>
              <a:rPr lang="en-US" baseline="0" dirty="0" smtClean="0"/>
              <a:t> the 8 classes was sampled.</a:t>
            </a:r>
          </a:p>
          <a:p>
            <a:r>
              <a:rPr lang="en-US" dirty="0" smtClean="0"/>
              <a:t>- Note</a:t>
            </a:r>
            <a:r>
              <a:rPr lang="en-US" baseline="0" dirty="0" smtClean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 smtClean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59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Let’s ask a machine learner to solve</a:t>
            </a:r>
            <a:r>
              <a:rPr lang="en-US" baseline="0" dirty="0" smtClean="0"/>
              <a:t> this.  Given an unlabeled image, we sample one patch uniformly at random, and then a second patch from one of these 8 possible locations relative to the first.</a:t>
            </a:r>
          </a:p>
          <a:p>
            <a:r>
              <a:rPr lang="en-US" dirty="0" smtClean="0"/>
              <a:t>- We then pass both patches to a deep network which is trained to predict which of</a:t>
            </a:r>
            <a:r>
              <a:rPr lang="en-US" baseline="0" dirty="0" smtClean="0"/>
              <a:t> the 8 classes was sampled.</a:t>
            </a:r>
          </a:p>
          <a:p>
            <a:r>
              <a:rPr lang="en-US" dirty="0" smtClean="0"/>
              <a:t>- Note</a:t>
            </a:r>
            <a:r>
              <a:rPr lang="en-US" baseline="0" dirty="0" smtClean="0"/>
              <a:t> the structure of this network: we have a relatively complex embedding that happens in parallel for both patches, followed by a relatively simple classifier that receives input from both patches.  We expect that this will encourage the network to extract semantics, because that’s what makes life easier for the simple classifier.  </a:t>
            </a:r>
          </a:p>
          <a:p>
            <a:r>
              <a:rPr lang="en-US" baseline="0" dirty="0" smtClean="0"/>
              <a:t>- This embedding function can be transferred to other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47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way that we extract</a:t>
            </a:r>
            <a:r>
              <a:rPr lang="en-US" baseline="0" dirty="0" smtClean="0"/>
              <a:t> the patches is important.  The problem</a:t>
            </a:r>
            <a:r>
              <a:rPr lang="en-US" dirty="0" smtClean="0"/>
              <a:t> is</a:t>
            </a:r>
            <a:r>
              <a:rPr lang="en-US" baseline="0" dirty="0" smtClean="0"/>
              <a:t> that there are trivial shortcuts: ways that the network can solve the problem without really extracting the semantics that we’re after, like the line in this pair of patches.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The gap makes it</a:t>
            </a:r>
            <a:r>
              <a:rPr lang="en-US" baseline="0" dirty="0" smtClean="0"/>
              <a:t> less likely that low-level properties cross both patches</a:t>
            </a:r>
          </a:p>
          <a:p>
            <a:r>
              <a:rPr lang="en-US" baseline="0" dirty="0" smtClean="0"/>
              <a:t>- The jittering makes it harder to match straight lines between two patches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26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way that we extract</a:t>
            </a:r>
            <a:r>
              <a:rPr lang="en-US" baseline="0" dirty="0" smtClean="0"/>
              <a:t> the patches is important.  The problem</a:t>
            </a:r>
            <a:r>
              <a:rPr lang="en-US" dirty="0" smtClean="0"/>
              <a:t> is</a:t>
            </a:r>
            <a:r>
              <a:rPr lang="en-US" baseline="0" dirty="0" smtClean="0"/>
              <a:t> that there are trivial shortcuts: ways that the network can solve the problem without really extracting the semantics that we’re after, like the line in this pair of patches.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The gap makes it</a:t>
            </a:r>
            <a:r>
              <a:rPr lang="en-US" baseline="0" dirty="0" smtClean="0"/>
              <a:t> less likely that low-level properties cross both patches</a:t>
            </a:r>
          </a:p>
          <a:p>
            <a:r>
              <a:rPr lang="en-US" baseline="0" dirty="0" smtClean="0"/>
              <a:t>- The jittering makes it harder to match straight lines between two patches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341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After training for a while, another</a:t>
            </a:r>
            <a:r>
              <a:rPr lang="en-US" baseline="0" dirty="0" smtClean="0"/>
              <a:t> “trivial” shortcut started to take hold, which was difficult to track down.  We first noticed pairs that the net could predict much better than people.</a:t>
            </a:r>
          </a:p>
          <a:p>
            <a:r>
              <a:rPr lang="en-US" baseline="0" dirty="0" smtClean="0"/>
              <a:t>- We found its nearest neighbors were other textures with little else in common</a:t>
            </a:r>
          </a:p>
          <a:p>
            <a:r>
              <a:rPr lang="en-US" baseline="0" dirty="0" smtClean="0"/>
              <a:t>- We then looked at the distribution of where those nearest-neighbor patches were occurring in the original image frame—turned out they were all from the same corner of the image</a:t>
            </a:r>
          </a:p>
          <a:p>
            <a:r>
              <a:rPr lang="en-US" baseline="0" dirty="0" smtClean="0"/>
              <a:t>- Was the network figuring out where the patches were on the image frame?  To find out, we trained a separate network to predict the absolute (</a:t>
            </a:r>
            <a:r>
              <a:rPr lang="en-US" baseline="0" dirty="0" err="1" smtClean="0"/>
              <a:t>x,y</a:t>
            </a:r>
            <a:r>
              <a:rPr lang="en-US" baseline="0" dirty="0" smtClean="0"/>
              <a:t>) coordinates of individual patches.</a:t>
            </a:r>
          </a:p>
          <a:p>
            <a:r>
              <a:rPr lang="en-US" baseline="0" dirty="0" smtClean="0"/>
              <a:t>- For some images (not all), the net predicted very well, even for patches with no semantics in them.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1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50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Turns out that the images where this worked were those affected by chromatic aberration</a:t>
            </a:r>
          </a:p>
          <a:p>
            <a:r>
              <a:rPr lang="en-US" dirty="0" smtClean="0"/>
              <a:t>- Chromatic</a:t>
            </a:r>
            <a:r>
              <a:rPr lang="en-US" baseline="0" dirty="0" smtClean="0"/>
              <a:t> aberration happens when a lens bends different wavelengths a different amount</a:t>
            </a:r>
          </a:p>
          <a:p>
            <a:r>
              <a:rPr lang="en-US" baseline="0" dirty="0" smtClean="0"/>
              <a:t>- For common lenses (specifically, the achromatic doublet), the green color channel is shrunk a little bit toward the image center relative to red and blue</a:t>
            </a:r>
          </a:p>
          <a:p>
            <a:r>
              <a:rPr lang="en-US" baseline="0" dirty="0" smtClean="0"/>
              <a:t>- Deep nets can detect this subtle shift, which tells the net where a patch is with respect to the lens, and gives away the answer to the relative-position task.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915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various ways to fix this—for example, removing</a:t>
            </a:r>
            <a:r>
              <a:rPr lang="en-US" baseline="0" dirty="0" smtClean="0"/>
              <a:t> color (for our experiments, we randomly dropped 2 of the 3 color channels).  </a:t>
            </a:r>
          </a:p>
          <a:p>
            <a:r>
              <a:rPr lang="en-US" baseline="0" dirty="0" smtClean="0"/>
              <a:t>But there’s a more important lesson: Deep nets are kind-of lazy.  If there’s a way to solve a problem without learning semantics, they may learn to do that instead.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90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- If</a:t>
            </a:r>
            <a:r>
              <a:rPr lang="en-US" baseline="0" dirty="0" smtClean="0"/>
              <a:t> we can mine objects, can we detect them?  We adopt the R-CNN pipeline on VOC 2007.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156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09B76-0FB8-4CFA-ACAF-41C9690F12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418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896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905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26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6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0F32-3241-AF49-9835-D0F4A852D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6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892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5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8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6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0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406C2-1B2C-4329-BE8D-E32811738F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5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98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98450"/>
            <a:ext cx="2070100" cy="63912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57900" cy="63912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19100" y="298450"/>
            <a:ext cx="8280400" cy="908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49263" y="1576388"/>
            <a:ext cx="3990975" cy="24796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592638" y="1576388"/>
            <a:ext cx="3992562" cy="24796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49263" y="4208463"/>
            <a:ext cx="3990975" cy="24812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592638" y="4208463"/>
            <a:ext cx="3992562" cy="248126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304800"/>
            <a:ext cx="8610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2888" y="1428750"/>
            <a:ext cx="42291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24388" y="1428750"/>
            <a:ext cx="42291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ea typeface="굴림" pitchFamily="50" charset="-127"/>
                <a:cs typeface="Arial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ea typeface="굴림" panose="020B0600000101010101" pitchFamily="50" charset="-127"/>
              </a:defRPr>
            </a:lvl1pPr>
          </a:lstStyle>
          <a:p>
            <a:pPr>
              <a:defRPr/>
            </a:pPr>
            <a:fld id="{0DBB7B96-AB9F-4F47-8B62-1926B3FD6B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4820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32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705600"/>
            <a:ext cx="8839200" cy="152400"/>
          </a:xfrm>
          <a:prstGeom prst="rect">
            <a:avLst/>
          </a:prstGeom>
          <a:gradFill>
            <a:gsLst>
              <a:gs pos="76000">
                <a:srgbClr val="C00000"/>
              </a:gs>
              <a:gs pos="100000">
                <a:srgbClr val="FFCA6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2460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85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5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910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009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6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99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699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40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4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7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64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011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705600"/>
            <a:ext cx="8839200" cy="152400"/>
          </a:xfrm>
          <a:prstGeom prst="rect">
            <a:avLst/>
          </a:prstGeom>
          <a:gradFill>
            <a:gsLst>
              <a:gs pos="76000">
                <a:srgbClr val="C00000"/>
              </a:gs>
              <a:gs pos="100000">
                <a:srgbClr val="FFCA6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2460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91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03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1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61752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21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092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27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142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038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9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210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705600"/>
            <a:ext cx="8839200" cy="152400"/>
          </a:xfrm>
          <a:prstGeom prst="rect">
            <a:avLst/>
          </a:prstGeom>
          <a:gradFill>
            <a:gsLst>
              <a:gs pos="76000">
                <a:srgbClr val="C00000"/>
              </a:gs>
              <a:gs pos="100000">
                <a:srgbClr val="FFCA6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32460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04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88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9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49263" y="1576388"/>
            <a:ext cx="3990975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92638" y="1576388"/>
            <a:ext cx="3992562" cy="5113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51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633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818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478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07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67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792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25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6111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1722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5630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942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5174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8852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752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0514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7074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28186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2361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665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3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24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2925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71397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9263" y="1576388"/>
            <a:ext cx="8135937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</p:txBody>
      </p:sp>
      <p:grpSp>
        <p:nvGrpSpPr>
          <p:cNvPr id="1027" name="Group 16"/>
          <p:cNvGrpSpPr>
            <a:grpSpLocks/>
          </p:cNvGrpSpPr>
          <p:nvPr userDrawn="1"/>
        </p:nvGrpSpPr>
        <p:grpSpPr bwMode="auto">
          <a:xfrm>
            <a:off x="419100" y="1250950"/>
            <a:ext cx="8305800" cy="196850"/>
            <a:chOff x="264" y="788"/>
            <a:chExt cx="5232" cy="124"/>
          </a:xfrm>
        </p:grpSpPr>
        <p:sp>
          <p:nvSpPr>
            <p:cNvPr id="1030" name="Rectangle 17"/>
            <p:cNvSpPr>
              <a:spLocks noChangeArrowheads="1"/>
            </p:cNvSpPr>
            <p:nvPr/>
          </p:nvSpPr>
          <p:spPr bwMode="auto">
            <a:xfrm>
              <a:off x="264" y="788"/>
              <a:ext cx="5232" cy="61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ko-KR" smtClean="0">
                <a:ea typeface="굴림" panose="020B0600000101010101" pitchFamily="50" charset="-127"/>
              </a:endParaRPr>
            </a:p>
          </p:txBody>
        </p:sp>
        <p:sp>
          <p:nvSpPr>
            <p:cNvPr id="1031" name="Rectangle 18"/>
            <p:cNvSpPr>
              <a:spLocks noChangeArrowheads="1"/>
            </p:cNvSpPr>
            <p:nvPr/>
          </p:nvSpPr>
          <p:spPr bwMode="auto">
            <a:xfrm>
              <a:off x="264" y="881"/>
              <a:ext cx="5232" cy="31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ko-KR" smtClean="0">
                <a:ea typeface="굴림" panose="020B0600000101010101" pitchFamily="50" charset="-127"/>
              </a:endParaRPr>
            </a:p>
          </p:txBody>
        </p:sp>
      </p:grpSp>
      <p:sp>
        <p:nvSpPr>
          <p:cNvPr id="1028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pic>
        <p:nvPicPr>
          <p:cNvPr id="1029" name="Picture 12" descr="KAIST-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6510" r:id="rId1"/>
    <p:sldLayoutId id="2147486455" r:id="rId2"/>
    <p:sldLayoutId id="2147486456" r:id="rId3"/>
    <p:sldLayoutId id="2147486457" r:id="rId4"/>
    <p:sldLayoutId id="2147486458" r:id="rId5"/>
    <p:sldLayoutId id="2147486459" r:id="rId6"/>
    <p:sldLayoutId id="2147486460" r:id="rId7"/>
    <p:sldLayoutId id="2147486461" r:id="rId8"/>
    <p:sldLayoutId id="2147486462" r:id="rId9"/>
    <p:sldLayoutId id="2147486463" r:id="rId10"/>
    <p:sldLayoutId id="2147486464" r:id="rId11"/>
    <p:sldLayoutId id="2147486465" r:id="rId12"/>
    <p:sldLayoutId id="214748651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rgbClr val="000000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rgbClr val="000000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2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2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2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rgbClr val="FFC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9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71" r:id="rId1"/>
    <p:sldLayoutId id="2147486572" r:id="rId2"/>
    <p:sldLayoutId id="2147486573" r:id="rId3"/>
    <p:sldLayoutId id="2147486574" r:id="rId4"/>
    <p:sldLayoutId id="2147486575" r:id="rId5"/>
    <p:sldLayoutId id="2147486576" r:id="rId6"/>
    <p:sldLayoutId id="2147486577" r:id="rId7"/>
    <p:sldLayoutId id="2147486578" r:id="rId8"/>
    <p:sldLayoutId id="2147486579" r:id="rId9"/>
    <p:sldLayoutId id="2147486580" r:id="rId10"/>
    <p:sldLayoutId id="214748658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rgbClr val="FFC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6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83" r:id="rId1"/>
    <p:sldLayoutId id="2147486584" r:id="rId2"/>
    <p:sldLayoutId id="2147486585" r:id="rId3"/>
    <p:sldLayoutId id="2147486586" r:id="rId4"/>
    <p:sldLayoutId id="2147486587" r:id="rId5"/>
    <p:sldLayoutId id="2147486588" r:id="rId6"/>
    <p:sldLayoutId id="2147486589" r:id="rId7"/>
    <p:sldLayoutId id="2147486590" r:id="rId8"/>
    <p:sldLayoutId id="2147486591" r:id="rId9"/>
    <p:sldLayoutId id="2147486592" r:id="rId10"/>
    <p:sldLayoutId id="214748659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4891F8-2ECC-461F-AFE3-0E73DD720B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B982D-B618-4D9B-9168-29EA38AA06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rgbClr val="FFC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2/23/17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7554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07" r:id="rId1"/>
    <p:sldLayoutId id="2147486608" r:id="rId2"/>
    <p:sldLayoutId id="2147486609" r:id="rId3"/>
    <p:sldLayoutId id="2147486610" r:id="rId4"/>
    <p:sldLayoutId id="2147486611" r:id="rId5"/>
    <p:sldLayoutId id="2147486612" r:id="rId6"/>
    <p:sldLayoutId id="2147486613" r:id="rId7"/>
    <p:sldLayoutId id="2147486614" r:id="rId8"/>
    <p:sldLayoutId id="2147486615" r:id="rId9"/>
    <p:sldLayoutId id="2147486616" r:id="rId10"/>
    <p:sldLayoutId id="214748661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4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12.png"/><Relationship Id="rId5" Type="http://schemas.openxmlformats.org/officeDocument/2006/relationships/tags" Target="../tags/tag30.xml"/><Relationship Id="rId10" Type="http://schemas.openxmlformats.org/officeDocument/2006/relationships/image" Target="../media/image11.png"/><Relationship Id="rId4" Type="http://schemas.openxmlformats.org/officeDocument/2006/relationships/tags" Target="../tags/tag29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14.png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12.png"/><Relationship Id="rId5" Type="http://schemas.openxmlformats.org/officeDocument/2006/relationships/tags" Target="../tags/tag36.xml"/><Relationship Id="rId10" Type="http://schemas.openxmlformats.org/officeDocument/2006/relationships/image" Target="../media/image11.png"/><Relationship Id="rId4" Type="http://schemas.openxmlformats.org/officeDocument/2006/relationships/tags" Target="../tags/tag35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4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12.png"/><Relationship Id="rId5" Type="http://schemas.openxmlformats.org/officeDocument/2006/relationships/tags" Target="../tags/tag42.xml"/><Relationship Id="rId10" Type="http://schemas.openxmlformats.org/officeDocument/2006/relationships/image" Target="../media/image11.png"/><Relationship Id="rId4" Type="http://schemas.openxmlformats.org/officeDocument/2006/relationships/tags" Target="../tags/tag4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tags" Target="../tags/tag46.xml"/><Relationship Id="rId21" Type="http://schemas.openxmlformats.org/officeDocument/2006/relationships/image" Target="../media/image26.png"/><Relationship Id="rId7" Type="http://schemas.openxmlformats.org/officeDocument/2006/relationships/tags" Target="../tags/tag50.xml"/><Relationship Id="rId12" Type="http://schemas.openxmlformats.org/officeDocument/2006/relationships/notesSlide" Target="../notesSlides/notesSlide8.xml"/><Relationship Id="rId17" Type="http://schemas.openxmlformats.org/officeDocument/2006/relationships/image" Target="../media/image14.png"/><Relationship Id="rId2" Type="http://schemas.openxmlformats.org/officeDocument/2006/relationships/tags" Target="../tags/tag45.xml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8.xml"/><Relationship Id="rId15" Type="http://schemas.openxmlformats.org/officeDocument/2006/relationships/image" Target="../media/image12.png"/><Relationship Id="rId10" Type="http://schemas.openxmlformats.org/officeDocument/2006/relationships/tags" Target="../tags/tag53.xml"/><Relationship Id="rId19" Type="http://schemas.openxmlformats.org/officeDocument/2006/relationships/image" Target="../media/image24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../media/image11.png"/><Relationship Id="rId2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5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openxmlformats.org/officeDocument/2006/relationships/image" Target="../media/image39.jpg"/><Relationship Id="rId9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7.xml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8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9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0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18" Type="http://schemas.openxmlformats.org/officeDocument/2006/relationships/image" Target="../media/image60.jpeg"/><Relationship Id="rId3" Type="http://schemas.openxmlformats.org/officeDocument/2006/relationships/notesSlide" Target="../notesSlides/notesSlide19.xml"/><Relationship Id="rId21" Type="http://schemas.microsoft.com/office/2007/relationships/hdphoto" Target="../media/hdphoto4.wdp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jpe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tags" Target="../tags/tag6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eg"/><Relationship Id="rId10" Type="http://schemas.openxmlformats.org/officeDocument/2006/relationships/image" Target="../media/image52.jpg"/><Relationship Id="rId19" Type="http://schemas.openxmlformats.org/officeDocument/2006/relationships/image" Target="../media/image61.jpe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61.jpeg"/><Relationship Id="rId9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4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0" Type="http://schemas.openxmlformats.org/officeDocument/2006/relationships/image" Target="../media/image8.png"/><Relationship Id="rId4" Type="http://schemas.openxmlformats.org/officeDocument/2006/relationships/tags" Target="../tags/tag5.xml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tags" Target="../tags/tag9.xml"/><Relationship Id="rId21" Type="http://schemas.openxmlformats.org/officeDocument/2006/relationships/image" Target="../media/image18.png"/><Relationship Id="rId7" Type="http://schemas.openxmlformats.org/officeDocument/2006/relationships/tags" Target="../tags/tag13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14.png"/><Relationship Id="rId2" Type="http://schemas.openxmlformats.org/officeDocument/2006/relationships/tags" Target="../tags/tag8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11.xml"/><Relationship Id="rId15" Type="http://schemas.openxmlformats.org/officeDocument/2006/relationships/image" Target="../media/image12.png"/><Relationship Id="rId10" Type="http://schemas.openxmlformats.org/officeDocument/2006/relationships/tags" Target="../tags/tag16.xml"/><Relationship Id="rId19" Type="http://schemas.openxmlformats.org/officeDocument/2006/relationships/image" Target="../media/image16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8.xml"/><Relationship Id="rId16" Type="http://schemas.openxmlformats.org/officeDocument/2006/relationships/image" Target="../media/image14.png"/><Relationship Id="rId20" Type="http://schemas.openxmlformats.org/officeDocument/2006/relationships/image" Target="../media/image19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2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8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69900" y="1052513"/>
            <a:ext cx="8077200" cy="152400"/>
            <a:chOff x="296" y="572"/>
            <a:chExt cx="5088" cy="96"/>
          </a:xfrm>
        </p:grpSpPr>
        <p:sp>
          <p:nvSpPr>
            <p:cNvPr id="19466" name="Rectangle 3"/>
            <p:cNvSpPr>
              <a:spLocks noChangeArrowheads="1"/>
            </p:cNvSpPr>
            <p:nvPr/>
          </p:nvSpPr>
          <p:spPr bwMode="auto">
            <a:xfrm>
              <a:off x="296" y="572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ko-KR" sz="3200" b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19467" name="Rectangle 4"/>
            <p:cNvSpPr>
              <a:spLocks noChangeArrowheads="1"/>
            </p:cNvSpPr>
            <p:nvPr/>
          </p:nvSpPr>
          <p:spPr bwMode="auto">
            <a:xfrm>
              <a:off x="296" y="644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ko-KR" sz="3200" b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</p:grpSp>
      <p:grpSp>
        <p:nvGrpSpPr>
          <p:cNvPr id="19459" name="Group 5"/>
          <p:cNvGrpSpPr>
            <a:grpSpLocks/>
          </p:cNvGrpSpPr>
          <p:nvPr/>
        </p:nvGrpSpPr>
        <p:grpSpPr bwMode="auto">
          <a:xfrm>
            <a:off x="469900" y="3132138"/>
            <a:ext cx="8077200" cy="152400"/>
            <a:chOff x="296" y="1676"/>
            <a:chExt cx="5088" cy="96"/>
          </a:xfrm>
        </p:grpSpPr>
        <p:sp>
          <p:nvSpPr>
            <p:cNvPr id="19464" name="Rectangle 6"/>
            <p:cNvSpPr>
              <a:spLocks noChangeArrowheads="1"/>
            </p:cNvSpPr>
            <p:nvPr/>
          </p:nvSpPr>
          <p:spPr bwMode="auto">
            <a:xfrm>
              <a:off x="296" y="1676"/>
              <a:ext cx="5088" cy="47"/>
            </a:xfrm>
            <a:prstGeom prst="rect">
              <a:avLst/>
            </a:prstGeom>
            <a:gradFill rotWithShape="0">
              <a:gsLst>
                <a:gs pos="0">
                  <a:srgbClr val="0E9BBA"/>
                </a:gs>
                <a:gs pos="50000">
                  <a:srgbClr val="12C2E9"/>
                </a:gs>
                <a:gs pos="100000">
                  <a:srgbClr val="0E9BB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ko-KR" sz="3200" b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296" y="1748"/>
              <a:ext cx="5088" cy="24"/>
            </a:xfrm>
            <a:prstGeom prst="rect">
              <a:avLst/>
            </a:prstGeom>
            <a:gradFill rotWithShape="0">
              <a:gsLst>
                <a:gs pos="0">
                  <a:srgbClr val="B200B2"/>
                </a:gs>
                <a:gs pos="50000">
                  <a:srgbClr val="FF00FF"/>
                </a:gs>
                <a:gs pos="100000">
                  <a:srgbClr val="B200B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ts val="2700"/>
                </a:lnSpc>
                <a:spcBef>
                  <a:spcPts val="600"/>
                </a:spcBef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800" b="1">
                  <a:solidFill>
                    <a:srgbClr val="000000"/>
                  </a:solidFill>
                  <a:latin typeface="Tahoma" panose="020B0604030504040204" pitchFamily="34" charset="0"/>
                </a:defRPr>
              </a:lvl1pPr>
              <a:lvl2pPr marL="742950" indent="-28575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2pPr>
              <a:lvl3pPr marL="1143000" indent="-228600">
                <a:lnSpc>
                  <a:spcPts val="2700"/>
                </a:lnSpc>
                <a:spcAft>
                  <a:spcPts val="400"/>
                </a:spcAft>
                <a:buClr>
                  <a:srgbClr val="0C7B9C"/>
                </a:buClr>
                <a:buFont typeface="Arial" panose="020B0604020202020204" pitchFamily="34" charset="0"/>
                <a:buChar char="●"/>
                <a:defRPr sz="2400" b="1">
                  <a:solidFill>
                    <a:srgbClr val="000000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ko-KR" altLang="ko-KR" sz="3200" b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endParaRPr>
            </a:p>
          </p:txBody>
        </p:sp>
      </p:grp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112553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 dirty="0" smtClean="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Unsupervised Learning and </a:t>
            </a:r>
          </a:p>
          <a:p>
            <a:pPr algn="ctr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4000" dirty="0" smtClean="0">
                <a:solidFill>
                  <a:srgbClr val="0000FF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Image Search</a:t>
            </a:r>
            <a:endParaRPr lang="en-US" altLang="ko-KR" sz="4000" dirty="0">
              <a:solidFill>
                <a:srgbClr val="0000FF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  <p:pic>
        <p:nvPicPr>
          <p:cNvPr id="19461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14"/>
          <p:cNvSpPr txBox="1">
            <a:spLocks noChangeArrowheads="1"/>
          </p:cNvSpPr>
          <p:nvPr/>
        </p:nvSpPr>
        <p:spPr bwMode="auto">
          <a:xfrm>
            <a:off x="496888" y="3870325"/>
            <a:ext cx="81534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3200" b="0" dirty="0" smtClean="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Sung-</a:t>
            </a:r>
            <a:r>
              <a:rPr lang="en-US" altLang="ko-KR" sz="3200" b="0" dirty="0" err="1" smtClean="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Eui</a:t>
            </a:r>
            <a:r>
              <a:rPr lang="en-US" altLang="ko-KR" sz="3200" b="0" dirty="0" smtClean="0">
                <a:solidFill>
                  <a:srgbClr val="EA8B00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 Yoon</a:t>
            </a:r>
            <a:endParaRPr lang="en-US" altLang="ko-KR" sz="3200" b="0" dirty="0">
              <a:solidFill>
                <a:srgbClr val="EA8B00"/>
              </a:solidFill>
              <a:latin typeface="Arial" panose="020B0604020202020204" pitchFamily="34" charset="0"/>
              <a:ea typeface="굴림" panose="020B0600000101010101" pitchFamily="50" charset="-127"/>
            </a:endParaRPr>
          </a:p>
          <a:p>
            <a:pPr algn="ctr" eaLnBrk="1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Associate Professor</a:t>
            </a:r>
          </a:p>
          <a:p>
            <a:pPr algn="ctr" eaLnBrk="1" hangingPunct="1">
              <a:lnSpc>
                <a:spcPts val="2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KAIST</a:t>
            </a:r>
          </a:p>
        </p:txBody>
      </p:sp>
      <p:sp>
        <p:nvSpPr>
          <p:cNvPr id="19463" name="Text Box 29"/>
          <p:cNvSpPr txBox="1">
            <a:spLocks noChangeArrowheads="1"/>
          </p:cNvSpPr>
          <p:nvPr/>
        </p:nvSpPr>
        <p:spPr bwMode="auto">
          <a:xfrm>
            <a:off x="1400175" y="5405438"/>
            <a:ext cx="6513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rgbClr val="000000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rgbClr val="000000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50" charset="-127"/>
              </a:rPr>
              <a:t>http://sglab.kaist.ac.kr</a:t>
            </a:r>
          </a:p>
        </p:txBody>
      </p:sp>
    </p:spTree>
  </p:cSld>
  <p:clrMapOvr>
    <a:masterClrMapping/>
  </p:clrMapOvr>
  <p:transition advTm="1602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Supervised Learning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877556" y="2125267"/>
            <a:ext cx="2288481" cy="1639861"/>
            <a:chOff x="2550001" y="1902535"/>
            <a:chExt cx="4831540" cy="3497837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550001" y="1902535"/>
              <a:ext cx="4831540" cy="3497837"/>
              <a:chOff x="4222348" y="2523729"/>
              <a:chExt cx="4831540" cy="3497267"/>
            </a:xfrm>
          </p:grpSpPr>
          <p:sp>
            <p:nvSpPr>
              <p:cNvPr id="6" name="TextBox 4"/>
              <p:cNvSpPr txBox="1">
                <a:spLocks noChangeArrowheads="1"/>
              </p:cNvSpPr>
              <p:nvPr/>
            </p:nvSpPr>
            <p:spPr bwMode="auto">
              <a:xfrm>
                <a:off x="6553201" y="3505201"/>
                <a:ext cx="59293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1"/>
                <a:ext cx="59293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" name="TextBox 6"/>
              <p:cNvSpPr txBox="1">
                <a:spLocks noChangeArrowheads="1"/>
              </p:cNvSpPr>
              <p:nvPr/>
            </p:nvSpPr>
            <p:spPr bwMode="auto">
              <a:xfrm>
                <a:off x="6824679" y="3581642"/>
                <a:ext cx="59293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6688430" y="3814592"/>
                <a:ext cx="228599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6842547" y="3249168"/>
                <a:ext cx="59293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5714999" y="3657601"/>
                <a:ext cx="390012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3"/>
              <p:cNvSpPr txBox="1">
                <a:spLocks noChangeArrowheads="1"/>
              </p:cNvSpPr>
              <p:nvPr/>
            </p:nvSpPr>
            <p:spPr bwMode="auto">
              <a:xfrm>
                <a:off x="5793757" y="4741628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5181600" y="4648200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7" name="TextBox 15"/>
              <p:cNvSpPr txBox="1">
                <a:spLocks noChangeArrowheads="1"/>
              </p:cNvSpPr>
              <p:nvPr/>
            </p:nvSpPr>
            <p:spPr bwMode="auto">
              <a:xfrm>
                <a:off x="5342160" y="4387092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5456887" y="4969658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9" name="TextBox 17"/>
              <p:cNvSpPr txBox="1">
                <a:spLocks noChangeArrowheads="1"/>
              </p:cNvSpPr>
              <p:nvPr/>
            </p:nvSpPr>
            <p:spPr bwMode="auto">
              <a:xfrm>
                <a:off x="5541670" y="4691589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5665585" y="4419598"/>
                <a:ext cx="613240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1"/>
              <p:cNvSpPr txBox="1">
                <a:spLocks noChangeArrowheads="1"/>
              </p:cNvSpPr>
              <p:nvPr/>
            </p:nvSpPr>
            <p:spPr bwMode="auto">
              <a:xfrm>
                <a:off x="4222348" y="2523729"/>
                <a:ext cx="69446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sz="135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8359424" y="5381023"/>
                <a:ext cx="694464" cy="639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sz="135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347582" y="3193609"/>
              <a:ext cx="228599" cy="64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31" name="Content Placeholder 3"/>
          <p:cNvSpPr txBox="1">
            <a:spLocks/>
          </p:cNvSpPr>
          <p:nvPr/>
        </p:nvSpPr>
        <p:spPr>
          <a:xfrm>
            <a:off x="4139198" y="2226469"/>
            <a:ext cx="4595730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Classification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Output: </a:t>
            </a: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discrete class labels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Goal: </a:t>
            </a: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		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classify new inputs correctly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925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Regression 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Output: </a:t>
            </a: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continuous values</a:t>
            </a:r>
            <a:b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Goal:</a:t>
            </a: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	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predict the output accurately for new inputs 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9" y="3802170"/>
            <a:ext cx="2473982" cy="1860598"/>
          </a:xfrm>
          <a:prstGeom prst="rect">
            <a:avLst/>
          </a:prstGeom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32271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7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Unsupervised Learning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586652" y="2407123"/>
            <a:ext cx="3210540" cy="2634905"/>
            <a:chOff x="4463662" y="2543308"/>
            <a:chExt cx="4280719" cy="3512635"/>
          </a:xfrm>
        </p:grpSpPr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5715000" y="3657600"/>
              <a:ext cx="246308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793756" y="4741629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5181601" y="4648200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5342161" y="4387092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5456885" y="4969660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541670" y="4691592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>
                  <a:solidFill>
                    <a:srgbClr val="00B050"/>
                  </a:solidFill>
                </a:rPr>
                <a:t>o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5665584" y="4419600"/>
              <a:ext cx="387285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00B050"/>
                  </a:solidFill>
                </a:rPr>
                <a:t>o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3389555" y="4152658"/>
              <a:ext cx="2972904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4876800" y="5638317"/>
              <a:ext cx="3429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463662" y="2543308"/>
              <a:ext cx="438581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35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n-US" sz="135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8305800" y="5655899"/>
              <a:ext cx="438581" cy="400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1350" baseline="-250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23483" y="3473038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26009" y="3343000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46429" y="3147137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248157" y="3488109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488997" y="3062308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488997" y="3291838"/>
            <a:ext cx="29046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33" name="Content Placeholder 3"/>
          <p:cNvSpPr txBox="1">
            <a:spLocks/>
          </p:cNvSpPr>
          <p:nvPr/>
        </p:nvSpPr>
        <p:spPr>
          <a:xfrm>
            <a:off x="1331569" y="4923030"/>
            <a:ext cx="1916957" cy="442966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Data is unlabeled</a:t>
            </a:r>
          </a:p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0" name="Content Placeholder 3"/>
          <p:cNvSpPr txBox="1">
            <a:spLocks/>
          </p:cNvSpPr>
          <p:nvPr/>
        </p:nvSpPr>
        <p:spPr>
          <a:xfrm>
            <a:off x="4160085" y="2365308"/>
            <a:ext cx="4595730" cy="28058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Its goal is to build a model that can be used for reasoning, decision making, predicting things, communicating, etc. </a:t>
            </a:r>
          </a:p>
          <a:p>
            <a:pPr marL="0" indent="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sng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For example: </a:t>
            </a:r>
          </a:p>
          <a:p>
            <a:pPr marL="171450" indent="-17145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finding clusters </a:t>
            </a:r>
          </a:p>
          <a:p>
            <a:pPr marL="171450" indent="-17145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dimensionality reduction </a:t>
            </a:r>
          </a:p>
          <a:p>
            <a:pPr marL="0" indent="0" algn="just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32271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154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Motivation and Strengths: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4313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1950" dirty="0">
                <a:latin typeface="Times New Roman" charset="0"/>
                <a:ea typeface="Times New Roman" charset="0"/>
                <a:cs typeface="Times New Roman" charset="0"/>
              </a:rPr>
              <a:t>Unsupervised learning is not expensive and time consuming like supervised learning.</a:t>
            </a: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1950" dirty="0">
                <a:latin typeface="Times New Roman" charset="0"/>
                <a:ea typeface="Times New Roman" charset="0"/>
                <a:cs typeface="Times New Roman" charset="0"/>
              </a:rPr>
              <a:t>Unsupervised learning requires no human intervention.</a:t>
            </a:r>
          </a:p>
          <a:p>
            <a:pPr>
              <a:lnSpc>
                <a:spcPct val="150000"/>
              </a:lnSpc>
              <a:spcAft>
                <a:spcPts val="900"/>
              </a:spcAft>
            </a:pPr>
            <a:r>
              <a:rPr lang="en-US" sz="1950" dirty="0">
                <a:latin typeface="Times New Roman" charset="0"/>
                <a:ea typeface="Times New Roman" charset="0"/>
                <a:cs typeface="Times New Roman" charset="0"/>
              </a:rPr>
              <a:t>Unlabeled data is easy to find with large quantities, unlike labeled data which is scarce.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81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Weaknesses: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More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difficult than supervised learning because there is </a:t>
            </a:r>
            <a:r>
              <a:rPr lang="en-US" b="1" u="sng" dirty="0" smtClean="0">
                <a:latin typeface="Times New Roman" charset="0"/>
                <a:ea typeface="Times New Roman" charset="0"/>
                <a:cs typeface="Times New Roman" charset="0"/>
              </a:rPr>
              <a:t>NO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1">
              <a:lnSpc>
                <a:spcPct val="150000"/>
              </a:lnSpc>
              <a:buFont typeface="Wingdings" charset="2"/>
              <a:buChar char="v"/>
            </a:pPr>
            <a:r>
              <a:rPr lang="en-US" sz="1950" dirty="0" smtClean="0">
                <a:latin typeface="Times New Roman" charset="0"/>
                <a:ea typeface="Times New Roman" charset="0"/>
                <a:cs typeface="Times New Roman" charset="0"/>
              </a:rPr>
              <a:t>Single </a:t>
            </a:r>
            <a:r>
              <a:rPr lang="en-US" sz="1950" dirty="0">
                <a:latin typeface="Times New Roman" charset="0"/>
                <a:ea typeface="Times New Roman" charset="0"/>
                <a:cs typeface="Times New Roman" charset="0"/>
              </a:rPr>
              <a:t>objective (like test set accuracy)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07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Unsupervised Feature Learning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276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Train representations with unlabeled data.</a:t>
            </a:r>
          </a:p>
          <a:p>
            <a:pPr lvl="1"/>
            <a:r>
              <a:rPr lang="en-US" dirty="0" smtClean="0"/>
              <a:t>Minimize an </a:t>
            </a:r>
            <a:r>
              <a:rPr lang="en-US" i="1" dirty="0" smtClean="0"/>
              <a:t>unsupervised</a:t>
            </a:r>
            <a:r>
              <a:rPr lang="en-US" dirty="0" smtClean="0"/>
              <a:t> training loss.</a:t>
            </a:r>
          </a:p>
          <a:p>
            <a:pPr lvl="2"/>
            <a:r>
              <a:rPr lang="en-US" dirty="0" smtClean="0"/>
              <a:t>Often based on generic priors about characteristics of good features (e.g., </a:t>
            </a:r>
            <a:r>
              <a:rPr lang="en-US" dirty="0" err="1" smtClean="0"/>
              <a:t>sparsity</a:t>
            </a:r>
            <a:r>
              <a:rPr lang="en-US" dirty="0" smtClean="0"/>
              <a:t>).</a:t>
            </a:r>
          </a:p>
          <a:p>
            <a:pPr lvl="2"/>
            <a:r>
              <a:rPr lang="en-US" dirty="0" smtClean="0"/>
              <a:t>Usually train 1 layer of features at a time.</a:t>
            </a:r>
          </a:p>
          <a:p>
            <a:pPr lvl="1"/>
            <a:r>
              <a:rPr lang="en-US" dirty="0" smtClean="0"/>
              <a:t>Then, e.g., train supervised classifier on top.</a:t>
            </a:r>
            <a:br>
              <a:rPr lang="en-US" dirty="0" smtClean="0"/>
            </a:br>
            <a:r>
              <a:rPr lang="en-US" dirty="0" smtClean="0"/>
              <a:t>AKA “Self-taught learning” [</a:t>
            </a:r>
            <a:r>
              <a:rPr lang="en-US" dirty="0" err="1" smtClean="0">
                <a:solidFill>
                  <a:srgbClr val="0000FF"/>
                </a:solidFill>
              </a:rPr>
              <a:t>Raina</a:t>
            </a:r>
            <a:r>
              <a:rPr lang="en-US" dirty="0" smtClean="0">
                <a:solidFill>
                  <a:srgbClr val="0000FF"/>
                </a:solidFill>
              </a:rPr>
              <a:t> et al., ICML 2007</a:t>
            </a:r>
            <a:r>
              <a:rPr lang="en-US" dirty="0" smtClean="0"/>
              <a:t>]</a:t>
            </a:r>
          </a:p>
          <a:p>
            <a:pPr lvl="1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2103119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12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55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75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12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4" idx="0"/>
            <a:endCxn id="8" idx="4"/>
          </p:cNvCxnSpPr>
          <p:nvPr/>
        </p:nvCxnSpPr>
        <p:spPr>
          <a:xfrm flipV="1">
            <a:off x="2346959" y="4907279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8" idx="4"/>
          </p:cNvCxnSpPr>
          <p:nvPr/>
        </p:nvCxnSpPr>
        <p:spPr>
          <a:xfrm flipV="1">
            <a:off x="4556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8" idx="4"/>
          </p:cNvCxnSpPr>
          <p:nvPr/>
        </p:nvCxnSpPr>
        <p:spPr>
          <a:xfrm flipH="1"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8" idx="4"/>
          </p:cNvCxnSpPr>
          <p:nvPr/>
        </p:nvCxnSpPr>
        <p:spPr>
          <a:xfrm flipH="1"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46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13" idx="0"/>
            <a:endCxn id="8" idx="4"/>
          </p:cNvCxnSpPr>
          <p:nvPr/>
        </p:nvCxnSpPr>
        <p:spPr>
          <a:xfrm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455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6" idx="0"/>
            <a:endCxn id="15" idx="4"/>
          </p:cNvCxnSpPr>
          <p:nvPr/>
        </p:nvCxnSpPr>
        <p:spPr>
          <a:xfrm flipV="1">
            <a:off x="5699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75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7" idx="0"/>
            <a:endCxn id="17" idx="4"/>
          </p:cNvCxnSpPr>
          <p:nvPr/>
        </p:nvCxnSpPr>
        <p:spPr>
          <a:xfrm flipV="1">
            <a:off x="6918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15" idx="4"/>
          </p:cNvCxnSpPr>
          <p:nvPr/>
        </p:nvCxnSpPr>
        <p:spPr>
          <a:xfrm flipH="1"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246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03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stCxn id="13" idx="0"/>
            <a:endCxn id="20" idx="4"/>
          </p:cNvCxnSpPr>
          <p:nvPr/>
        </p:nvCxnSpPr>
        <p:spPr>
          <a:xfrm flipV="1">
            <a:off x="3489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0"/>
            <a:endCxn id="21" idx="4"/>
          </p:cNvCxnSpPr>
          <p:nvPr/>
        </p:nvCxnSpPr>
        <p:spPr>
          <a:xfrm flipV="1">
            <a:off x="2346959" y="4907279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0"/>
            <a:endCxn id="20" idx="4"/>
          </p:cNvCxnSpPr>
          <p:nvPr/>
        </p:nvCxnSpPr>
        <p:spPr>
          <a:xfrm flipV="1">
            <a:off x="2346959" y="4907279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0"/>
            <a:endCxn id="20" idx="4"/>
          </p:cNvCxnSpPr>
          <p:nvPr/>
        </p:nvCxnSpPr>
        <p:spPr>
          <a:xfrm flipH="1"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0"/>
            <a:endCxn id="21" idx="4"/>
          </p:cNvCxnSpPr>
          <p:nvPr/>
        </p:nvCxnSpPr>
        <p:spPr>
          <a:xfrm flipH="1" flipV="1">
            <a:off x="23469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0"/>
            <a:endCxn id="15" idx="4"/>
          </p:cNvCxnSpPr>
          <p:nvPr/>
        </p:nvCxnSpPr>
        <p:spPr>
          <a:xfrm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0"/>
            <a:endCxn id="17" idx="4"/>
          </p:cNvCxnSpPr>
          <p:nvPr/>
        </p:nvCxnSpPr>
        <p:spPr>
          <a:xfrm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0"/>
            <a:endCxn id="17" idx="4"/>
          </p:cNvCxnSpPr>
          <p:nvPr/>
        </p:nvCxnSpPr>
        <p:spPr>
          <a:xfrm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17" idx="4"/>
          </p:cNvCxnSpPr>
          <p:nvPr/>
        </p:nvCxnSpPr>
        <p:spPr>
          <a:xfrm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0"/>
            <a:endCxn id="17" idx="4"/>
          </p:cNvCxnSpPr>
          <p:nvPr/>
        </p:nvCxnSpPr>
        <p:spPr>
          <a:xfrm flipV="1">
            <a:off x="2346959" y="4907279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0"/>
            <a:endCxn id="15" idx="4"/>
          </p:cNvCxnSpPr>
          <p:nvPr/>
        </p:nvCxnSpPr>
        <p:spPr>
          <a:xfrm flipV="1">
            <a:off x="2346959" y="4907279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15" idx="4"/>
          </p:cNvCxnSpPr>
          <p:nvPr/>
        </p:nvCxnSpPr>
        <p:spPr>
          <a:xfrm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6" idx="0"/>
            <a:endCxn id="20" idx="4"/>
          </p:cNvCxnSpPr>
          <p:nvPr/>
        </p:nvCxnSpPr>
        <p:spPr>
          <a:xfrm flipH="1"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0"/>
            <a:endCxn id="20" idx="4"/>
          </p:cNvCxnSpPr>
          <p:nvPr/>
        </p:nvCxnSpPr>
        <p:spPr>
          <a:xfrm flipH="1"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0"/>
            <a:endCxn id="21" idx="4"/>
          </p:cNvCxnSpPr>
          <p:nvPr/>
        </p:nvCxnSpPr>
        <p:spPr>
          <a:xfrm flipH="1" flipV="1">
            <a:off x="2346960" y="4907279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0"/>
            <a:endCxn id="21" idx="4"/>
          </p:cNvCxnSpPr>
          <p:nvPr/>
        </p:nvCxnSpPr>
        <p:spPr>
          <a:xfrm flipH="1" flipV="1">
            <a:off x="2346960" y="4907279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0"/>
            <a:endCxn id="21" idx="4"/>
          </p:cNvCxnSpPr>
          <p:nvPr/>
        </p:nvCxnSpPr>
        <p:spPr>
          <a:xfrm flipH="1" flipV="1">
            <a:off x="2346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220509" y="6266522"/>
            <a:ext cx="245173" cy="165544"/>
          </a:xfrm>
          <a:prstGeom prst="rect">
            <a:avLst/>
          </a:prstGeom>
        </p:spPr>
      </p:pic>
      <p:pic>
        <p:nvPicPr>
          <p:cNvPr id="49" name="Picture 4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216391" y="4526279"/>
            <a:ext cx="238887" cy="236791"/>
          </a:xfrm>
          <a:prstGeom prst="rect">
            <a:avLst/>
          </a:prstGeom>
        </p:spPr>
      </p:pic>
      <p:pic>
        <p:nvPicPr>
          <p:cNvPr id="50" name="Picture 4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361449" y="6266522"/>
            <a:ext cx="251460" cy="165544"/>
          </a:xfrm>
          <a:prstGeom prst="rect">
            <a:avLst/>
          </a:prstGeom>
        </p:spPr>
      </p:pic>
      <p:pic>
        <p:nvPicPr>
          <p:cNvPr id="51" name="Picture 5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792303" y="6266522"/>
            <a:ext cx="282892" cy="167640"/>
          </a:xfrm>
          <a:prstGeom prst="rect">
            <a:avLst/>
          </a:prstGeom>
        </p:spPr>
      </p:pic>
      <p:pic>
        <p:nvPicPr>
          <p:cNvPr id="52" name="Picture 5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3373806" y="4526279"/>
            <a:ext cx="245173" cy="236791"/>
          </a:xfrm>
          <a:prstGeom prst="rect">
            <a:avLst/>
          </a:prstGeom>
        </p:spPr>
      </p:pic>
      <p:pic>
        <p:nvPicPr>
          <p:cNvPr id="53" name="Picture 52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6765735" y="4526279"/>
            <a:ext cx="337375" cy="23679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690965" y="518160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8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Greedy layer-wise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Train representations with unlabeled data.</a:t>
            </a:r>
          </a:p>
          <a:p>
            <a:pPr lvl="1"/>
            <a:r>
              <a:rPr lang="en-US" dirty="0" smtClean="0"/>
              <a:t>Start by training bottom layer alone.</a:t>
            </a:r>
          </a:p>
        </p:txBody>
      </p:sp>
      <p:sp>
        <p:nvSpPr>
          <p:cNvPr id="4" name="Oval 3"/>
          <p:cNvSpPr/>
          <p:nvPr/>
        </p:nvSpPr>
        <p:spPr>
          <a:xfrm>
            <a:off x="2103119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12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55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75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12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4" idx="0"/>
            <a:endCxn id="8" idx="4"/>
          </p:cNvCxnSpPr>
          <p:nvPr/>
        </p:nvCxnSpPr>
        <p:spPr>
          <a:xfrm flipV="1">
            <a:off x="2346959" y="4907279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8" idx="4"/>
          </p:cNvCxnSpPr>
          <p:nvPr/>
        </p:nvCxnSpPr>
        <p:spPr>
          <a:xfrm flipV="1">
            <a:off x="4556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8" idx="4"/>
          </p:cNvCxnSpPr>
          <p:nvPr/>
        </p:nvCxnSpPr>
        <p:spPr>
          <a:xfrm flipH="1"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8" idx="4"/>
          </p:cNvCxnSpPr>
          <p:nvPr/>
        </p:nvCxnSpPr>
        <p:spPr>
          <a:xfrm flipH="1"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46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13" idx="0"/>
            <a:endCxn id="8" idx="4"/>
          </p:cNvCxnSpPr>
          <p:nvPr/>
        </p:nvCxnSpPr>
        <p:spPr>
          <a:xfrm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455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6" idx="0"/>
            <a:endCxn id="15" idx="4"/>
          </p:cNvCxnSpPr>
          <p:nvPr/>
        </p:nvCxnSpPr>
        <p:spPr>
          <a:xfrm flipV="1">
            <a:off x="5699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75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7" idx="0"/>
            <a:endCxn id="17" idx="4"/>
          </p:cNvCxnSpPr>
          <p:nvPr/>
        </p:nvCxnSpPr>
        <p:spPr>
          <a:xfrm flipV="1">
            <a:off x="6918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15" idx="4"/>
          </p:cNvCxnSpPr>
          <p:nvPr/>
        </p:nvCxnSpPr>
        <p:spPr>
          <a:xfrm flipH="1"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246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03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stCxn id="13" idx="0"/>
            <a:endCxn id="20" idx="4"/>
          </p:cNvCxnSpPr>
          <p:nvPr/>
        </p:nvCxnSpPr>
        <p:spPr>
          <a:xfrm flipV="1">
            <a:off x="3489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0"/>
            <a:endCxn id="21" idx="4"/>
          </p:cNvCxnSpPr>
          <p:nvPr/>
        </p:nvCxnSpPr>
        <p:spPr>
          <a:xfrm flipV="1">
            <a:off x="2346959" y="4907279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0"/>
            <a:endCxn id="20" idx="4"/>
          </p:cNvCxnSpPr>
          <p:nvPr/>
        </p:nvCxnSpPr>
        <p:spPr>
          <a:xfrm flipV="1">
            <a:off x="2346959" y="4907279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0"/>
            <a:endCxn id="20" idx="4"/>
          </p:cNvCxnSpPr>
          <p:nvPr/>
        </p:nvCxnSpPr>
        <p:spPr>
          <a:xfrm flipH="1"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0"/>
            <a:endCxn id="21" idx="4"/>
          </p:cNvCxnSpPr>
          <p:nvPr/>
        </p:nvCxnSpPr>
        <p:spPr>
          <a:xfrm flipH="1" flipV="1">
            <a:off x="23469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0"/>
            <a:endCxn id="15" idx="4"/>
          </p:cNvCxnSpPr>
          <p:nvPr/>
        </p:nvCxnSpPr>
        <p:spPr>
          <a:xfrm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0"/>
            <a:endCxn id="17" idx="4"/>
          </p:cNvCxnSpPr>
          <p:nvPr/>
        </p:nvCxnSpPr>
        <p:spPr>
          <a:xfrm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0"/>
            <a:endCxn id="17" idx="4"/>
          </p:cNvCxnSpPr>
          <p:nvPr/>
        </p:nvCxnSpPr>
        <p:spPr>
          <a:xfrm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17" idx="4"/>
          </p:cNvCxnSpPr>
          <p:nvPr/>
        </p:nvCxnSpPr>
        <p:spPr>
          <a:xfrm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0"/>
            <a:endCxn id="17" idx="4"/>
          </p:cNvCxnSpPr>
          <p:nvPr/>
        </p:nvCxnSpPr>
        <p:spPr>
          <a:xfrm flipV="1">
            <a:off x="2346959" y="4907279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0"/>
            <a:endCxn id="15" idx="4"/>
          </p:cNvCxnSpPr>
          <p:nvPr/>
        </p:nvCxnSpPr>
        <p:spPr>
          <a:xfrm flipV="1">
            <a:off x="2346959" y="4907279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15" idx="4"/>
          </p:cNvCxnSpPr>
          <p:nvPr/>
        </p:nvCxnSpPr>
        <p:spPr>
          <a:xfrm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6" idx="0"/>
            <a:endCxn id="20" idx="4"/>
          </p:cNvCxnSpPr>
          <p:nvPr/>
        </p:nvCxnSpPr>
        <p:spPr>
          <a:xfrm flipH="1"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0"/>
            <a:endCxn id="20" idx="4"/>
          </p:cNvCxnSpPr>
          <p:nvPr/>
        </p:nvCxnSpPr>
        <p:spPr>
          <a:xfrm flipH="1"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0"/>
            <a:endCxn id="21" idx="4"/>
          </p:cNvCxnSpPr>
          <p:nvPr/>
        </p:nvCxnSpPr>
        <p:spPr>
          <a:xfrm flipH="1" flipV="1">
            <a:off x="2346960" y="4907279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0"/>
            <a:endCxn id="21" idx="4"/>
          </p:cNvCxnSpPr>
          <p:nvPr/>
        </p:nvCxnSpPr>
        <p:spPr>
          <a:xfrm flipH="1" flipV="1">
            <a:off x="2346960" y="4907279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0"/>
            <a:endCxn id="21" idx="4"/>
          </p:cNvCxnSpPr>
          <p:nvPr/>
        </p:nvCxnSpPr>
        <p:spPr>
          <a:xfrm flipH="1" flipV="1">
            <a:off x="2346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220509" y="6266522"/>
            <a:ext cx="245173" cy="165544"/>
          </a:xfrm>
          <a:prstGeom prst="rect">
            <a:avLst/>
          </a:prstGeom>
        </p:spPr>
      </p:pic>
      <p:pic>
        <p:nvPicPr>
          <p:cNvPr id="49" name="Picture 4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216391" y="4526279"/>
            <a:ext cx="238887" cy="236791"/>
          </a:xfrm>
          <a:prstGeom prst="rect">
            <a:avLst/>
          </a:prstGeom>
        </p:spPr>
      </p:pic>
      <p:pic>
        <p:nvPicPr>
          <p:cNvPr id="50" name="Picture 4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361449" y="6266522"/>
            <a:ext cx="251460" cy="165544"/>
          </a:xfrm>
          <a:prstGeom prst="rect">
            <a:avLst/>
          </a:prstGeom>
        </p:spPr>
      </p:pic>
      <p:pic>
        <p:nvPicPr>
          <p:cNvPr id="51" name="Picture 5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792303" y="6266522"/>
            <a:ext cx="282892" cy="167640"/>
          </a:xfrm>
          <a:prstGeom prst="rect">
            <a:avLst/>
          </a:prstGeom>
        </p:spPr>
      </p:pic>
      <p:pic>
        <p:nvPicPr>
          <p:cNvPr id="52" name="Picture 5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3373806" y="4526279"/>
            <a:ext cx="245173" cy="236791"/>
          </a:xfrm>
          <a:prstGeom prst="rect">
            <a:avLst/>
          </a:prstGeom>
        </p:spPr>
      </p:pic>
      <p:pic>
        <p:nvPicPr>
          <p:cNvPr id="53" name="Picture 52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6765735" y="4526279"/>
            <a:ext cx="337375" cy="23679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447800" y="518160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Greedy layer-wise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524000"/>
          </a:xfrm>
        </p:spPr>
        <p:txBody>
          <a:bodyPr>
            <a:normAutofit/>
          </a:bodyPr>
          <a:lstStyle/>
          <a:p>
            <a:r>
              <a:rPr lang="en-US" dirty="0" smtClean="0"/>
              <a:t>Train representations with unlabeled data.</a:t>
            </a:r>
          </a:p>
          <a:p>
            <a:pPr lvl="1"/>
            <a:r>
              <a:rPr lang="en-US" dirty="0" smtClean="0"/>
              <a:t>When complete, train a new layer on top using inputs from below as a new training set.</a:t>
            </a:r>
          </a:p>
        </p:txBody>
      </p:sp>
      <p:sp>
        <p:nvSpPr>
          <p:cNvPr id="4" name="Oval 3"/>
          <p:cNvSpPr/>
          <p:nvPr/>
        </p:nvSpPr>
        <p:spPr>
          <a:xfrm>
            <a:off x="2103119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12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559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75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12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4" idx="0"/>
            <a:endCxn id="8" idx="4"/>
          </p:cNvCxnSpPr>
          <p:nvPr/>
        </p:nvCxnSpPr>
        <p:spPr>
          <a:xfrm flipV="1">
            <a:off x="2346959" y="4907279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8" idx="4"/>
          </p:cNvCxnSpPr>
          <p:nvPr/>
        </p:nvCxnSpPr>
        <p:spPr>
          <a:xfrm flipV="1">
            <a:off x="4556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8" idx="4"/>
          </p:cNvCxnSpPr>
          <p:nvPr/>
        </p:nvCxnSpPr>
        <p:spPr>
          <a:xfrm flipH="1"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8" idx="4"/>
          </p:cNvCxnSpPr>
          <p:nvPr/>
        </p:nvCxnSpPr>
        <p:spPr>
          <a:xfrm flipH="1"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46120" y="609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13" idx="0"/>
            <a:endCxn id="8" idx="4"/>
          </p:cNvCxnSpPr>
          <p:nvPr/>
        </p:nvCxnSpPr>
        <p:spPr>
          <a:xfrm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4559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6" idx="0"/>
            <a:endCxn id="15" idx="4"/>
          </p:cNvCxnSpPr>
          <p:nvPr/>
        </p:nvCxnSpPr>
        <p:spPr>
          <a:xfrm flipV="1">
            <a:off x="56997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75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7" idx="0"/>
            <a:endCxn id="17" idx="4"/>
          </p:cNvCxnSpPr>
          <p:nvPr/>
        </p:nvCxnSpPr>
        <p:spPr>
          <a:xfrm flipV="1">
            <a:off x="6918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15" idx="4"/>
          </p:cNvCxnSpPr>
          <p:nvPr/>
        </p:nvCxnSpPr>
        <p:spPr>
          <a:xfrm flipH="1"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246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03120" y="44196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stCxn id="13" idx="0"/>
            <a:endCxn id="20" idx="4"/>
          </p:cNvCxnSpPr>
          <p:nvPr/>
        </p:nvCxnSpPr>
        <p:spPr>
          <a:xfrm flipV="1">
            <a:off x="3489960" y="49072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0"/>
            <a:endCxn id="21" idx="4"/>
          </p:cNvCxnSpPr>
          <p:nvPr/>
        </p:nvCxnSpPr>
        <p:spPr>
          <a:xfrm flipV="1">
            <a:off x="2346959" y="4907279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0"/>
            <a:endCxn id="20" idx="4"/>
          </p:cNvCxnSpPr>
          <p:nvPr/>
        </p:nvCxnSpPr>
        <p:spPr>
          <a:xfrm flipV="1">
            <a:off x="2346959" y="4907279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0"/>
            <a:endCxn id="20" idx="4"/>
          </p:cNvCxnSpPr>
          <p:nvPr/>
        </p:nvCxnSpPr>
        <p:spPr>
          <a:xfrm flipH="1" flipV="1">
            <a:off x="3489960" y="49072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0"/>
            <a:endCxn id="21" idx="4"/>
          </p:cNvCxnSpPr>
          <p:nvPr/>
        </p:nvCxnSpPr>
        <p:spPr>
          <a:xfrm flipH="1" flipV="1">
            <a:off x="23469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0"/>
            <a:endCxn id="15" idx="4"/>
          </p:cNvCxnSpPr>
          <p:nvPr/>
        </p:nvCxnSpPr>
        <p:spPr>
          <a:xfrm flipV="1">
            <a:off x="4556760" y="49072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0"/>
            <a:endCxn id="17" idx="4"/>
          </p:cNvCxnSpPr>
          <p:nvPr/>
        </p:nvCxnSpPr>
        <p:spPr>
          <a:xfrm flipV="1">
            <a:off x="5699760" y="49072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0"/>
            <a:endCxn id="17" idx="4"/>
          </p:cNvCxnSpPr>
          <p:nvPr/>
        </p:nvCxnSpPr>
        <p:spPr>
          <a:xfrm flipV="1">
            <a:off x="4556760" y="49072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17" idx="4"/>
          </p:cNvCxnSpPr>
          <p:nvPr/>
        </p:nvCxnSpPr>
        <p:spPr>
          <a:xfrm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0"/>
            <a:endCxn id="17" idx="4"/>
          </p:cNvCxnSpPr>
          <p:nvPr/>
        </p:nvCxnSpPr>
        <p:spPr>
          <a:xfrm flipV="1">
            <a:off x="2346959" y="4907279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0"/>
            <a:endCxn id="15" idx="4"/>
          </p:cNvCxnSpPr>
          <p:nvPr/>
        </p:nvCxnSpPr>
        <p:spPr>
          <a:xfrm flipV="1">
            <a:off x="2346959" y="4907279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15" idx="4"/>
          </p:cNvCxnSpPr>
          <p:nvPr/>
        </p:nvCxnSpPr>
        <p:spPr>
          <a:xfrm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6" idx="0"/>
            <a:endCxn id="20" idx="4"/>
          </p:cNvCxnSpPr>
          <p:nvPr/>
        </p:nvCxnSpPr>
        <p:spPr>
          <a:xfrm flipH="1" flipV="1">
            <a:off x="3489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0"/>
            <a:endCxn id="20" idx="4"/>
          </p:cNvCxnSpPr>
          <p:nvPr/>
        </p:nvCxnSpPr>
        <p:spPr>
          <a:xfrm flipH="1" flipV="1">
            <a:off x="3489960" y="49072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0"/>
            <a:endCxn id="21" idx="4"/>
          </p:cNvCxnSpPr>
          <p:nvPr/>
        </p:nvCxnSpPr>
        <p:spPr>
          <a:xfrm flipH="1" flipV="1">
            <a:off x="2346960" y="4907279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0"/>
            <a:endCxn id="21" idx="4"/>
          </p:cNvCxnSpPr>
          <p:nvPr/>
        </p:nvCxnSpPr>
        <p:spPr>
          <a:xfrm flipH="1" flipV="1">
            <a:off x="2346960" y="4907279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0"/>
            <a:endCxn id="21" idx="4"/>
          </p:cNvCxnSpPr>
          <p:nvPr/>
        </p:nvCxnSpPr>
        <p:spPr>
          <a:xfrm flipH="1" flipV="1">
            <a:off x="2346960" y="49072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447800" y="3429000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85"/>
          <p:cNvGrpSpPr/>
          <p:nvPr/>
        </p:nvGrpSpPr>
        <p:grpSpPr>
          <a:xfrm>
            <a:off x="2133600" y="2743200"/>
            <a:ext cx="5059680" cy="1676400"/>
            <a:chOff x="2133600" y="2743200"/>
            <a:chExt cx="5059680" cy="1676400"/>
          </a:xfrm>
        </p:grpSpPr>
        <p:sp>
          <p:nvSpPr>
            <p:cNvPr id="46" name="Oval 45"/>
            <p:cNvSpPr/>
            <p:nvPr/>
          </p:nvSpPr>
          <p:spPr>
            <a:xfrm>
              <a:off x="4343400" y="2743200"/>
              <a:ext cx="487680" cy="4876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Connector 46"/>
            <p:cNvCxnSpPr>
              <a:endCxn id="46" idx="4"/>
            </p:cNvCxnSpPr>
            <p:nvPr/>
          </p:nvCxnSpPr>
          <p:spPr>
            <a:xfrm flipV="1">
              <a:off x="2377439" y="3230879"/>
              <a:ext cx="2209801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endCxn id="46" idx="4"/>
            </p:cNvCxnSpPr>
            <p:nvPr/>
          </p:nvCxnSpPr>
          <p:spPr>
            <a:xfrm flipV="1">
              <a:off x="4587240" y="3230879"/>
              <a:ext cx="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endCxn id="46" idx="4"/>
            </p:cNvCxnSpPr>
            <p:nvPr/>
          </p:nvCxnSpPr>
          <p:spPr>
            <a:xfrm flipH="1" flipV="1">
              <a:off x="4587240" y="3230879"/>
              <a:ext cx="1143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endCxn id="46" idx="4"/>
            </p:cNvCxnSpPr>
            <p:nvPr/>
          </p:nvCxnSpPr>
          <p:spPr>
            <a:xfrm flipH="1" flipV="1">
              <a:off x="4587240" y="3230879"/>
              <a:ext cx="23622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46" idx="4"/>
            </p:cNvCxnSpPr>
            <p:nvPr/>
          </p:nvCxnSpPr>
          <p:spPr>
            <a:xfrm flipV="1">
              <a:off x="3520440" y="3230879"/>
              <a:ext cx="1066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5486400" y="2743200"/>
              <a:ext cx="487680" cy="4876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>
              <a:endCxn id="58" idx="4"/>
            </p:cNvCxnSpPr>
            <p:nvPr/>
          </p:nvCxnSpPr>
          <p:spPr>
            <a:xfrm flipV="1">
              <a:off x="5730240" y="3230879"/>
              <a:ext cx="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6705600" y="2743200"/>
              <a:ext cx="487680" cy="4876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1" name="Straight Connector 60"/>
            <p:cNvCxnSpPr>
              <a:endCxn id="60" idx="4"/>
            </p:cNvCxnSpPr>
            <p:nvPr/>
          </p:nvCxnSpPr>
          <p:spPr>
            <a:xfrm flipV="1">
              <a:off x="6949440" y="3230879"/>
              <a:ext cx="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endCxn id="58" idx="4"/>
            </p:cNvCxnSpPr>
            <p:nvPr/>
          </p:nvCxnSpPr>
          <p:spPr>
            <a:xfrm flipH="1" flipV="1">
              <a:off x="5730240" y="3230879"/>
              <a:ext cx="12192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3276600" y="2743200"/>
              <a:ext cx="487680" cy="4876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133600" y="2743200"/>
              <a:ext cx="487680" cy="48767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6" name="Straight Connector 65"/>
            <p:cNvCxnSpPr>
              <a:endCxn id="63" idx="4"/>
            </p:cNvCxnSpPr>
            <p:nvPr/>
          </p:nvCxnSpPr>
          <p:spPr>
            <a:xfrm flipV="1">
              <a:off x="3520440" y="3230879"/>
              <a:ext cx="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65" idx="4"/>
            </p:cNvCxnSpPr>
            <p:nvPr/>
          </p:nvCxnSpPr>
          <p:spPr>
            <a:xfrm flipV="1">
              <a:off x="2377439" y="3230879"/>
              <a:ext cx="1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63" idx="4"/>
            </p:cNvCxnSpPr>
            <p:nvPr/>
          </p:nvCxnSpPr>
          <p:spPr>
            <a:xfrm flipV="1">
              <a:off x="2377439" y="3230879"/>
              <a:ext cx="1143001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63" idx="4"/>
            </p:cNvCxnSpPr>
            <p:nvPr/>
          </p:nvCxnSpPr>
          <p:spPr>
            <a:xfrm flipH="1" flipV="1">
              <a:off x="3520440" y="3230879"/>
              <a:ext cx="1066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endCxn id="65" idx="4"/>
            </p:cNvCxnSpPr>
            <p:nvPr/>
          </p:nvCxnSpPr>
          <p:spPr>
            <a:xfrm flipH="1" flipV="1">
              <a:off x="2377440" y="3230879"/>
              <a:ext cx="1143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endCxn id="58" idx="4"/>
            </p:cNvCxnSpPr>
            <p:nvPr/>
          </p:nvCxnSpPr>
          <p:spPr>
            <a:xfrm flipV="1">
              <a:off x="4587240" y="3230879"/>
              <a:ext cx="1143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endCxn id="60" idx="4"/>
            </p:cNvCxnSpPr>
            <p:nvPr/>
          </p:nvCxnSpPr>
          <p:spPr>
            <a:xfrm flipV="1">
              <a:off x="5730240" y="3230879"/>
              <a:ext cx="12192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60" idx="4"/>
            </p:cNvCxnSpPr>
            <p:nvPr/>
          </p:nvCxnSpPr>
          <p:spPr>
            <a:xfrm flipV="1">
              <a:off x="4587240" y="3230879"/>
              <a:ext cx="23622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endCxn id="60" idx="4"/>
            </p:cNvCxnSpPr>
            <p:nvPr/>
          </p:nvCxnSpPr>
          <p:spPr>
            <a:xfrm flipV="1">
              <a:off x="3520440" y="3230879"/>
              <a:ext cx="3429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60" idx="4"/>
            </p:cNvCxnSpPr>
            <p:nvPr/>
          </p:nvCxnSpPr>
          <p:spPr>
            <a:xfrm flipV="1">
              <a:off x="2377439" y="3230879"/>
              <a:ext cx="4572001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endCxn id="58" idx="4"/>
            </p:cNvCxnSpPr>
            <p:nvPr/>
          </p:nvCxnSpPr>
          <p:spPr>
            <a:xfrm flipV="1">
              <a:off x="2377439" y="3230879"/>
              <a:ext cx="3352801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endCxn id="58" idx="4"/>
            </p:cNvCxnSpPr>
            <p:nvPr/>
          </p:nvCxnSpPr>
          <p:spPr>
            <a:xfrm flipV="1">
              <a:off x="3520440" y="3230879"/>
              <a:ext cx="2209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endCxn id="63" idx="4"/>
            </p:cNvCxnSpPr>
            <p:nvPr/>
          </p:nvCxnSpPr>
          <p:spPr>
            <a:xfrm flipH="1" flipV="1">
              <a:off x="3520440" y="3230879"/>
              <a:ext cx="2209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endCxn id="63" idx="4"/>
            </p:cNvCxnSpPr>
            <p:nvPr/>
          </p:nvCxnSpPr>
          <p:spPr>
            <a:xfrm flipH="1" flipV="1">
              <a:off x="3520440" y="3230879"/>
              <a:ext cx="3429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endCxn id="65" idx="4"/>
            </p:cNvCxnSpPr>
            <p:nvPr/>
          </p:nvCxnSpPr>
          <p:spPr>
            <a:xfrm flipH="1" flipV="1">
              <a:off x="2377440" y="3230879"/>
              <a:ext cx="45720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endCxn id="65" idx="4"/>
            </p:cNvCxnSpPr>
            <p:nvPr/>
          </p:nvCxnSpPr>
          <p:spPr>
            <a:xfrm flipH="1" flipV="1">
              <a:off x="2377440" y="3230879"/>
              <a:ext cx="3352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endCxn id="65" idx="4"/>
            </p:cNvCxnSpPr>
            <p:nvPr/>
          </p:nvCxnSpPr>
          <p:spPr>
            <a:xfrm flipH="1" flipV="1">
              <a:off x="2377440" y="3230879"/>
              <a:ext cx="2209800" cy="1188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209800" y="4572000"/>
            <a:ext cx="245173" cy="165544"/>
          </a:xfrm>
          <a:prstGeom prst="rect">
            <a:avLst/>
          </a:prstGeom>
        </p:spPr>
      </p:pic>
      <p:pic>
        <p:nvPicPr>
          <p:cNvPr id="49" name="Picture 4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2246871" y="2868003"/>
            <a:ext cx="238887" cy="236791"/>
          </a:xfrm>
          <a:prstGeom prst="rect">
            <a:avLst/>
          </a:prstGeom>
        </p:spPr>
      </p:pic>
      <p:pic>
        <p:nvPicPr>
          <p:cNvPr id="50" name="Picture 4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350740" y="4572000"/>
            <a:ext cx="251460" cy="165544"/>
          </a:xfrm>
          <a:prstGeom prst="rect">
            <a:avLst/>
          </a:prstGeom>
        </p:spPr>
      </p:pic>
      <p:pic>
        <p:nvPicPr>
          <p:cNvPr id="51" name="Picture 50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6781800" y="4572000"/>
            <a:ext cx="282892" cy="167640"/>
          </a:xfrm>
          <a:prstGeom prst="rect">
            <a:avLst/>
          </a:prstGeom>
        </p:spPr>
      </p:pic>
      <p:pic>
        <p:nvPicPr>
          <p:cNvPr id="52" name="Picture 51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3404286" y="2868003"/>
            <a:ext cx="245173" cy="236791"/>
          </a:xfrm>
          <a:prstGeom prst="rect">
            <a:avLst/>
          </a:prstGeom>
        </p:spPr>
      </p:pic>
      <p:pic>
        <p:nvPicPr>
          <p:cNvPr id="53" name="Picture 52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6796215" y="2868003"/>
            <a:ext cx="337375" cy="236791"/>
          </a:xfrm>
          <a:prstGeom prst="rect">
            <a:avLst/>
          </a:prstGeom>
        </p:spPr>
      </p:pic>
      <p:cxnSp>
        <p:nvCxnSpPr>
          <p:cNvPr id="87" name="Straight Arrow Connector 86"/>
          <p:cNvCxnSpPr/>
          <p:nvPr/>
        </p:nvCxnSpPr>
        <p:spPr>
          <a:xfrm flipV="1">
            <a:off x="1981200" y="4800600"/>
            <a:ext cx="0" cy="137160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0" y="533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Forward pass only.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1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UFL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priors for good features:</a:t>
            </a:r>
          </a:p>
          <a:p>
            <a:pPr lvl="1"/>
            <a:r>
              <a:rPr lang="en-US" dirty="0" smtClean="0"/>
              <a:t>Reconstruction:  recreate input from features.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Sparsity</a:t>
            </a:r>
            <a:r>
              <a:rPr lang="en-US" dirty="0" smtClean="0"/>
              <a:t>:  explain the input with as few features as possible.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21" y="2743200"/>
            <a:ext cx="5391059" cy="658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447023"/>
            <a:ext cx="3826221" cy="6583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5229200"/>
            <a:ext cx="2880320" cy="14592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2917" y="6235748"/>
            <a:ext cx="2267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tx1"/>
                </a:solidFill>
              </a:rPr>
              <a:t>quora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auto-encoder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3820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Train two-layer neural network by minimizing:</a:t>
            </a:r>
            <a:br>
              <a:rPr lang="en-US" sz="2800" dirty="0" smtClean="0"/>
            </a:br>
            <a:endParaRPr lang="en-US" sz="2800" dirty="0" smtClean="0"/>
          </a:p>
          <a:p>
            <a:endParaRPr lang="en-US" sz="1800" dirty="0" smtClean="0"/>
          </a:p>
          <a:p>
            <a:endParaRPr lang="en-US" sz="2800" dirty="0" smtClean="0"/>
          </a:p>
          <a:p>
            <a:r>
              <a:rPr lang="en-US" sz="2800" dirty="0" smtClean="0"/>
              <a:t>Remove “decoder” and use learned features (h).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417319" y="6065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27120" y="6065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770120" y="6065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989320" y="6065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27120" y="4892042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>
            <a:stCxn id="4" idx="0"/>
            <a:endCxn id="8" idx="4"/>
          </p:cNvCxnSpPr>
          <p:nvPr/>
        </p:nvCxnSpPr>
        <p:spPr>
          <a:xfrm flipV="1">
            <a:off x="1661159" y="5379721"/>
            <a:ext cx="2209801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0"/>
            <a:endCxn id="8" idx="4"/>
          </p:cNvCxnSpPr>
          <p:nvPr/>
        </p:nvCxnSpPr>
        <p:spPr>
          <a:xfrm flipV="1">
            <a:off x="3870960" y="5379721"/>
            <a:ext cx="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8" idx="4"/>
          </p:cNvCxnSpPr>
          <p:nvPr/>
        </p:nvCxnSpPr>
        <p:spPr>
          <a:xfrm flipH="1" flipV="1">
            <a:off x="3870960" y="5379721"/>
            <a:ext cx="1143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8" idx="4"/>
          </p:cNvCxnSpPr>
          <p:nvPr/>
        </p:nvCxnSpPr>
        <p:spPr>
          <a:xfrm flipH="1" flipV="1">
            <a:off x="3870960" y="5379721"/>
            <a:ext cx="23622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560320" y="6065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>
            <a:stCxn id="13" idx="0"/>
            <a:endCxn id="8" idx="4"/>
          </p:cNvCxnSpPr>
          <p:nvPr/>
        </p:nvCxnSpPr>
        <p:spPr>
          <a:xfrm flipV="1">
            <a:off x="2804160" y="5379721"/>
            <a:ext cx="1066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70120" y="4892042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6" idx="0"/>
            <a:endCxn id="15" idx="4"/>
          </p:cNvCxnSpPr>
          <p:nvPr/>
        </p:nvCxnSpPr>
        <p:spPr>
          <a:xfrm flipV="1">
            <a:off x="5013960" y="5379721"/>
            <a:ext cx="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989320" y="4892042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7" idx="0"/>
            <a:endCxn id="17" idx="4"/>
          </p:cNvCxnSpPr>
          <p:nvPr/>
        </p:nvCxnSpPr>
        <p:spPr>
          <a:xfrm flipV="1">
            <a:off x="6233160" y="5379721"/>
            <a:ext cx="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15" idx="4"/>
          </p:cNvCxnSpPr>
          <p:nvPr/>
        </p:nvCxnSpPr>
        <p:spPr>
          <a:xfrm flipH="1" flipV="1">
            <a:off x="5013960" y="5379721"/>
            <a:ext cx="12192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560320" y="4892042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17320" y="4892042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>
            <a:stCxn id="13" idx="0"/>
            <a:endCxn id="20" idx="4"/>
          </p:cNvCxnSpPr>
          <p:nvPr/>
        </p:nvCxnSpPr>
        <p:spPr>
          <a:xfrm flipV="1">
            <a:off x="2804160" y="5379721"/>
            <a:ext cx="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0"/>
            <a:endCxn id="21" idx="4"/>
          </p:cNvCxnSpPr>
          <p:nvPr/>
        </p:nvCxnSpPr>
        <p:spPr>
          <a:xfrm flipV="1">
            <a:off x="1661159" y="5379721"/>
            <a:ext cx="1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0"/>
            <a:endCxn id="20" idx="4"/>
          </p:cNvCxnSpPr>
          <p:nvPr/>
        </p:nvCxnSpPr>
        <p:spPr>
          <a:xfrm flipV="1">
            <a:off x="1661159" y="5379721"/>
            <a:ext cx="1143001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0"/>
            <a:endCxn id="20" idx="4"/>
          </p:cNvCxnSpPr>
          <p:nvPr/>
        </p:nvCxnSpPr>
        <p:spPr>
          <a:xfrm flipH="1" flipV="1">
            <a:off x="2804160" y="5379721"/>
            <a:ext cx="1066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3" idx="0"/>
            <a:endCxn id="21" idx="4"/>
          </p:cNvCxnSpPr>
          <p:nvPr/>
        </p:nvCxnSpPr>
        <p:spPr>
          <a:xfrm flipH="1" flipV="1">
            <a:off x="1661160" y="5379721"/>
            <a:ext cx="1143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5" idx="0"/>
            <a:endCxn id="15" idx="4"/>
          </p:cNvCxnSpPr>
          <p:nvPr/>
        </p:nvCxnSpPr>
        <p:spPr>
          <a:xfrm flipV="1">
            <a:off x="3870960" y="5379721"/>
            <a:ext cx="1143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0"/>
            <a:endCxn id="17" idx="4"/>
          </p:cNvCxnSpPr>
          <p:nvPr/>
        </p:nvCxnSpPr>
        <p:spPr>
          <a:xfrm flipV="1">
            <a:off x="5013960" y="5379721"/>
            <a:ext cx="12192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0"/>
            <a:endCxn id="17" idx="4"/>
          </p:cNvCxnSpPr>
          <p:nvPr/>
        </p:nvCxnSpPr>
        <p:spPr>
          <a:xfrm flipV="1">
            <a:off x="3870960" y="5379721"/>
            <a:ext cx="23622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0"/>
            <a:endCxn id="17" idx="4"/>
          </p:cNvCxnSpPr>
          <p:nvPr/>
        </p:nvCxnSpPr>
        <p:spPr>
          <a:xfrm flipV="1">
            <a:off x="2804160" y="5379721"/>
            <a:ext cx="3429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4" idx="0"/>
            <a:endCxn id="17" idx="4"/>
          </p:cNvCxnSpPr>
          <p:nvPr/>
        </p:nvCxnSpPr>
        <p:spPr>
          <a:xfrm flipV="1">
            <a:off x="1661159" y="5379721"/>
            <a:ext cx="4572001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0"/>
            <a:endCxn id="15" idx="4"/>
          </p:cNvCxnSpPr>
          <p:nvPr/>
        </p:nvCxnSpPr>
        <p:spPr>
          <a:xfrm flipV="1">
            <a:off x="1661159" y="5379721"/>
            <a:ext cx="3352801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0"/>
            <a:endCxn id="15" idx="4"/>
          </p:cNvCxnSpPr>
          <p:nvPr/>
        </p:nvCxnSpPr>
        <p:spPr>
          <a:xfrm flipV="1">
            <a:off x="2804160" y="5379721"/>
            <a:ext cx="2209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6" idx="0"/>
            <a:endCxn id="20" idx="4"/>
          </p:cNvCxnSpPr>
          <p:nvPr/>
        </p:nvCxnSpPr>
        <p:spPr>
          <a:xfrm flipH="1" flipV="1">
            <a:off x="2804160" y="5379721"/>
            <a:ext cx="2209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7" idx="0"/>
            <a:endCxn id="20" idx="4"/>
          </p:cNvCxnSpPr>
          <p:nvPr/>
        </p:nvCxnSpPr>
        <p:spPr>
          <a:xfrm flipH="1" flipV="1">
            <a:off x="2804160" y="5379721"/>
            <a:ext cx="3429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0"/>
            <a:endCxn id="21" idx="4"/>
          </p:cNvCxnSpPr>
          <p:nvPr/>
        </p:nvCxnSpPr>
        <p:spPr>
          <a:xfrm flipH="1" flipV="1">
            <a:off x="1661160" y="5379721"/>
            <a:ext cx="45720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0"/>
            <a:endCxn id="21" idx="4"/>
          </p:cNvCxnSpPr>
          <p:nvPr/>
        </p:nvCxnSpPr>
        <p:spPr>
          <a:xfrm flipH="1" flipV="1">
            <a:off x="1661160" y="5379721"/>
            <a:ext cx="3352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5" idx="0"/>
            <a:endCxn id="21" idx="4"/>
          </p:cNvCxnSpPr>
          <p:nvPr/>
        </p:nvCxnSpPr>
        <p:spPr>
          <a:xfrm flipH="1" flipV="1">
            <a:off x="1661160" y="5379721"/>
            <a:ext cx="2209800" cy="685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534709" y="6236043"/>
            <a:ext cx="245173" cy="165544"/>
          </a:xfrm>
          <a:prstGeom prst="rect">
            <a:avLst/>
          </a:prstGeom>
        </p:spPr>
      </p:pic>
      <p:pic>
        <p:nvPicPr>
          <p:cNvPr id="40" name="Picture 3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1530591" y="4998721"/>
            <a:ext cx="238887" cy="236791"/>
          </a:xfrm>
          <a:prstGeom prst="rect">
            <a:avLst/>
          </a:prstGeom>
        </p:spPr>
      </p:pic>
      <p:pic>
        <p:nvPicPr>
          <p:cNvPr id="41" name="Picture 40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2675649" y="6236043"/>
            <a:ext cx="251460" cy="165544"/>
          </a:xfrm>
          <a:prstGeom prst="rect">
            <a:avLst/>
          </a:prstGeom>
        </p:spPr>
      </p:pic>
      <p:pic>
        <p:nvPicPr>
          <p:cNvPr id="42" name="Picture 41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6106503" y="6236043"/>
            <a:ext cx="282892" cy="167640"/>
          </a:xfrm>
          <a:prstGeom prst="rect">
            <a:avLst/>
          </a:prstGeom>
        </p:spPr>
      </p:pic>
      <p:pic>
        <p:nvPicPr>
          <p:cNvPr id="43" name="Picture 42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2688006" y="4998721"/>
            <a:ext cx="245173" cy="236791"/>
          </a:xfrm>
          <a:prstGeom prst="rect">
            <a:avLst/>
          </a:prstGeom>
        </p:spPr>
      </p:pic>
      <p:pic>
        <p:nvPicPr>
          <p:cNvPr id="44" name="Picture 43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6079935" y="4998721"/>
            <a:ext cx="337375" cy="236791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09600" y="5379721"/>
            <a:ext cx="750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3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21074" y="3703321"/>
            <a:ext cx="5855926" cy="1188721"/>
            <a:chOff x="1306874" y="3703321"/>
            <a:chExt cx="5855926" cy="1188721"/>
          </a:xfrm>
        </p:grpSpPr>
        <p:sp>
          <p:nvSpPr>
            <p:cNvPr id="46" name="Oval 45"/>
            <p:cNvSpPr/>
            <p:nvPr/>
          </p:nvSpPr>
          <p:spPr>
            <a:xfrm flipV="1">
              <a:off x="2103119" y="3703321"/>
              <a:ext cx="487680" cy="49401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 flipV="1">
              <a:off x="4312920" y="3703321"/>
              <a:ext cx="487680" cy="49401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 flipV="1">
              <a:off x="5455920" y="3703321"/>
              <a:ext cx="487680" cy="49401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 flipV="1">
              <a:off x="6675120" y="3703321"/>
              <a:ext cx="487680" cy="49401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>
              <a:stCxn id="46" idx="0"/>
            </p:cNvCxnSpPr>
            <p:nvPr/>
          </p:nvCxnSpPr>
          <p:spPr>
            <a:xfrm>
              <a:off x="2346959" y="4197334"/>
              <a:ext cx="2209801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0"/>
            </p:cNvCxnSpPr>
            <p:nvPr/>
          </p:nvCxnSpPr>
          <p:spPr>
            <a:xfrm>
              <a:off x="4556760" y="4197334"/>
              <a:ext cx="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8" idx="0"/>
            </p:cNvCxnSpPr>
            <p:nvPr/>
          </p:nvCxnSpPr>
          <p:spPr>
            <a:xfrm flipH="1">
              <a:off x="4556760" y="4197334"/>
              <a:ext cx="1143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9" idx="0"/>
            </p:cNvCxnSpPr>
            <p:nvPr/>
          </p:nvCxnSpPr>
          <p:spPr>
            <a:xfrm flipH="1">
              <a:off x="4556760" y="4197334"/>
              <a:ext cx="23622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 flipV="1">
              <a:off x="3246120" y="3703321"/>
              <a:ext cx="487680" cy="494013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>
              <a:stCxn id="54" idx="0"/>
            </p:cNvCxnSpPr>
            <p:nvPr/>
          </p:nvCxnSpPr>
          <p:spPr>
            <a:xfrm>
              <a:off x="3489960" y="4197334"/>
              <a:ext cx="1066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8" idx="0"/>
            </p:cNvCxnSpPr>
            <p:nvPr/>
          </p:nvCxnSpPr>
          <p:spPr>
            <a:xfrm>
              <a:off x="5699760" y="4197334"/>
              <a:ext cx="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9" idx="0"/>
            </p:cNvCxnSpPr>
            <p:nvPr/>
          </p:nvCxnSpPr>
          <p:spPr>
            <a:xfrm>
              <a:off x="6918960" y="4197334"/>
              <a:ext cx="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9" idx="0"/>
            </p:cNvCxnSpPr>
            <p:nvPr/>
          </p:nvCxnSpPr>
          <p:spPr>
            <a:xfrm flipH="1">
              <a:off x="5699760" y="4197334"/>
              <a:ext cx="12192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4" idx="0"/>
            </p:cNvCxnSpPr>
            <p:nvPr/>
          </p:nvCxnSpPr>
          <p:spPr>
            <a:xfrm>
              <a:off x="3489960" y="4197334"/>
              <a:ext cx="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46" idx="0"/>
            </p:cNvCxnSpPr>
            <p:nvPr/>
          </p:nvCxnSpPr>
          <p:spPr>
            <a:xfrm>
              <a:off x="2346959" y="4197334"/>
              <a:ext cx="1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6" idx="0"/>
            </p:cNvCxnSpPr>
            <p:nvPr/>
          </p:nvCxnSpPr>
          <p:spPr>
            <a:xfrm>
              <a:off x="2346959" y="4197334"/>
              <a:ext cx="1143001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47" idx="0"/>
            </p:cNvCxnSpPr>
            <p:nvPr/>
          </p:nvCxnSpPr>
          <p:spPr>
            <a:xfrm flipH="1">
              <a:off x="3489960" y="4197334"/>
              <a:ext cx="1066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54" idx="0"/>
            </p:cNvCxnSpPr>
            <p:nvPr/>
          </p:nvCxnSpPr>
          <p:spPr>
            <a:xfrm flipH="1">
              <a:off x="2346960" y="4197334"/>
              <a:ext cx="1143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7" idx="0"/>
            </p:cNvCxnSpPr>
            <p:nvPr/>
          </p:nvCxnSpPr>
          <p:spPr>
            <a:xfrm>
              <a:off x="4556760" y="4197334"/>
              <a:ext cx="1143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8" idx="0"/>
            </p:cNvCxnSpPr>
            <p:nvPr/>
          </p:nvCxnSpPr>
          <p:spPr>
            <a:xfrm>
              <a:off x="5699760" y="4197334"/>
              <a:ext cx="12192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47" idx="0"/>
            </p:cNvCxnSpPr>
            <p:nvPr/>
          </p:nvCxnSpPr>
          <p:spPr>
            <a:xfrm>
              <a:off x="4556760" y="4197334"/>
              <a:ext cx="23622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4" idx="0"/>
            </p:cNvCxnSpPr>
            <p:nvPr/>
          </p:nvCxnSpPr>
          <p:spPr>
            <a:xfrm>
              <a:off x="3489960" y="4197334"/>
              <a:ext cx="3429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46" idx="0"/>
            </p:cNvCxnSpPr>
            <p:nvPr/>
          </p:nvCxnSpPr>
          <p:spPr>
            <a:xfrm>
              <a:off x="2346959" y="4197334"/>
              <a:ext cx="4572001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46" idx="0"/>
            </p:cNvCxnSpPr>
            <p:nvPr/>
          </p:nvCxnSpPr>
          <p:spPr>
            <a:xfrm>
              <a:off x="2346959" y="4197334"/>
              <a:ext cx="3352801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stCxn id="54" idx="0"/>
            </p:cNvCxnSpPr>
            <p:nvPr/>
          </p:nvCxnSpPr>
          <p:spPr>
            <a:xfrm>
              <a:off x="3489960" y="4197334"/>
              <a:ext cx="2209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48" idx="0"/>
            </p:cNvCxnSpPr>
            <p:nvPr/>
          </p:nvCxnSpPr>
          <p:spPr>
            <a:xfrm flipH="1">
              <a:off x="3489960" y="4197334"/>
              <a:ext cx="2209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49" idx="0"/>
            </p:cNvCxnSpPr>
            <p:nvPr/>
          </p:nvCxnSpPr>
          <p:spPr>
            <a:xfrm flipH="1">
              <a:off x="3489960" y="4197334"/>
              <a:ext cx="3429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49" idx="0"/>
            </p:cNvCxnSpPr>
            <p:nvPr/>
          </p:nvCxnSpPr>
          <p:spPr>
            <a:xfrm flipH="1">
              <a:off x="2346960" y="4197334"/>
              <a:ext cx="45720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48" idx="0"/>
            </p:cNvCxnSpPr>
            <p:nvPr/>
          </p:nvCxnSpPr>
          <p:spPr>
            <a:xfrm flipH="1">
              <a:off x="2346960" y="4197334"/>
              <a:ext cx="3352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47" idx="0"/>
            </p:cNvCxnSpPr>
            <p:nvPr/>
          </p:nvCxnSpPr>
          <p:spPr>
            <a:xfrm flipH="1">
              <a:off x="2346960" y="4197334"/>
              <a:ext cx="2209800" cy="6947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 descr="addin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/>
            <a:stretch>
              <a:fillRect/>
            </a:stretch>
          </p:blipFill>
          <p:spPr>
            <a:xfrm>
              <a:off x="2219556" y="3827008"/>
              <a:ext cx="245173" cy="230505"/>
            </a:xfrm>
            <a:prstGeom prst="rect">
              <a:avLst/>
            </a:prstGeom>
          </p:spPr>
        </p:pic>
        <p:pic>
          <p:nvPicPr>
            <p:cNvPr id="84" name="Picture 83" descr="addin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 cstate="print"/>
            <a:stretch>
              <a:fillRect/>
            </a:stretch>
          </p:blipFill>
          <p:spPr>
            <a:xfrm>
              <a:off x="3360496" y="3827008"/>
              <a:ext cx="251460" cy="230505"/>
            </a:xfrm>
            <a:prstGeom prst="rect">
              <a:avLst/>
            </a:prstGeom>
          </p:spPr>
        </p:pic>
        <p:pic>
          <p:nvPicPr>
            <p:cNvPr id="85" name="Picture 84" descr="addin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6791351" y="3827007"/>
              <a:ext cx="282892" cy="232600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06874" y="4160521"/>
              <a:ext cx="750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</a:t>
              </a:r>
              <a:r>
                <a:rPr kumimoji="0" lang="en-US" sz="36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8" name="Picture 97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1219772" y="1905000"/>
            <a:ext cx="6552628" cy="1035177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6248400" y="5562600"/>
            <a:ext cx="265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Ranzato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NIPS 2006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Choice of functions inside network matters.</a:t>
            </a:r>
          </a:p>
          <a:p>
            <a:pPr lvl="1"/>
            <a:r>
              <a:rPr lang="en-US" dirty="0" smtClean="0"/>
              <a:t>Sigmoid function turns out to be difficult.</a:t>
            </a:r>
          </a:p>
          <a:p>
            <a:pPr lvl="1"/>
            <a:r>
              <a:rPr lang="en-US" dirty="0" smtClean="0"/>
              <a:t>Some other choices often used: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" y="4648200"/>
            <a:ext cx="2133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524000" y="3581400"/>
            <a:ext cx="0" cy="2057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52400" y="4164228"/>
            <a:ext cx="2763520" cy="917787"/>
          </a:xfrm>
          <a:custGeom>
            <a:avLst/>
            <a:gdLst>
              <a:gd name="connsiteX0" fmla="*/ 0 w 2763520"/>
              <a:gd name="connsiteY0" fmla="*/ 1117600 h 1146387"/>
              <a:gd name="connsiteX1" fmla="*/ 406400 w 2763520"/>
              <a:gd name="connsiteY1" fmla="*/ 1127760 h 1146387"/>
              <a:gd name="connsiteX2" fmla="*/ 863600 w 2763520"/>
              <a:gd name="connsiteY2" fmla="*/ 1005840 h 1146387"/>
              <a:gd name="connsiteX3" fmla="*/ 1249680 w 2763520"/>
              <a:gd name="connsiteY3" fmla="*/ 731520 h 1146387"/>
              <a:gd name="connsiteX4" fmla="*/ 1534160 w 2763520"/>
              <a:gd name="connsiteY4" fmla="*/ 436880 h 1146387"/>
              <a:gd name="connsiteX5" fmla="*/ 1788160 w 2763520"/>
              <a:gd name="connsiteY5" fmla="*/ 223520 h 1146387"/>
              <a:gd name="connsiteX6" fmla="*/ 2011680 w 2763520"/>
              <a:gd name="connsiteY6" fmla="*/ 101600 h 1146387"/>
              <a:gd name="connsiteX7" fmla="*/ 2286000 w 2763520"/>
              <a:gd name="connsiteY7" fmla="*/ 30480 h 1146387"/>
              <a:gd name="connsiteX8" fmla="*/ 2763520 w 2763520"/>
              <a:gd name="connsiteY8" fmla="*/ 0 h 114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3520" h="1146387">
                <a:moveTo>
                  <a:pt x="0" y="1117600"/>
                </a:moveTo>
                <a:cubicBezTo>
                  <a:pt x="131233" y="1131993"/>
                  <a:pt x="262467" y="1146387"/>
                  <a:pt x="406400" y="1127760"/>
                </a:cubicBezTo>
                <a:cubicBezTo>
                  <a:pt x="550333" y="1109133"/>
                  <a:pt x="723053" y="1071880"/>
                  <a:pt x="863600" y="1005840"/>
                </a:cubicBezTo>
                <a:cubicBezTo>
                  <a:pt x="1004147" y="939800"/>
                  <a:pt x="1137920" y="826347"/>
                  <a:pt x="1249680" y="731520"/>
                </a:cubicBezTo>
                <a:cubicBezTo>
                  <a:pt x="1361440" y="636693"/>
                  <a:pt x="1444413" y="521547"/>
                  <a:pt x="1534160" y="436880"/>
                </a:cubicBezTo>
                <a:cubicBezTo>
                  <a:pt x="1623907" y="352213"/>
                  <a:pt x="1708573" y="279400"/>
                  <a:pt x="1788160" y="223520"/>
                </a:cubicBezTo>
                <a:cubicBezTo>
                  <a:pt x="1867747" y="167640"/>
                  <a:pt x="1928707" y="133773"/>
                  <a:pt x="2011680" y="101600"/>
                </a:cubicBezTo>
                <a:cubicBezTo>
                  <a:pt x="2094653" y="69427"/>
                  <a:pt x="2160693" y="47413"/>
                  <a:pt x="2286000" y="30480"/>
                </a:cubicBezTo>
                <a:cubicBezTo>
                  <a:pt x="2411307" y="13547"/>
                  <a:pt x="2587413" y="6773"/>
                  <a:pt x="2763520" y="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66800" y="41910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0" y="40356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0600" y="50292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57400" y="48738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121053" y="4648200"/>
            <a:ext cx="2133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187853" y="3581400"/>
            <a:ext cx="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30653" y="41910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02053" y="40356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3200400"/>
            <a:ext cx="8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7573" y="3188043"/>
            <a:ext cx="19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(z) = max{0, z}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5173" y="5486400"/>
            <a:ext cx="2393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“Rectified Linear Unit”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 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ncreasingly popular.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293773" y="4648200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208173" y="3733800"/>
            <a:ext cx="990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408680" y="4648200"/>
            <a:ext cx="2133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75480" y="3581400"/>
            <a:ext cx="0" cy="1905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18280" y="4191000"/>
            <a:ext cx="99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789680" y="40356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38649" y="3188043"/>
            <a:ext cx="738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abs(z)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581400" y="3733800"/>
            <a:ext cx="9144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495800" y="3733800"/>
            <a:ext cx="9906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72200" y="6248400"/>
            <a:ext cx="21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Nair &amp; Hinton, 2010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87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Key Messages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Unsupervised learning: perform learning without labels</a:t>
            </a:r>
          </a:p>
          <a:p>
            <a:r>
              <a:rPr lang="en-US" altLang="ko-KR" dirty="0" smtClean="0"/>
              <a:t>Commonly start with features computed by unsupervised learning for higher-level supervised learning</a:t>
            </a:r>
          </a:p>
          <a:p>
            <a:r>
              <a:rPr lang="en-US" altLang="ko-KR" dirty="0" smtClean="0"/>
              <a:t>There are many ways of performing unsupervised learning including image </a:t>
            </a:r>
            <a:r>
              <a:rPr lang="en-US" altLang="ko-KR" dirty="0" err="1" smtClean="0"/>
              <a:t>inpainting</a:t>
            </a:r>
            <a:endParaRPr lang="en-US" altLang="ko-KR" dirty="0" smtClean="0"/>
          </a:p>
          <a:p>
            <a:r>
              <a:rPr lang="en-US" altLang="ko-KR" dirty="0" smtClean="0"/>
              <a:t>Content based image search </a:t>
            </a:r>
            <a:r>
              <a:rPr lang="en-US" altLang="ko-KR" dirty="0" smtClean="0"/>
              <a:t>as an unsupervised </a:t>
            </a:r>
            <a:r>
              <a:rPr lang="en-US" altLang="ko-KR" dirty="0" smtClean="0"/>
              <a:t>learning approach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091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features are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3"/>
            <a:ext cx="8229600" cy="655638"/>
          </a:xfrm>
        </p:spPr>
        <p:txBody>
          <a:bodyPr/>
          <a:lstStyle/>
          <a:p>
            <a:r>
              <a:rPr lang="en-US" dirty="0" smtClean="0"/>
              <a:t>Applied to image patches, well-known result:</a:t>
            </a:r>
            <a:endParaRPr lang="en-US" dirty="0"/>
          </a:p>
        </p:txBody>
      </p:sp>
      <p:pic>
        <p:nvPicPr>
          <p:cNvPr id="10" name="Picture 9" descr="autoWhite2.png"/>
          <p:cNvPicPr>
            <a:picLocks noChangeAspect="1"/>
          </p:cNvPicPr>
          <p:nvPr/>
        </p:nvPicPr>
        <p:blipFill>
          <a:blip r:embed="rId2" cstate="print"/>
          <a:srcRect l="39472" b="40538"/>
          <a:stretch>
            <a:fillRect/>
          </a:stretch>
        </p:blipFill>
        <p:spPr>
          <a:xfrm>
            <a:off x="2037928" y="4476690"/>
            <a:ext cx="1617305" cy="1588820"/>
          </a:xfrm>
          <a:prstGeom prst="rect">
            <a:avLst/>
          </a:prstGeom>
        </p:spPr>
      </p:pic>
      <p:pic>
        <p:nvPicPr>
          <p:cNvPr id="12" name="Picture 11" descr="kmeansWhite2.png"/>
          <p:cNvPicPr>
            <a:picLocks noChangeAspect="1"/>
          </p:cNvPicPr>
          <p:nvPr/>
        </p:nvPicPr>
        <p:blipFill>
          <a:blip r:embed="rId3" cstate="print"/>
          <a:srcRect l="39472" b="40538"/>
          <a:stretch>
            <a:fillRect/>
          </a:stretch>
        </p:blipFill>
        <p:spPr>
          <a:xfrm>
            <a:off x="5162128" y="4476690"/>
            <a:ext cx="1617311" cy="15888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0728" y="6076890"/>
            <a:ext cx="1088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K-means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3128" y="6076890"/>
            <a:ext cx="234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Sparse auto-encoder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6928" y="35814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Sparse auto-encoder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Ranzato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2007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1068" y="3569930"/>
            <a:ext cx="296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Sparse coding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Olshausen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Field, 1996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 cstate="print"/>
          <a:srcRect l="50000" t="16000" r="36000" b="58667"/>
          <a:stretch>
            <a:fillRect/>
          </a:stretch>
        </p:blipFill>
        <p:spPr bwMode="auto">
          <a:xfrm>
            <a:off x="5158793" y="2055736"/>
            <a:ext cx="1524000" cy="155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6728" y="2057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90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20969"/>
            <a:ext cx="8229600" cy="50752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Unsupervised algorithms more sensitive to pre-processing.</a:t>
            </a:r>
          </a:p>
          <a:p>
            <a:pPr lvl="1"/>
            <a:r>
              <a:rPr lang="en-US" dirty="0" smtClean="0"/>
              <a:t>Whiten your data.  E.g., ZCA whitening: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Transform less to maintain the original distribution</a:t>
            </a:r>
          </a:p>
          <a:p>
            <a:pPr lvl="1"/>
            <a:r>
              <a:rPr lang="en-US" dirty="0" smtClean="0"/>
              <a:t>Contrast normalization often useful.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these before unsupervised learning at each layer.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200400" y="4800600"/>
            <a:ext cx="2328291" cy="725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6059269"/>
            <a:ext cx="380720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[See, e.g.,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Coates et al., AISTATS 2011;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at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www.stanford.edu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/~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acoates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33" y="2895600"/>
            <a:ext cx="5621867" cy="742785"/>
          </a:xfrm>
          <a:prstGeom prst="rect">
            <a:avLst/>
          </a:prstGeom>
        </p:spPr>
      </p:pic>
      <p:pic>
        <p:nvPicPr>
          <p:cNvPr id="1026" name="Picture 2" descr="http://www.giassa.net/wp-content/uploads/2010/01/hist-compare1-300x25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86" y="3993141"/>
            <a:ext cx="1944216" cy="16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955010" y="5638758"/>
            <a:ext cx="1263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solidFill>
                  <a:schemeClr val="tx1"/>
                </a:solidFill>
              </a:rPr>
              <a:t>GIASSA.NET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PCA and ZCA whiten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76" y="1809581"/>
            <a:ext cx="2306036" cy="112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662153" y="2905199"/>
            <a:ext cx="8435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err="1" smtClean="0">
                <a:solidFill>
                  <a:schemeClr val="tx1"/>
                </a:solidFill>
              </a:rPr>
              <a:t>StackEx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features?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382000" cy="5227638"/>
          </a:xfrm>
        </p:spPr>
        <p:txBody>
          <a:bodyPr>
            <a:normAutofit/>
          </a:bodyPr>
          <a:lstStyle/>
          <a:p>
            <a:r>
              <a:rPr lang="en-US" dirty="0" smtClean="0"/>
              <a:t>Quite difficult to learn 2 or 3 levels of features that perform better than 1 level on supervised tasks.</a:t>
            </a:r>
          </a:p>
          <a:p>
            <a:pPr lvl="1"/>
            <a:r>
              <a:rPr lang="en-US" dirty="0" smtClean="0"/>
              <a:t>Increasingly abstract features, but unclear how much abstraction to allow or what information to leave out.</a:t>
            </a:r>
          </a:p>
          <a:p>
            <a:pPr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68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Pre-training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153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 as initialization for supervised learning!</a:t>
            </a:r>
          </a:p>
          <a:p>
            <a:pPr lvl="1"/>
            <a:r>
              <a:rPr lang="en-US" dirty="0" smtClean="0"/>
              <a:t>Features may not be perfect for task, but probably a good starting point.</a:t>
            </a:r>
          </a:p>
          <a:p>
            <a:pPr lvl="1"/>
            <a:r>
              <a:rPr lang="en-US" dirty="0" smtClean="0"/>
              <a:t>AKA “supervised fine-tuning”.</a:t>
            </a:r>
          </a:p>
          <a:p>
            <a:endParaRPr lang="en-US" dirty="0" smtClean="0"/>
          </a:p>
          <a:p>
            <a:r>
              <a:rPr lang="en-US" dirty="0" smtClean="0"/>
              <a:t>Procedure:</a:t>
            </a:r>
          </a:p>
          <a:p>
            <a:pPr lvl="1"/>
            <a:r>
              <a:rPr lang="en-US" dirty="0" smtClean="0"/>
              <a:t>Train each layer of features greedily unsupervised.</a:t>
            </a:r>
          </a:p>
          <a:p>
            <a:pPr lvl="1"/>
            <a:r>
              <a:rPr lang="en-US" dirty="0" smtClean="0"/>
              <a:t>Add supervised classifier on top.</a:t>
            </a:r>
          </a:p>
          <a:p>
            <a:pPr lvl="1"/>
            <a:r>
              <a:rPr lang="en-US" dirty="0" smtClean="0"/>
              <a:t>Optimize entire network with back-propagation.</a:t>
            </a:r>
          </a:p>
          <a:p>
            <a:pPr lvl="1"/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600" dirty="0" smtClean="0"/>
              <a:t>Major impetus for renewed interest in deep learning.</a:t>
            </a:r>
            <a:endParaRPr lang="en-US" sz="2200" dirty="0" smtClean="0"/>
          </a:p>
          <a:p>
            <a:pPr>
              <a:buNone/>
            </a:pPr>
            <a:r>
              <a:rPr lang="en-US" sz="2400" dirty="0" smtClean="0"/>
              <a:t>	[</a:t>
            </a:r>
            <a:r>
              <a:rPr lang="en-US" sz="2400" dirty="0" smtClean="0">
                <a:solidFill>
                  <a:srgbClr val="0000FF"/>
                </a:solidFill>
              </a:rPr>
              <a:t>Hinton et al., Neural Comp. 2006</a:t>
            </a:r>
            <a:r>
              <a:rPr lang="en-US" sz="2400" dirty="0" smtClean="0"/>
              <a:t>]</a:t>
            </a:r>
          </a:p>
          <a:p>
            <a:pPr>
              <a:buNone/>
            </a:pPr>
            <a:r>
              <a:rPr lang="en-US" sz="2400" dirty="0" smtClean="0"/>
              <a:t>	[</a:t>
            </a:r>
            <a:r>
              <a:rPr lang="en-US" sz="2400" dirty="0" err="1" smtClean="0">
                <a:solidFill>
                  <a:srgbClr val="0000FF"/>
                </a:solidFill>
              </a:rPr>
              <a:t>Bengio</a:t>
            </a:r>
            <a:r>
              <a:rPr lang="en-US" sz="2400" dirty="0" smtClean="0">
                <a:solidFill>
                  <a:srgbClr val="0000FF"/>
                </a:solidFill>
              </a:rPr>
              <a:t> et al., NIPS 2006</a:t>
            </a:r>
            <a:r>
              <a:rPr lang="en-US" sz="24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326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Pre-training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8080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Pre-training not always useful --- but sometimes gives better results than random initialization.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286000"/>
            <a:ext cx="345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 from 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et al., ICML 2011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2743200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Image-Net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9M images, 10K classes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14M images, 22K classes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Without</a:t>
                      </a:r>
                      <a:r>
                        <a:rPr lang="en-US" baseline="0" dirty="0" smtClean="0"/>
                        <a:t> pre-training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With pre-training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19.2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15.8%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" y="4038600"/>
            <a:ext cx="6381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Notes:  exact classification (not top-5).  Random guessing = 0.01%.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also [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Erhan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JMLR 2010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3"/>
            <a:ext cx="8229600" cy="20272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Recent work </a:t>
            </a:r>
            <a:r>
              <a:rPr lang="en-US" sz="2800" dirty="0" smtClean="0"/>
              <a:t>[</a:t>
            </a:r>
            <a:r>
              <a:rPr lang="en-US" sz="2800" dirty="0" smtClean="0">
                <a:solidFill>
                  <a:srgbClr val="0000FF"/>
                </a:solidFill>
              </a:rPr>
              <a:t>Le et al., 2012</a:t>
            </a:r>
            <a:r>
              <a:rPr lang="en-US" sz="2800" dirty="0" smtClean="0"/>
              <a:t>;  </a:t>
            </a:r>
            <a:r>
              <a:rPr lang="en-US" sz="2800" dirty="0" smtClean="0">
                <a:solidFill>
                  <a:srgbClr val="0000FF"/>
                </a:solidFill>
              </a:rPr>
              <a:t>Coates et al., 2012</a:t>
            </a:r>
            <a:r>
              <a:rPr lang="en-US" sz="2800" dirty="0" smtClean="0"/>
              <a:t>]</a:t>
            </a:r>
            <a:r>
              <a:rPr lang="en-US" dirty="0" smtClean="0"/>
              <a:t> suggests high-level features can learn non-trivial concepts with many images/computing power.</a:t>
            </a:r>
          </a:p>
          <a:p>
            <a:pPr lvl="1"/>
            <a:r>
              <a:rPr lang="en-US" dirty="0" smtClean="0"/>
              <a:t>E.g., able to find single features that respond strongly to cats, faces:</a:t>
            </a:r>
            <a:endParaRPr 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1138" y="3429000"/>
            <a:ext cx="26293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799" y="3429000"/>
            <a:ext cx="277848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79912" y="5733256"/>
            <a:ext cx="2164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et al., ICML 2012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Unsupervised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Neural networks with other unsupervised training criteria.</a:t>
            </a:r>
          </a:p>
          <a:p>
            <a:pPr lvl="1"/>
            <a:r>
              <a:rPr lang="en-US" dirty="0" err="1" smtClean="0"/>
              <a:t>Denoising</a:t>
            </a:r>
            <a:r>
              <a:rPr lang="en-US" dirty="0" smtClean="0"/>
              <a:t>, in-painting.  [</a:t>
            </a:r>
            <a:r>
              <a:rPr lang="en-US" dirty="0" smtClean="0">
                <a:solidFill>
                  <a:srgbClr val="0000FF"/>
                </a:solidFill>
              </a:rPr>
              <a:t>Vincent et al., 2008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Temporal coherence [</a:t>
            </a:r>
            <a:r>
              <a:rPr lang="en-US" dirty="0" smtClean="0">
                <a:solidFill>
                  <a:srgbClr val="0000FF"/>
                </a:solidFill>
              </a:rPr>
              <a:t>Zou et al., NIPS 2012</a:t>
            </a:r>
            <a:r>
              <a:rPr lang="en-US" dirty="0" smtClean="0"/>
              <a:t>] [</a:t>
            </a:r>
            <a:r>
              <a:rPr lang="en-US" dirty="0" err="1" smtClean="0">
                <a:solidFill>
                  <a:srgbClr val="0000FF"/>
                </a:solidFill>
              </a:rPr>
              <a:t>Mobahi</a:t>
            </a:r>
            <a:r>
              <a:rPr lang="en-US" dirty="0" smtClean="0">
                <a:solidFill>
                  <a:srgbClr val="0000FF"/>
                </a:solidFill>
              </a:rPr>
              <a:t> et al., ICML 2009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/>
              <a:t>High-level features change slowly; fixation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72" y="4746901"/>
            <a:ext cx="8067252" cy="169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2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2326"/>
            <a:ext cx="7886700" cy="14639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Unsupervised Visual Representation Learning </a:t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by Context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Prediction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C. </a:t>
            </a:r>
            <a:r>
              <a:rPr lang="en-US" sz="2700" dirty="0" err="1">
                <a:latin typeface="Times New Roman" charset="0"/>
                <a:ea typeface="Times New Roman" charset="0"/>
                <a:cs typeface="Times New Roman" charset="0"/>
              </a:rPr>
              <a:t>Doersch</a:t>
            </a: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, A. Gupta, A. A. </a:t>
            </a:r>
            <a:r>
              <a:rPr lang="en-US" sz="2700" dirty="0" err="1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ICCV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63637"/>
            <a:ext cx="7886700" cy="2648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Semantic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labels from humans are expensive.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400" i="1" dirty="0">
                <a:latin typeface="Times New Roman" charset="0"/>
                <a:ea typeface="Times New Roman" charset="0"/>
                <a:cs typeface="Times New Roman" charset="0"/>
              </a:rPr>
              <a:t>Do we need semantic labels in order to learn a useful representation? </a:t>
            </a:r>
          </a:p>
          <a:p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9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Context Prediction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48102"/>
            <a:ext cx="7886700" cy="294187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Given a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pair of patches from one image. 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you say where they go relative to one another?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4733598" y="3720662"/>
            <a:ext cx="1142999" cy="1143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3133398" y="3720662"/>
            <a:ext cx="1142999" cy="1143000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44144" y="4873518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0956" y="4873518"/>
            <a:ext cx="441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62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Prediction for Images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3" t="39334" r="38328" b="39334"/>
          <a:stretch/>
        </p:blipFill>
        <p:spPr>
          <a:xfrm>
            <a:off x="4800602" y="2857500"/>
            <a:ext cx="1142999" cy="1143000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6" t="11536" r="60605" b="66440"/>
          <a:stretch/>
        </p:blipFill>
        <p:spPr>
          <a:xfrm>
            <a:off x="3200402" y="2857500"/>
            <a:ext cx="1142999" cy="1143000"/>
          </a:xfrm>
          <a:prstGeom prst="rect">
            <a:avLst/>
          </a:prstGeom>
          <a:ln w="3810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44144" y="4057650"/>
            <a:ext cx="4619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0956" y="4057650"/>
            <a:ext cx="441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18148" y="1304515"/>
            <a:ext cx="4343400" cy="4265582"/>
            <a:chOff x="366864" y="596353"/>
            <a:chExt cx="5791200" cy="5687442"/>
          </a:xfrm>
        </p:grpSpPr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 flipH="1">
              <a:off x="376842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2504093" y="4709814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641321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H="1">
              <a:off x="366864" y="266155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366864" y="629360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>
              <a:off x="2504093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4641321" y="622812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6768" y="602901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54019" y="596353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91245" y="602901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91247" y="2644170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6768" y="2644170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16789" y="4673830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8153" y="4673830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991247" y="4683356"/>
              <a:ext cx="816891" cy="1600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Calibri" panose="020F0502020204030204"/>
                </a:rPr>
                <a:t>?</a:t>
              </a:r>
            </a:p>
          </p:txBody>
        </p:sp>
      </p:grp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04">
        <p:fade/>
      </p:transition>
    </mc:Choice>
    <mc:Fallback xmlns="">
      <p:transition spd="med" advTm="17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194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0.025 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25562"/>
            <a:ext cx="8382000" cy="55324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Given </a:t>
            </a:r>
            <a:r>
              <a:rPr lang="en-US" i="1" dirty="0" smtClean="0"/>
              <a:t>labeled</a:t>
            </a:r>
            <a:r>
              <a:rPr lang="en-US" dirty="0" smtClean="0"/>
              <a:t> training examples: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 instance:  x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 smtClean="0"/>
              <a:t>)</a:t>
            </a:r>
            <a:r>
              <a:rPr lang="en-US" dirty="0" smtClean="0"/>
              <a:t> = vector of pixel intensities.</a:t>
            </a:r>
            <a:br>
              <a:rPr lang="en-US" dirty="0" smtClean="0"/>
            </a:br>
            <a:r>
              <a:rPr lang="en-US" dirty="0" smtClean="0"/>
              <a:t>                         y</a:t>
            </a:r>
            <a:r>
              <a:rPr lang="en-US" baseline="30000" dirty="0" smtClean="0"/>
              <a:t>(</a:t>
            </a:r>
            <a:r>
              <a:rPr lang="en-US" baseline="30000" dirty="0" err="1" smtClean="0"/>
              <a:t>i</a:t>
            </a:r>
            <a:r>
              <a:rPr lang="en-US" baseline="30000" dirty="0" smtClean="0"/>
              <a:t>)</a:t>
            </a:r>
            <a:r>
              <a:rPr lang="en-US" dirty="0" smtClean="0"/>
              <a:t> = object class ID.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600" dirty="0" smtClean="0"/>
          </a:p>
          <a:p>
            <a:endParaRPr lang="en-US" dirty="0" smtClean="0"/>
          </a:p>
          <a:p>
            <a:r>
              <a:rPr lang="en-US" dirty="0" smtClean="0"/>
              <a:t>Goal:  find </a:t>
            </a:r>
            <a:r>
              <a:rPr lang="en-US" dirty="0" smtClean="0">
                <a:latin typeface="+mj-lt"/>
                <a:cs typeface="Times New Roman" pitchFamily="18" charset="0"/>
              </a:rPr>
              <a:t>f(x)</a:t>
            </a:r>
            <a:r>
              <a:rPr lang="en-US" dirty="0" smtClean="0"/>
              <a:t> to predict y from x on training data.</a:t>
            </a:r>
          </a:p>
          <a:p>
            <a:pPr lvl="1"/>
            <a:r>
              <a:rPr lang="en-US" dirty="0" smtClean="0"/>
              <a:t>Hopefully:  learned predictor works on “test” data.</a:t>
            </a: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048000" y="1844040"/>
            <a:ext cx="4080510" cy="3657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19400" y="3657600"/>
            <a:ext cx="579076" cy="1752600"/>
            <a:chOff x="5183479" y="3160165"/>
            <a:chExt cx="579076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83479" y="3236975"/>
              <a:ext cx="574196" cy="24579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…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https://encrypted-tbn1.gstatic.com/images?q=tbn:ANd9GcQ-1rHkamhDd8jaylUzd9ZLACpZeFJeUbYXt8ulOFnLR3-GhW0v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 l="33803" r="10141" b="21695"/>
          <a:stretch>
            <a:fillRect/>
          </a:stretch>
        </p:blipFill>
        <p:spPr bwMode="auto">
          <a:xfrm>
            <a:off x="1219200" y="3962400"/>
            <a:ext cx="1312888" cy="1143000"/>
          </a:xfrm>
          <a:prstGeom prst="rect">
            <a:avLst/>
          </a:prstGeom>
          <a:noFill/>
        </p:spPr>
      </p:pic>
      <p:sp>
        <p:nvSpPr>
          <p:cNvPr id="13" name="Down Arrow 12"/>
          <p:cNvSpPr/>
          <p:nvPr/>
        </p:nvSpPr>
        <p:spPr>
          <a:xfrm rot="5400000" flipV="1">
            <a:off x="2247900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>
          <a:xfrm rot="5400000" flipV="1">
            <a:off x="3162300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3886200"/>
            <a:ext cx="20574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f(x)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5400000" flipV="1">
            <a:off x="5981700" y="4381500"/>
            <a:ext cx="762000" cy="3810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7301" y="4355068"/>
            <a:ext cx="14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= 1   (“Cat”)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19433" y="6646940"/>
            <a:ext cx="1917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tx1"/>
                </a:solidFill>
              </a:rPr>
              <a:t>Slides from Adam Coates</a:t>
            </a:r>
            <a:endParaRPr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28950" y="2857501"/>
            <a:ext cx="2735319" cy="2672389"/>
            <a:chOff x="2514600" y="2667000"/>
            <a:chExt cx="3647092" cy="3563185"/>
          </a:xfrm>
        </p:grpSpPr>
        <p:pic>
          <p:nvPicPr>
            <p:cNvPr id="34" name="Picture 33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 t="39334" r="38328" b="39334"/>
            <a:stretch/>
          </p:blipFill>
          <p:spPr>
            <a:xfrm>
              <a:off x="4637693" y="4706185"/>
              <a:ext cx="1523999" cy="1524000"/>
            </a:xfrm>
            <a:prstGeom prst="rect">
              <a:avLst/>
            </a:prstGeom>
            <a:ln w="38100">
              <a:noFill/>
              <a:prstDash val="dash"/>
            </a:ln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6" t="11536" r="60605" b="66440"/>
            <a:stretch/>
          </p:blipFill>
          <p:spPr>
            <a:xfrm>
              <a:off x="2514600" y="2667000"/>
              <a:ext cx="1523999" cy="152400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 flipH="1">
              <a:off x="4641321" y="4700289"/>
              <a:ext cx="1516743" cy="15167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Picture 10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  <a14:imgEffect>
                      <a14:brightnessContrast bright="22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490" r="25882" b="12353"/>
          <a:stretch/>
        </p:blipFill>
        <p:spPr>
          <a:xfrm>
            <a:off x="5561939" y="2057401"/>
            <a:ext cx="2210462" cy="1540076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0000"/>
                    </a14:imgEffect>
                    <a14:imgEffect>
                      <a14:brightnessContrast bright="1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" t="5982" r="39506" b="28894"/>
          <a:stretch/>
        </p:blipFill>
        <p:spPr>
          <a:xfrm>
            <a:off x="5426461" y="2154388"/>
            <a:ext cx="2210462" cy="154007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t="33247" r="15644" b="18814"/>
          <a:stretch/>
        </p:blipFill>
        <p:spPr>
          <a:xfrm flipH="1">
            <a:off x="5293169" y="2251374"/>
            <a:ext cx="2208276" cy="154305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30850" r="11280" b="14185"/>
          <a:stretch/>
        </p:blipFill>
        <p:spPr>
          <a:xfrm>
            <a:off x="5160890" y="2351337"/>
            <a:ext cx="2207266" cy="15400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1956" y="2351337"/>
            <a:ext cx="476102" cy="47610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6302" y="2994702"/>
            <a:ext cx="476102" cy="47610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/>
          <p:cNvCxnSpPr>
            <a:stCxn id="5" idx="3"/>
            <a:endCxn id="12" idx="1"/>
          </p:cNvCxnSpPr>
          <p:nvPr/>
        </p:nvCxnSpPr>
        <p:spPr>
          <a:xfrm flipV="1">
            <a:off x="4171950" y="2589387"/>
            <a:ext cx="1540006" cy="839613"/>
          </a:xfrm>
          <a:prstGeom prst="straightConnector1">
            <a:avLst/>
          </a:prstGeom>
          <a:ln w="3810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0"/>
            <a:endCxn id="18" idx="1"/>
          </p:cNvCxnSpPr>
          <p:nvPr/>
        </p:nvCxnSpPr>
        <p:spPr>
          <a:xfrm flipV="1">
            <a:off x="5192769" y="3232753"/>
            <a:ext cx="1363532" cy="114971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Semantics from a non-semantic task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32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21">
        <p:fade/>
      </p:transition>
    </mc:Choice>
    <mc:Fallback xmlns="">
      <p:transition spd="med" advTm="27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723504" y="2325624"/>
            <a:ext cx="3696993" cy="2394179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50438" y="2478330"/>
            <a:ext cx="593795" cy="58935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2723504" y="2325624"/>
            <a:ext cx="3696993" cy="2394179"/>
          </a:xfrm>
          <a:prstGeom prst="rect">
            <a:avLst/>
          </a:prstGeom>
        </p:spPr>
      </p:pic>
      <p:sp>
        <p:nvSpPr>
          <p:cNvPr id="55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Relative Position Task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1949" y="4704093"/>
            <a:ext cx="1704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unlabeled image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28418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3101876" y="2325624"/>
            <a:ext cx="3696993" cy="2394179"/>
            <a:chOff x="2107338" y="1805432"/>
            <a:chExt cx="4929324" cy="3192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41" name="Rectangle 40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28810" y="2478330"/>
            <a:ext cx="593795" cy="589351"/>
            <a:chOff x="6009915" y="2009038"/>
            <a:chExt cx="791727" cy="785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6" t="15433" r="70489" b="63200"/>
            <a:stretch/>
          </p:blipFill>
          <p:spPr>
            <a:xfrm flipH="1">
              <a:off x="6009915" y="2009038"/>
              <a:ext cx="791727" cy="7858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009915" y="2009038"/>
              <a:ext cx="791727" cy="785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9891" b="3308"/>
          <a:stretch/>
        </p:blipFill>
        <p:spPr>
          <a:xfrm flipH="1">
            <a:off x="3101876" y="2325624"/>
            <a:ext cx="3696993" cy="239417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95017" y="3275758"/>
            <a:ext cx="593795" cy="593795"/>
            <a:chOff x="4898190" y="3061765"/>
            <a:chExt cx="791727" cy="7917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9" t="44209" r="50347" b="34263"/>
            <a:stretch/>
          </p:blipFill>
          <p:spPr>
            <a:xfrm flipH="1">
              <a:off x="4898190" y="3061765"/>
              <a:ext cx="791727" cy="79172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898190" y="3061765"/>
              <a:ext cx="791727" cy="791727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71566" y="4691703"/>
            <a:ext cx="281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Randomly Sample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83317" y="496870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Sample Second Patch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29350" y="1866425"/>
            <a:ext cx="1680125" cy="3171527"/>
            <a:chOff x="5715000" y="509903"/>
            <a:chExt cx="2527611" cy="4366897"/>
          </a:xfrm>
        </p:grpSpPr>
        <p:sp>
          <p:nvSpPr>
            <p:cNvPr id="16" name="Rectangle 15"/>
            <p:cNvSpPr/>
            <p:nvPr/>
          </p:nvSpPr>
          <p:spPr>
            <a:xfrm>
              <a:off x="57150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15200" y="2895600"/>
              <a:ext cx="914400" cy="1524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52052" y="3395990"/>
              <a:ext cx="890359" cy="444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CNN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2252" y="3395990"/>
              <a:ext cx="890359" cy="4449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CNN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210622" y="1905000"/>
              <a:ext cx="1523356" cy="523220"/>
              <a:chOff x="6288534" y="1524000"/>
              <a:chExt cx="1523356" cy="52322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6288534" y="1524000"/>
                <a:ext cx="1523356" cy="5232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396742" y="1572844"/>
                <a:ext cx="1384734" cy="444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Classifier</a:t>
                </a:r>
              </a:p>
            </p:txBody>
          </p:sp>
        </p:grpSp>
        <p:cxnSp>
          <p:nvCxnSpPr>
            <p:cNvPr id="21" name="Straight Arrow Connector 20"/>
            <p:cNvCxnSpPr>
              <a:stCxn id="16" idx="0"/>
            </p:cNvCxnSpPr>
            <p:nvPr/>
          </p:nvCxnSpPr>
          <p:spPr>
            <a:xfrm flipV="1">
              <a:off x="6172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7" idx="0"/>
            </p:cNvCxnSpPr>
            <p:nvPr/>
          </p:nvCxnSpPr>
          <p:spPr>
            <a:xfrm flipH="1" flipV="1">
              <a:off x="7315200" y="2514600"/>
              <a:ext cx="45720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6972300" y="15240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 flipH="1">
              <a:off x="6489890" y="509903"/>
              <a:ext cx="1001871" cy="967793"/>
              <a:chOff x="3624666" y="-146447"/>
              <a:chExt cx="982774" cy="94934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98735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50047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98735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24666" y="545506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624666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350047" y="199529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350047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987356" y="-146447"/>
                <a:ext cx="257393" cy="2573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624666" y="-146447"/>
                <a:ext cx="257393" cy="257393"/>
              </a:xfrm>
              <a:prstGeom prst="rect">
                <a:avLst/>
              </a:prstGeom>
              <a:solidFill>
                <a:srgbClr val="FFBDBD"/>
              </a:solidFill>
              <a:ln w="3810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10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722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772400" y="4495800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413400" y="184139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8 possible locations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056167" y="2158714"/>
            <a:ext cx="151256" cy="241586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188250" y="2019300"/>
            <a:ext cx="238124" cy="3810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Relative Position Task</a:t>
            </a:r>
          </a:p>
        </p:txBody>
      </p:sp>
      <p:sp>
        <p:nvSpPr>
          <p:cNvPr id="56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512402"/>
      </p:ext>
    </p:extLst>
  </p:cSld>
  <p:clrMapOvr>
    <a:masterClrMapping/>
  </p:clrMapOvr>
  <p:transition advTm="25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019 L -0.39075 0.3597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1849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3668 0.5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2562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125 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93469" y="2188891"/>
            <a:ext cx="2274742" cy="971550"/>
            <a:chOff x="5525771" y="1981200"/>
            <a:chExt cx="3032989" cy="1295400"/>
          </a:xfrm>
        </p:grpSpPr>
        <p:pic>
          <p:nvPicPr>
            <p:cNvPr id="14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552577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7197713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746483" y="2188891"/>
            <a:ext cx="2265390" cy="971550"/>
            <a:chOff x="585241" y="1981200"/>
            <a:chExt cx="3020520" cy="1295400"/>
          </a:xfrm>
        </p:grpSpPr>
        <p:pic>
          <p:nvPicPr>
            <p:cNvPr id="3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58524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2244714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ight Arrow 27"/>
          <p:cNvSpPr/>
          <p:nvPr/>
        </p:nvSpPr>
        <p:spPr>
          <a:xfrm>
            <a:off x="3101383" y="2566749"/>
            <a:ext cx="411929" cy="285428"/>
          </a:xfrm>
          <a:prstGeom prst="rightArrow">
            <a:avLst>
              <a:gd name="adj1" fmla="val 50000"/>
              <a:gd name="adj2" fmla="val 707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93469" y="11417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Avoiding Trivial Shortcuts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628650" y="3591233"/>
            <a:ext cx="7886700" cy="1898739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Ways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that the network can solve the problem without really extracting the semantics that 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we’re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after</a:t>
            </a:r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39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2141">
        <p:fade/>
      </p:transition>
    </mc:Choice>
    <mc:Fallback xmlns="">
      <p:transition advTm="52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/>
          <p:cNvGrpSpPr/>
          <p:nvPr/>
        </p:nvGrpSpPr>
        <p:grpSpPr>
          <a:xfrm>
            <a:off x="593469" y="3591232"/>
            <a:ext cx="2580001" cy="1670813"/>
            <a:chOff x="2107338" y="1805432"/>
            <a:chExt cx="4929324" cy="319223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 t="9891" b="3308"/>
            <a:stretch/>
          </p:blipFill>
          <p:spPr>
            <a:xfrm flipH="1">
              <a:off x="2107338" y="1805432"/>
              <a:ext cx="4929324" cy="3192238"/>
            </a:xfrm>
            <a:prstGeom prst="rect">
              <a:avLst/>
            </a:prstGeom>
          </p:spPr>
        </p:pic>
        <p:grpSp>
          <p:nvGrpSpPr>
            <p:cNvPr id="120" name="Group 119"/>
            <p:cNvGrpSpPr/>
            <p:nvPr/>
          </p:nvGrpSpPr>
          <p:grpSpPr>
            <a:xfrm>
              <a:off x="3610051" y="1952625"/>
              <a:ext cx="3167658" cy="3000375"/>
              <a:chOff x="1905000" y="158912"/>
              <a:chExt cx="3799775" cy="3599110"/>
            </a:xfrm>
          </p:grpSpPr>
          <p:sp>
            <p:nvSpPr>
              <p:cNvPr id="123" name="Rectangle 122"/>
              <p:cNvSpPr/>
              <p:nvPr/>
            </p:nvSpPr>
            <p:spPr>
              <a:xfrm flipH="1">
                <a:off x="1905000" y="2758425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 flipH="1">
                <a:off x="3255562" y="2810380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 flipH="1">
                <a:off x="4590877" y="2716861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 flipH="1">
                <a:off x="4757133" y="149503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 flipH="1">
                <a:off x="2128068" y="1609337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 flipH="1">
                <a:off x="1972203" y="304386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flipH="1">
                <a:off x="3380254" y="158912"/>
                <a:ext cx="947642" cy="947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21" name="Rectangle 120"/>
            <p:cNvSpPr/>
            <p:nvPr/>
          </p:nvSpPr>
          <p:spPr>
            <a:xfrm flipH="1">
              <a:off x="4909728" y="3074006"/>
              <a:ext cx="789996" cy="789996"/>
            </a:xfrm>
            <a:prstGeom prst="rect">
              <a:avLst/>
            </a:prstGeom>
            <a:noFill/>
            <a:ln w="38100">
              <a:solidFill>
                <a:srgbClr val="0066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 flipH="1">
              <a:off x="6011462" y="2009775"/>
              <a:ext cx="789996" cy="789996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58537" y="3788447"/>
            <a:ext cx="2375986" cy="650100"/>
            <a:chOff x="3200400" y="4441800"/>
            <a:chExt cx="3167980" cy="866800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3200400" y="4641855"/>
              <a:ext cx="1524000" cy="6667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4743576" y="4441800"/>
              <a:ext cx="16248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Include a gap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81889" y="4557626"/>
            <a:ext cx="2827515" cy="451629"/>
            <a:chOff x="3764868" y="5467371"/>
            <a:chExt cx="3770019" cy="602172"/>
          </a:xfrm>
        </p:grpSpPr>
        <p:sp>
          <p:nvSpPr>
            <p:cNvPr id="138" name="TextBox 137"/>
            <p:cNvSpPr txBox="1"/>
            <p:nvPr/>
          </p:nvSpPr>
          <p:spPr>
            <a:xfrm>
              <a:off x="4796531" y="5467371"/>
              <a:ext cx="273835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Jitter the patch locations</a:t>
              </a:r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flipH="1">
              <a:off x="3764868" y="5726481"/>
              <a:ext cx="943428" cy="3430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93469" y="2188891"/>
            <a:ext cx="2274742" cy="971550"/>
            <a:chOff x="5525771" y="1981200"/>
            <a:chExt cx="3032989" cy="1295400"/>
          </a:xfrm>
        </p:grpSpPr>
        <p:pic>
          <p:nvPicPr>
            <p:cNvPr id="14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552577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7197713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746483" y="2188891"/>
            <a:ext cx="2265390" cy="971550"/>
            <a:chOff x="585241" y="1981200"/>
            <a:chExt cx="3020520" cy="1295400"/>
          </a:xfrm>
        </p:grpSpPr>
        <p:pic>
          <p:nvPicPr>
            <p:cNvPr id="32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24" t="10188" r="25155" b="66942"/>
            <a:stretch/>
          </p:blipFill>
          <p:spPr bwMode="auto">
            <a:xfrm>
              <a:off x="585241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baikal.graphics.cs.cmu.edu/cdoersch/im2gps2/VOC2007/JPEGImages//00351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6" t="12019" r="12413" b="65111"/>
            <a:stretch/>
          </p:blipFill>
          <p:spPr bwMode="auto">
            <a:xfrm>
              <a:off x="2244714" y="1981200"/>
              <a:ext cx="1361047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ight Arrow 27"/>
          <p:cNvSpPr/>
          <p:nvPr/>
        </p:nvSpPr>
        <p:spPr>
          <a:xfrm>
            <a:off x="3101383" y="2566749"/>
            <a:ext cx="411929" cy="285428"/>
          </a:xfrm>
          <a:prstGeom prst="rightArrow">
            <a:avLst>
              <a:gd name="adj1" fmla="val 50000"/>
              <a:gd name="adj2" fmla="val 7071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93469" y="11417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Avoiding Trivial Shortcuts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25221" y="4057903"/>
            <a:ext cx="45560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makes it less likely that low-level properties cross both patches</a:t>
            </a:r>
            <a:endParaRPr lang="en-US" sz="135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1198" y="4870755"/>
            <a:ext cx="43156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makes it harder to match straight lines between two patches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5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52141">
        <p:fade/>
      </p:transition>
    </mc:Choice>
    <mc:Fallback xmlns="">
      <p:transition advTm="52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910165" y="2914650"/>
            <a:ext cx="3204885" cy="2925606"/>
            <a:chOff x="2356220" y="2743200"/>
            <a:chExt cx="4273180" cy="390080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6220" y="2743200"/>
              <a:ext cx="4273180" cy="320488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794396" y="5966899"/>
              <a:ext cx="345838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Position in Image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3473549"/>
            <a:ext cx="2350748" cy="1763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52" y="3473549"/>
            <a:ext cx="2350748" cy="1763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345076" y="3513000"/>
            <a:ext cx="2260962" cy="1667155"/>
            <a:chOff x="252413" y="69056"/>
            <a:chExt cx="2638425" cy="1945482"/>
          </a:xfrm>
        </p:grpSpPr>
        <p:grpSp>
          <p:nvGrpSpPr>
            <p:cNvPr id="7" name="Group 6"/>
            <p:cNvGrpSpPr/>
            <p:nvPr/>
          </p:nvGrpSpPr>
          <p:grpSpPr>
            <a:xfrm>
              <a:off x="252413" y="69056"/>
              <a:ext cx="2638425" cy="535782"/>
              <a:chOff x="252413" y="69056"/>
              <a:chExt cx="2638425" cy="53578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52413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0119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647825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45532" y="690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52413" y="773906"/>
              <a:ext cx="2638425" cy="535782"/>
              <a:chOff x="252413" y="678656"/>
              <a:chExt cx="2638425" cy="53578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52413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0119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647825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345532" y="6786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52413" y="1478756"/>
              <a:ext cx="2638425" cy="535782"/>
              <a:chOff x="252413" y="1478756"/>
              <a:chExt cx="2638425" cy="5357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52413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0119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647825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345532" y="1478756"/>
                <a:ext cx="545306" cy="53578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2" name="Isosceles Triangle 21"/>
          <p:cNvSpPr/>
          <p:nvPr/>
        </p:nvSpPr>
        <p:spPr>
          <a:xfrm rot="5400000">
            <a:off x="3637254" y="4332252"/>
            <a:ext cx="368114" cy="70821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5195781" y="4340059"/>
            <a:ext cx="368114" cy="70821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977424" y="3574534"/>
            <a:ext cx="391791" cy="1561093"/>
            <a:chOff x="4288607" y="3072537"/>
            <a:chExt cx="522388" cy="20814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07253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332382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592227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385207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11191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371761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07" y="4631606"/>
              <a:ext cx="522388" cy="522388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3068812" y="2003823"/>
            <a:ext cx="3780556" cy="6858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Isosceles Triangle 46"/>
          <p:cNvSpPr/>
          <p:nvPr/>
        </p:nvSpPr>
        <p:spPr>
          <a:xfrm rot="5400000">
            <a:off x="4341271" y="4332252"/>
            <a:ext cx="368114" cy="70821"/>
          </a:xfrm>
          <a:prstGeom prst="triangl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681442" y="3089410"/>
            <a:ext cx="542283" cy="2568440"/>
            <a:chOff x="4717922" y="2781461"/>
            <a:chExt cx="723044" cy="3424586"/>
          </a:xfrm>
        </p:grpSpPr>
        <p:grpSp>
          <p:nvGrpSpPr>
            <p:cNvPr id="42" name="Group 41"/>
            <p:cNvGrpSpPr/>
            <p:nvPr/>
          </p:nvGrpSpPr>
          <p:grpSpPr>
            <a:xfrm>
              <a:off x="4792324" y="3940174"/>
              <a:ext cx="574240" cy="1092202"/>
              <a:chOff x="4792324" y="3914452"/>
              <a:chExt cx="574240" cy="15240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4792324" y="3914452"/>
                <a:ext cx="574240" cy="15240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5400000">
                <a:off x="4317444" y="4399453"/>
                <a:ext cx="152400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100" dirty="0">
                    <a:solidFill>
                      <a:prstClr val="black"/>
                    </a:solidFill>
                    <a:latin typeface="Calibri" panose="020F0502020204030204"/>
                  </a:rPr>
                  <a:t>CNN</a:t>
                </a: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 flipV="1">
              <a:off x="5079444" y="5135563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296" y="5619751"/>
              <a:ext cx="586296" cy="586296"/>
            </a:xfrm>
            <a:prstGeom prst="rect">
              <a:avLst/>
            </a:prstGeom>
            <a:ln>
              <a:solidFill>
                <a:srgbClr val="FF0000"/>
              </a:solidFill>
              <a:prstDash val="dash"/>
            </a:ln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5079444" y="3455987"/>
              <a:ext cx="0" cy="381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4717922" y="2781461"/>
              <a:ext cx="723044" cy="571338"/>
              <a:chOff x="4755156" y="2781461"/>
              <a:chExt cx="723044" cy="571338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755156" y="2781461"/>
                <a:ext cx="723044" cy="5713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78400" y="3143330"/>
                <a:ext cx="131979" cy="133269"/>
              </a:xfrm>
              <a:prstGeom prst="rect">
                <a:avLst/>
              </a:prstGeom>
              <a:solidFill>
                <a:srgbClr val="FF7D7D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56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126933"/>
            <a:ext cx="685800" cy="68580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3257550" y="2188935"/>
            <a:ext cx="2628900" cy="2543806"/>
            <a:chOff x="1158672" y="1775579"/>
            <a:chExt cx="3505200" cy="3391741"/>
          </a:xfrm>
        </p:grpSpPr>
        <p:grpSp>
          <p:nvGrpSpPr>
            <p:cNvPr id="49" name="Group 48"/>
            <p:cNvGrpSpPr/>
            <p:nvPr/>
          </p:nvGrpSpPr>
          <p:grpSpPr>
            <a:xfrm>
              <a:off x="1158672" y="1775579"/>
              <a:ext cx="3505200" cy="3391741"/>
              <a:chOff x="1158672" y="1775579"/>
              <a:chExt cx="3505200" cy="3391741"/>
            </a:xfrm>
          </p:grpSpPr>
          <p:pic>
            <p:nvPicPr>
              <p:cNvPr id="34" name="Picture 33"/>
              <p:cNvPicPr>
                <a:picLocks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saturation sat="64000"/>
                        </a14:imgEffect>
                        <a14:imgEffect>
                          <a14:brightnessContrast bright="-36000" contrast="79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71" t="66344" r="31939" b="3564"/>
              <a:stretch/>
            </p:blipFill>
            <p:spPr>
              <a:xfrm>
                <a:off x="3749472" y="4246014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158672" y="1775579"/>
                <a:ext cx="3505200" cy="3391741"/>
                <a:chOff x="366864" y="622812"/>
                <a:chExt cx="5791200" cy="5603745"/>
              </a:xfrm>
            </p:grpSpPr>
            <p:sp>
              <p:nvSpPr>
                <p:cNvPr id="59" name="Rectangle 58"/>
                <p:cNvSpPr/>
                <p:nvPr/>
              </p:nvSpPr>
              <p:spPr>
                <a:xfrm flipH="1">
                  <a:off x="376842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 flipH="1">
                  <a:off x="2504093" y="4709814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 flipH="1">
                  <a:off x="4641321" y="4700289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 flipH="1">
                  <a:off x="4641321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 flipH="1">
                  <a:off x="366864" y="266155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 flipH="1">
                  <a:off x="366864" y="629360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 flipH="1">
                  <a:off x="2504093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flipH="1">
                  <a:off x="4641321" y="622812"/>
                  <a:ext cx="1516743" cy="1516743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35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77" name="Rectangle 76"/>
            <p:cNvSpPr/>
            <p:nvPr/>
          </p:nvSpPr>
          <p:spPr>
            <a:xfrm flipH="1">
              <a:off x="2439091" y="3034951"/>
              <a:ext cx="918029" cy="918029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>
          <a:xfrm>
            <a:off x="593469" y="11417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A Not-So “Trivial” Shortcut</a:t>
            </a: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8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94417">
        <p:fade/>
      </p:transition>
    </mc:Choice>
    <mc:Fallback xmlns="">
      <p:transition advTm="9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8056 -0.2185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8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" r="37771"/>
          <a:stretch/>
        </p:blipFill>
        <p:spPr>
          <a:xfrm>
            <a:off x="303482" y="4069474"/>
            <a:ext cx="2135015" cy="13045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13296" r="17057" b="552"/>
          <a:stretch/>
        </p:blipFill>
        <p:spPr>
          <a:xfrm>
            <a:off x="396310" y="2312436"/>
            <a:ext cx="2042187" cy="1298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17" y="2332142"/>
            <a:ext cx="3104765" cy="2907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17" y="2332143"/>
            <a:ext cx="3104765" cy="290792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93469" y="11417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Chromatic Aberration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7606" y="2312436"/>
            <a:ext cx="30309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Chromatic aberration happens when a lens bends different wavelengths at different amount</a:t>
            </a:r>
          </a:p>
          <a:p>
            <a:pPr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For common lenses (specifically, the achromatic doublet), the green color channel is shrunk a little bit toward the image center relative to red and blue</a:t>
            </a:r>
          </a:p>
          <a:p>
            <a:pPr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Tx/>
              <a:buChar char="-"/>
            </a:pPr>
            <a:endParaRPr lang="en-US" sz="18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Tx/>
              <a:buChar char="-"/>
            </a:pPr>
            <a:endParaRPr lang="en-US" sz="18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Tx/>
              <a:buChar char="-"/>
            </a:pPr>
            <a:endParaRPr lang="en-US" sz="18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7606" y="2348725"/>
            <a:ext cx="303092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5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Deep nets can detect this subtle shift, which tells the net where a patch is with respect to the lens, and gives away the answer to the relative-position task.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4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134">
        <p:fade/>
      </p:transition>
    </mc:Choice>
    <mc:Fallback xmlns="">
      <p:transition spd="med" advTm="45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adoga.graphics.cs.cmu.edu/cdoersch/hn25/caffe_run/data/efros/cdoersch/posunsup_nns_proj3_out/patchdisplay/imgs/7661.jp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0" y="2129295"/>
            <a:ext cx="685800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43169" y="2132866"/>
            <a:ext cx="3780556" cy="685801"/>
            <a:chOff x="2567748" y="1528762"/>
            <a:chExt cx="5040741" cy="914401"/>
          </a:xfrm>
        </p:grpSpPr>
        <p:pic>
          <p:nvPicPr>
            <p:cNvPr id="4100" name="Picture 4" descr="http://ladoga.graphics.cs.cmu.edu/cdoersch/hn25/caffe_run/data/efros/cdoersch/posunsup_nns_proj3_out/patchdisplay/imgs/7662.jpg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884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ladoga.graphics.cs.cmu.edu/cdoersch/hn25/caffe_run/data/efros/cdoersch/posunsup_nns_proj3_out/patchdisplay/imgs/7663.jpg"/>
            <p:cNvPicPr>
              <a:picLocks noChangeAspect="1" noChangeArrowheads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935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ladoga.graphics.cs.cmu.edu/cdoersch/hn25/caffe_run/data/efros/cdoersch/posunsup_nns_proj3_out/patchdisplay/imgs/7664.jpg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6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ladoga.graphics.cs.cmu.edu/cdoersch/hn25/caffe_run/data/efros/cdoersch/posunsup_nns_proj3_out/patchdisplay/imgs/7665.jpg"/>
            <p:cNvPicPr>
              <a:picLocks noChangeAspect="1" noChangeArrowheads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037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ladoga.graphics.cs.cmu.edu/cdoersch/hn25/caffe_run/data/efros/cdoersch/posunsup_nns_proj3_out/patchdisplay/imgs/7666.jpg"/>
            <p:cNvPicPr>
              <a:picLocks noChangeAspect="1" noChangeArrowheads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89" y="1528762"/>
              <a:ext cx="91440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567748" y="1566673"/>
              <a:ext cx="0" cy="87649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/>
          <p:cNvSpPr txBox="1">
            <a:spLocks/>
          </p:cNvSpPr>
          <p:nvPr/>
        </p:nvSpPr>
        <p:spPr>
          <a:xfrm>
            <a:off x="593469" y="11417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33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Solution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3470" y="3123467"/>
            <a:ext cx="806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Removing color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In this paper, 2 of the 3 color channels are randomly dropped.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Important lesson: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Deep nets are kind-of lazy.  If there’s a way to solve a problem without learning semantics, they may learn to do that instead.</a:t>
            </a:r>
          </a:p>
        </p:txBody>
      </p:sp>
      <p:sp>
        <p:nvSpPr>
          <p:cNvPr id="54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6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4972">
        <p:fade/>
      </p:transition>
    </mc:Choice>
    <mc:Fallback xmlns="">
      <p:transition advTm="249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 txBox="1">
            <a:spLocks noGrp="1"/>
          </p:cNvSpPr>
          <p:nvPr>
            <p:ph type="title"/>
          </p:nvPr>
        </p:nvSpPr>
        <p:spPr>
          <a:xfrm>
            <a:off x="1485900" y="1063228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vert="horz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dirty="0">
                <a:solidFill>
                  <a:schemeClr val="dk1"/>
                </a:solidFill>
                <a:latin typeface="Times New Roman" charset="0"/>
                <a:ea typeface="Times New Roman" charset="0"/>
                <a:cs typeface="Times New Roman" charset="0"/>
                <a:sym typeface="Calibri"/>
              </a:rPr>
              <a:t>Pre-Training for R-CNN</a:t>
            </a:r>
          </a:p>
        </p:txBody>
      </p:sp>
      <p:pic>
        <p:nvPicPr>
          <p:cNvPr id="781" name="Shape 7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235" y="1830489"/>
            <a:ext cx="6725531" cy="195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400550" y="3143250"/>
            <a:ext cx="1885950" cy="1085850"/>
            <a:chOff x="4343400" y="3048000"/>
            <a:chExt cx="2514600" cy="1447800"/>
          </a:xfrm>
        </p:grpSpPr>
        <p:sp>
          <p:nvSpPr>
            <p:cNvPr id="7" name="Rectangle 6"/>
            <p:cNvSpPr/>
            <p:nvPr/>
          </p:nvSpPr>
          <p:spPr>
            <a:xfrm>
              <a:off x="4343400" y="3048000"/>
              <a:ext cx="2514600" cy="9906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>
              <a:off x="5600700" y="4038600"/>
              <a:ext cx="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514600" y="4286250"/>
            <a:ext cx="5040162" cy="4154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Pre-train on relative-position task, w/o labels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4447" y="5736091"/>
            <a:ext cx="14125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Girshick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2014]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28454">
        <p:fade/>
      </p:transition>
    </mc:Choice>
    <mc:Fallback xmlns="">
      <p:transition advTm="28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15658" y="5635194"/>
            <a:ext cx="548640" cy="101601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0029" y="5650958"/>
            <a:ext cx="548640" cy="141101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0714" y="5633222"/>
            <a:ext cx="548640" cy="20002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8263102" cy="9941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Pascal </a:t>
            </a:r>
            <a:r>
              <a:rPr lang="en-US" b="1" smtClean="0">
                <a:latin typeface="Times New Roman" charset="0"/>
                <a:ea typeface="Times New Roman" charset="0"/>
                <a:cs typeface="Times New Roman" charset="0"/>
              </a:rPr>
              <a:t>Object Detection: VOC 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2007 Performance</a:t>
            </a:r>
            <a:b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25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025" dirty="0" err="1">
                <a:latin typeface="Times New Roman" charset="0"/>
                <a:ea typeface="Times New Roman" charset="0"/>
                <a:cs typeface="Times New Roman" charset="0"/>
              </a:rPr>
              <a:t>pretraining</a:t>
            </a:r>
            <a:r>
              <a:rPr lang="en-US" sz="2025" dirty="0">
                <a:latin typeface="Times New Roman" charset="0"/>
                <a:ea typeface="Times New Roman" charset="0"/>
                <a:cs typeface="Times New Roman" charset="0"/>
              </a:rPr>
              <a:t> for R-CNN)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62150" y="5562600"/>
            <a:ext cx="5753101" cy="1214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7858" y="5545635"/>
            <a:ext cx="177965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2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Pretraining</a:t>
            </a: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5630" y="5545636"/>
            <a:ext cx="7072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Ours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9520" y="5545635"/>
            <a:ext cx="23683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 err="1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ImageNet</a:t>
            </a: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 Labels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62004" y="4243403"/>
            <a:ext cx="6559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40.7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375" y="3868564"/>
            <a:ext cx="6559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46.3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7060" y="3360136"/>
            <a:ext cx="6559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54.2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53315" y="2000251"/>
            <a:ext cx="6361936" cy="3566297"/>
            <a:chOff x="1138553" y="1036137"/>
            <a:chExt cx="7423787" cy="4755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600200" y="1036137"/>
              <a:ext cx="0" cy="475506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600200" y="5791200"/>
              <a:ext cx="69621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-236389" y="2937864"/>
              <a:ext cx="3234732" cy="484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10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% Average Precision</a:t>
              </a:r>
            </a:p>
          </p:txBody>
        </p:sp>
      </p:grp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134844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Slide: Carl 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Doersch</a:t>
            </a:r>
            <a:endParaRPr lang="en-US" altLang="en-US" sz="105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875658"/>
      </p:ext>
    </p:extLst>
  </p:cSld>
  <p:clrMapOvr>
    <a:masterClrMapping/>
  </p:clrMapOvr>
  <p:transition advClick="0" advTm="453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-0.36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-0.1976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2738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Simple binary classification algorithm</a:t>
            </a:r>
          </a:p>
          <a:p>
            <a:pPr lvl="1"/>
            <a:r>
              <a:rPr lang="en-US" dirty="0" smtClean="0"/>
              <a:t>Start with a function of the form:</a:t>
            </a:r>
          </a:p>
          <a:p>
            <a:pPr lvl="1"/>
            <a:endParaRPr lang="en-US" sz="3200" dirty="0" smtClean="0"/>
          </a:p>
          <a:p>
            <a:pPr lvl="1"/>
            <a:r>
              <a:rPr lang="en-US" dirty="0" smtClean="0"/>
              <a:t>Interpretation:  f(x) is probability that y = 1.</a:t>
            </a:r>
          </a:p>
          <a:p>
            <a:pPr lvl="2"/>
            <a:r>
              <a:rPr lang="en-US" dirty="0" smtClean="0"/>
              <a:t>Sigmoid “nonlinearity” squashes linear function to [0,1].</a:t>
            </a:r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Find choice of     that minimizes objective:</a:t>
            </a:r>
          </a:p>
          <a:p>
            <a:pPr lvl="1"/>
            <a:endParaRPr lang="en-US" dirty="0" smtClean="0"/>
          </a:p>
        </p:txBody>
      </p:sp>
      <p:pic>
        <p:nvPicPr>
          <p:cNvPr id="5" name="Picture 4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132076" y="1954022"/>
            <a:ext cx="4649724" cy="692658"/>
          </a:xfrm>
          <a:prstGeom prst="rect">
            <a:avLst/>
          </a:prstGeom>
        </p:spPr>
      </p:pic>
      <p:pic>
        <p:nvPicPr>
          <p:cNvPr id="7" name="Picture 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29000" y="4856480"/>
            <a:ext cx="128016" cy="21945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743200" y="3505200"/>
            <a:ext cx="2971800" cy="1219200"/>
            <a:chOff x="2971800" y="5181600"/>
            <a:chExt cx="2971800" cy="12192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2971800" y="6248400"/>
              <a:ext cx="29718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495800" y="5181600"/>
              <a:ext cx="0" cy="12192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3103880" y="5420360"/>
              <a:ext cx="2763520" cy="841587"/>
            </a:xfrm>
            <a:custGeom>
              <a:avLst/>
              <a:gdLst>
                <a:gd name="connsiteX0" fmla="*/ 0 w 2763520"/>
                <a:gd name="connsiteY0" fmla="*/ 1117600 h 1146387"/>
                <a:gd name="connsiteX1" fmla="*/ 406400 w 2763520"/>
                <a:gd name="connsiteY1" fmla="*/ 1127760 h 1146387"/>
                <a:gd name="connsiteX2" fmla="*/ 863600 w 2763520"/>
                <a:gd name="connsiteY2" fmla="*/ 1005840 h 1146387"/>
                <a:gd name="connsiteX3" fmla="*/ 1249680 w 2763520"/>
                <a:gd name="connsiteY3" fmla="*/ 731520 h 1146387"/>
                <a:gd name="connsiteX4" fmla="*/ 1534160 w 2763520"/>
                <a:gd name="connsiteY4" fmla="*/ 436880 h 1146387"/>
                <a:gd name="connsiteX5" fmla="*/ 1788160 w 2763520"/>
                <a:gd name="connsiteY5" fmla="*/ 223520 h 1146387"/>
                <a:gd name="connsiteX6" fmla="*/ 2011680 w 2763520"/>
                <a:gd name="connsiteY6" fmla="*/ 101600 h 1146387"/>
                <a:gd name="connsiteX7" fmla="*/ 2286000 w 2763520"/>
                <a:gd name="connsiteY7" fmla="*/ 30480 h 1146387"/>
                <a:gd name="connsiteX8" fmla="*/ 2763520 w 2763520"/>
                <a:gd name="connsiteY8" fmla="*/ 0 h 114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3520" h="1146387">
                  <a:moveTo>
                    <a:pt x="0" y="1117600"/>
                  </a:moveTo>
                  <a:cubicBezTo>
                    <a:pt x="131233" y="1131993"/>
                    <a:pt x="262467" y="1146387"/>
                    <a:pt x="406400" y="1127760"/>
                  </a:cubicBezTo>
                  <a:cubicBezTo>
                    <a:pt x="550333" y="1109133"/>
                    <a:pt x="723053" y="1071880"/>
                    <a:pt x="863600" y="1005840"/>
                  </a:cubicBezTo>
                  <a:cubicBezTo>
                    <a:pt x="1004147" y="939800"/>
                    <a:pt x="1137920" y="826347"/>
                    <a:pt x="1249680" y="731520"/>
                  </a:cubicBezTo>
                  <a:cubicBezTo>
                    <a:pt x="1361440" y="636693"/>
                    <a:pt x="1444413" y="521547"/>
                    <a:pt x="1534160" y="436880"/>
                  </a:cubicBezTo>
                  <a:cubicBezTo>
                    <a:pt x="1623907" y="352213"/>
                    <a:pt x="1708573" y="279400"/>
                    <a:pt x="1788160" y="223520"/>
                  </a:cubicBezTo>
                  <a:cubicBezTo>
                    <a:pt x="1867747" y="167640"/>
                    <a:pt x="1928707" y="133773"/>
                    <a:pt x="2011680" y="101600"/>
                  </a:cubicBezTo>
                  <a:cubicBezTo>
                    <a:pt x="2094653" y="69427"/>
                    <a:pt x="2160693" y="47413"/>
                    <a:pt x="2286000" y="30480"/>
                  </a:cubicBezTo>
                  <a:cubicBezTo>
                    <a:pt x="2411307" y="13547"/>
                    <a:pt x="2587413" y="6773"/>
                    <a:pt x="2763520" y="0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343400" y="5410200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114800" y="525482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29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2057400" y="5334000"/>
            <a:ext cx="5062728" cy="1232154"/>
          </a:xfrm>
          <a:prstGeom prst="rect">
            <a:avLst/>
          </a:prstGeom>
        </p:spPr>
      </p:pic>
      <p:pic>
        <p:nvPicPr>
          <p:cNvPr id="43" name="Picture 42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7046214" y="5105400"/>
            <a:ext cx="1945386" cy="36576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H="1">
            <a:off x="6131814" y="5257800"/>
            <a:ext cx="914400" cy="22783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172200" y="5897880"/>
            <a:ext cx="914400" cy="35052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7086600" y="5715000"/>
            <a:ext cx="194538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78054"/>
            <a:ext cx="8237765" cy="14284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D. Pathak, P. </a:t>
            </a:r>
            <a:r>
              <a:rPr lang="en-US" sz="2700" dirty="0" err="1">
                <a:latin typeface="Times New Roman" charset="0"/>
                <a:ea typeface="Times New Roman" charset="0"/>
                <a:cs typeface="Times New Roman" charset="0"/>
              </a:rPr>
              <a:t>Krähenbühl</a:t>
            </a: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, J. Donahue, T. Darrell, A. A. </a:t>
            </a:r>
            <a:r>
              <a:rPr lang="en-US" sz="2700" dirty="0" err="1">
                <a:latin typeface="Times New Roman" charset="0"/>
                <a:ea typeface="Times New Roman" charset="0"/>
                <a:cs typeface="Times New Roman" charset="0"/>
              </a:rPr>
              <a:t>Efros</a:t>
            </a:r>
            <a:r>
              <a:rPr lang="en-US" sz="2700" dirty="0">
                <a:latin typeface="Times New Roman" charset="0"/>
                <a:ea typeface="Times New Roman" charset="0"/>
                <a:cs typeface="Times New Roman" charset="0"/>
              </a:rPr>
              <a:t>, CVPR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3258225"/>
            <a:ext cx="3994588" cy="2293654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art of restoring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missing parts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image.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7" y="2706463"/>
            <a:ext cx="2638552" cy="310360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88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25470"/>
            <a:ext cx="7886700" cy="294187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Classical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or texture synthesis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approaches are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 		</a:t>
            </a:r>
            <a:r>
              <a:rPr lang="en-US" sz="2700" b="1" i="1" dirty="0">
                <a:latin typeface="Times New Roman" charset="0"/>
                <a:ea typeface="Times New Roman" charset="0"/>
                <a:cs typeface="Times New Roman" charset="0"/>
              </a:rPr>
              <a:t>local non-semantic methods </a:t>
            </a:r>
          </a:p>
          <a:p>
            <a:pPr marL="0" indent="0">
              <a:lnSpc>
                <a:spcPct val="100000"/>
              </a:lnSpc>
              <a:spcAft>
                <a:spcPts val="900"/>
              </a:spcAft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Hence, they cannot handle large missing region.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576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48102"/>
            <a:ext cx="7886700" cy="294187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900"/>
              </a:spcAft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Unsupervised semantic visual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feature learning 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Semantic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5800" lvl="2" indent="0">
              <a:buNone/>
            </a:pPr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5800" lvl="2" indent="0">
              <a:buNone/>
            </a:pPr>
            <a:r>
              <a:rPr lang="en-US" sz="2100" u="sng" dirty="0">
                <a:latin typeface="Times New Roman" charset="0"/>
                <a:ea typeface="Times New Roman" charset="0"/>
                <a:cs typeface="Times New Roman" charset="0"/>
              </a:rPr>
              <a:t>Input: </a:t>
            </a:r>
          </a:p>
          <a:p>
            <a:pPr marL="685800" lvl="2" indent="0">
              <a:buNone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	an image with a missing region</a:t>
            </a:r>
          </a:p>
          <a:p>
            <a:pPr marL="685800" lvl="2" indent="0">
              <a:buNone/>
            </a:pPr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685800" lvl="2" indent="0">
              <a:buNone/>
            </a:pPr>
            <a:r>
              <a:rPr lang="en-US" sz="2100" u="sng" dirty="0">
                <a:latin typeface="Times New Roman" charset="0"/>
                <a:ea typeface="Times New Roman" charset="0"/>
                <a:cs typeface="Times New Roman" charset="0"/>
              </a:rPr>
              <a:t>Output: </a:t>
            </a:r>
          </a:p>
          <a:p>
            <a:pPr marL="685800" lvl="2" indent="0">
              <a:buNone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	the missing region</a:t>
            </a:r>
          </a:p>
          <a:p>
            <a:pPr marL="685800" lvl="2" indent="0">
              <a:buNone/>
            </a:pPr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73" y="3428076"/>
            <a:ext cx="1171904" cy="118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93" y="4899010"/>
            <a:ext cx="587463" cy="59096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970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Context Encoders: Feature Learning by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13" y="2866252"/>
            <a:ext cx="5735174" cy="2232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48304" y="3323474"/>
            <a:ext cx="1546789" cy="715581"/>
            <a:chOff x="320528" y="3243686"/>
            <a:chExt cx="2062385" cy="954109"/>
          </a:xfrm>
        </p:grpSpPr>
        <p:sp>
          <p:nvSpPr>
            <p:cNvPr id="8" name="Rectangle 7"/>
            <p:cNvSpPr/>
            <p:nvPr/>
          </p:nvSpPr>
          <p:spPr>
            <a:xfrm>
              <a:off x="320528" y="3243686"/>
              <a:ext cx="1768053" cy="954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Input: image </a:t>
              </a:r>
              <a:r>
                <a:rPr lang="en-US" sz="135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with the missing region</a:t>
              </a:r>
              <a:endParaRPr lang="en-US" sz="1350" dirty="0">
                <a:solidFill>
                  <a:prstClr val="black"/>
                </a:solidFill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973014" y="3705351"/>
              <a:ext cx="40989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2664371" y="2161930"/>
            <a:ext cx="2171701" cy="1272983"/>
            <a:chOff x="3552494" y="1739573"/>
            <a:chExt cx="2895601" cy="1697310"/>
          </a:xfrm>
        </p:grpSpPr>
        <p:sp>
          <p:nvSpPr>
            <p:cNvPr id="9" name="Rectangle 8"/>
            <p:cNvSpPr/>
            <p:nvPr/>
          </p:nvSpPr>
          <p:spPr>
            <a:xfrm>
              <a:off x="3552494" y="1739573"/>
              <a:ext cx="2895601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Calibri" charset="0"/>
                </a:rPr>
                <a:t>Encoder: captures the context of an image into a compact latent feature representation</a:t>
              </a: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414345" y="2662904"/>
              <a:ext cx="2624" cy="7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051571" y="1790841"/>
            <a:ext cx="1673157" cy="1100251"/>
            <a:chOff x="4068761" y="1244788"/>
            <a:chExt cx="2230876" cy="1467001"/>
          </a:xfrm>
        </p:grpSpPr>
        <p:sp>
          <p:nvSpPr>
            <p:cNvPr id="24" name="Rectangle 23"/>
            <p:cNvSpPr/>
            <p:nvPr/>
          </p:nvSpPr>
          <p:spPr>
            <a:xfrm>
              <a:off x="4068761" y="1244788"/>
              <a:ext cx="2230876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Output: a latent feature representation of that image</a:t>
              </a:r>
              <a:endParaRPr lang="en-US" sz="1350" dirty="0">
                <a:solidFill>
                  <a:prstClr val="black"/>
                </a:solidFill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184199" y="2168119"/>
              <a:ext cx="0" cy="5436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4326144" y="1787167"/>
            <a:ext cx="1673157" cy="1100251"/>
            <a:chOff x="4068761" y="1244788"/>
            <a:chExt cx="2230876" cy="1467001"/>
          </a:xfrm>
        </p:grpSpPr>
        <p:sp>
          <p:nvSpPr>
            <p:cNvPr id="30" name="Rectangle 29"/>
            <p:cNvSpPr/>
            <p:nvPr/>
          </p:nvSpPr>
          <p:spPr>
            <a:xfrm>
              <a:off x="4068761" y="1244788"/>
              <a:ext cx="2230876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Input: a latent feature representation of that image</a:t>
              </a:r>
              <a:endParaRPr lang="en-US" sz="1350" dirty="0">
                <a:solidFill>
                  <a:prstClr val="black"/>
                </a:solidFill>
                <a:latin typeface="Calibri" charset="0"/>
                <a:ea typeface="Calibri" charset="0"/>
                <a:cs typeface="Arial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5184199" y="2168119"/>
              <a:ext cx="0" cy="5436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366281" y="2326710"/>
            <a:ext cx="1143019" cy="999773"/>
            <a:chOff x="606643" y="3243686"/>
            <a:chExt cx="1524025" cy="1333031"/>
          </a:xfrm>
        </p:grpSpPr>
        <p:sp>
          <p:nvSpPr>
            <p:cNvPr id="33" name="Rectangle 32"/>
            <p:cNvSpPr/>
            <p:nvPr/>
          </p:nvSpPr>
          <p:spPr>
            <a:xfrm>
              <a:off x="606643" y="3243686"/>
              <a:ext cx="1524025" cy="123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Output: the missing image content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974523" y="4182781"/>
              <a:ext cx="3967" cy="3939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265265" y="2133415"/>
            <a:ext cx="1434975" cy="1296632"/>
            <a:chOff x="3903087" y="1708041"/>
            <a:chExt cx="1913300" cy="1728842"/>
          </a:xfrm>
        </p:grpSpPr>
        <p:sp>
          <p:nvSpPr>
            <p:cNvPr id="37" name="Rectangle 36"/>
            <p:cNvSpPr/>
            <p:nvPr/>
          </p:nvSpPr>
          <p:spPr>
            <a:xfrm>
              <a:off x="3903087" y="1708041"/>
              <a:ext cx="1913300" cy="95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Decoder: fill in realistic image content 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4414345" y="2662904"/>
              <a:ext cx="2624" cy="7739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664371" y="4957772"/>
            <a:ext cx="1143019" cy="550669"/>
            <a:chOff x="-50889" y="3845441"/>
            <a:chExt cx="1524025" cy="734225"/>
          </a:xfrm>
        </p:grpSpPr>
        <p:sp>
          <p:nvSpPr>
            <p:cNvPr id="43" name="Rectangle 42"/>
            <p:cNvSpPr/>
            <p:nvPr/>
          </p:nvSpPr>
          <p:spPr>
            <a:xfrm>
              <a:off x="-50889" y="4179557"/>
              <a:ext cx="1524025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Ground truth</a:t>
              </a:r>
              <a:endParaRPr lang="en-US" sz="1350" dirty="0">
                <a:solidFill>
                  <a:prstClr val="black"/>
                </a:solidFill>
                <a:latin typeface="Times New Roman" charset="0"/>
                <a:ea typeface="Calibri" charset="0"/>
                <a:cs typeface="Arial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116641" y="3845441"/>
              <a:ext cx="373119" cy="3215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038643" y="4130703"/>
            <a:ext cx="1361117" cy="605478"/>
            <a:chOff x="8051524" y="4364604"/>
            <a:chExt cx="1814822" cy="807304"/>
          </a:xfrm>
        </p:grpSpPr>
        <p:sp>
          <p:nvSpPr>
            <p:cNvPr id="47" name="Left Brace 46"/>
            <p:cNvSpPr/>
            <p:nvPr/>
          </p:nvSpPr>
          <p:spPr>
            <a:xfrm rot="16200000">
              <a:off x="8766464" y="3649664"/>
              <a:ext cx="384942" cy="1814822"/>
            </a:xfrm>
            <a:prstGeom prst="leftBrace">
              <a:avLst>
                <a:gd name="adj1" fmla="val 69430"/>
                <a:gd name="adj2" fmla="val 5086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227987" y="4771799"/>
              <a:ext cx="1524025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>
                  <a:solidFill>
                    <a:prstClr val="black"/>
                  </a:solidFill>
                  <a:latin typeface="Times New Roman" charset="0"/>
                  <a:ea typeface="Calibri" charset="0"/>
                  <a:cs typeface="Arial" charset="0"/>
                </a:rPr>
                <a:t>Loss function</a:t>
              </a:r>
              <a:endParaRPr lang="en-US" sz="1350" dirty="0">
                <a:solidFill>
                  <a:prstClr val="black"/>
                </a:solidFill>
                <a:latin typeface="Times New Roman" charset="0"/>
                <a:ea typeface="Calibri" charset="0"/>
                <a:cs typeface="Arial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42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Loss function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5267"/>
            <a:ext cx="4704036" cy="354207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Standard pixel-wise reconstruction loss (L2): 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Tries to minimize the distance between the predicted missing region and the ground truth.</a:t>
            </a:r>
          </a:p>
          <a:p>
            <a:pPr marL="0" indent="0" algn="r">
              <a:buNone/>
            </a:pPr>
            <a:r>
              <a:rPr lang="en-US" sz="1800" i="1" u="sng" dirty="0">
                <a:latin typeface="Times New Roman" charset="0"/>
                <a:ea typeface="Times New Roman" charset="0"/>
                <a:cs typeface="Times New Roman" charset="0"/>
              </a:rPr>
              <a:t>produces blurry results</a:t>
            </a:r>
          </a:p>
          <a:p>
            <a:pPr marL="0" indent="0">
              <a:buNone/>
            </a:pPr>
            <a:endParaRPr lang="en-US" sz="18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b="1" dirty="0">
                <a:latin typeface="Times New Roman" charset="0"/>
                <a:ea typeface="Times New Roman" charset="0"/>
                <a:cs typeface="Times New Roman" charset="0"/>
              </a:rPr>
              <a:t>Reconstruction plus an adversarial loss: </a:t>
            </a:r>
          </a:p>
          <a:p>
            <a:pPr marL="0" indent="0">
              <a:buNone/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Tries to make the predicted missing region as realistic as possible.</a:t>
            </a:r>
          </a:p>
          <a:p>
            <a:pPr marL="0" indent="0" algn="r">
              <a:buNone/>
            </a:pPr>
            <a:r>
              <a:rPr lang="en-US" sz="1800" i="1" u="sng" dirty="0">
                <a:latin typeface="Times New Roman" charset="0"/>
                <a:ea typeface="Times New Roman" charset="0"/>
                <a:cs typeface="Times New Roman" charset="0"/>
              </a:rPr>
              <a:t>Produces much sharper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t="628" r="51010" b="58125"/>
          <a:stretch/>
        </p:blipFill>
        <p:spPr>
          <a:xfrm>
            <a:off x="6650046" y="1513325"/>
            <a:ext cx="1865304" cy="1945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t="48364" r="50371" b="10219"/>
          <a:stretch/>
        </p:blipFill>
        <p:spPr>
          <a:xfrm>
            <a:off x="5587977" y="3619500"/>
            <a:ext cx="1607011" cy="1600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48661" r="615" b="10155"/>
          <a:stretch/>
        </p:blipFill>
        <p:spPr>
          <a:xfrm>
            <a:off x="7330379" y="3619500"/>
            <a:ext cx="1602756" cy="1600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4732" y="5242797"/>
            <a:ext cx="6896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L2 loss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5986" y="1213885"/>
            <a:ext cx="5501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Input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5922" y="5222984"/>
            <a:ext cx="1633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L2 + adversarial </a:t>
            </a:r>
            <a:r>
              <a:rPr lang="en-US" sz="135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loss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7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409" y="3678751"/>
            <a:ext cx="7886700" cy="3263504"/>
          </a:xfrm>
        </p:spPr>
        <p:txBody>
          <a:bodyPr/>
          <a:lstStyle/>
          <a:p>
            <a:r>
              <a:rPr lang="en-US" dirty="0" smtClean="0"/>
              <a:t>L2 loss</a:t>
            </a:r>
          </a:p>
          <a:p>
            <a:pPr lvl="1"/>
            <a:r>
              <a:rPr lang="en-US" dirty="0" smtClean="0"/>
              <a:t>Return the average out of multiple possible candidates</a:t>
            </a:r>
          </a:p>
          <a:p>
            <a:pPr lvl="1"/>
            <a:r>
              <a:rPr lang="en-US" dirty="0" smtClean="0"/>
              <a:t>Results in blurry images</a:t>
            </a:r>
          </a:p>
          <a:p>
            <a:r>
              <a:rPr lang="en-US" dirty="0" smtClean="0"/>
              <a:t>Uses the context encoder as the generator used in GAN</a:t>
            </a:r>
          </a:p>
          <a:p>
            <a:pPr lvl="1"/>
            <a:r>
              <a:rPr lang="en-US" dirty="0" smtClean="0"/>
              <a:t>GAN seems to pick a mode and make it real</a:t>
            </a:r>
          </a:p>
          <a:p>
            <a:pPr lvl="1"/>
            <a:r>
              <a:rPr lang="en-US" dirty="0" smtClean="0"/>
              <a:t>Uses the adversarial discriminator in a similar architecture of the encoder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25" y="1024879"/>
            <a:ext cx="5723975" cy="27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 of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Inpainting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25266"/>
            <a:ext cx="7886700" cy="319056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5300698"/>
            <a:ext cx="7526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Considers semantics of the overall image and fill the gap</a:t>
            </a: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Texture synthesis based approaches work better when textures can be used</a:t>
            </a:r>
          </a:p>
        </p:txBody>
      </p:sp>
    </p:spTree>
    <p:extLst>
      <p:ext uri="{BB962C8B-B14F-4D97-AF65-F5344CB8AC3E}">
        <p14:creationId xmlns:p14="http://schemas.microsoft.com/office/powerpoint/2010/main" val="26651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Results: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91" y="1947292"/>
            <a:ext cx="5982843" cy="38066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17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context encoder in unsupervised pre-training</a:t>
            </a:r>
          </a:p>
          <a:p>
            <a:r>
              <a:rPr lang="en-US" dirty="0" smtClean="0"/>
              <a:t>Show competitive or better results over prior unsupervised approaches (e.g., </a:t>
            </a:r>
            <a:r>
              <a:rPr lang="en-US" dirty="0" err="1" smtClean="0"/>
              <a:t>autoencoder</a:t>
            </a:r>
            <a:r>
              <a:rPr lang="en-US" dirty="0"/>
              <a:t> </a:t>
            </a:r>
            <a:r>
              <a:rPr lang="en-US" dirty="0" smtClean="0"/>
              <a:t>and self-supervised learning)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35" y="3439014"/>
            <a:ext cx="7300530" cy="21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5075238"/>
          </a:xfrm>
        </p:spPr>
        <p:txBody>
          <a:bodyPr>
            <a:normAutofit/>
          </a:bodyPr>
          <a:lstStyle/>
          <a:p>
            <a:r>
              <a:rPr lang="en-US" dirty="0" smtClean="0"/>
              <a:t>Supervised deep-learning</a:t>
            </a:r>
          </a:p>
          <a:p>
            <a:pPr lvl="1"/>
            <a:r>
              <a:rPr lang="en-US" dirty="0" smtClean="0"/>
              <a:t>Practical and highly successful in practice.  A general-purpose extension to existing ML.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Unsupervised deep-learning</a:t>
            </a:r>
          </a:p>
          <a:p>
            <a:pPr lvl="1"/>
            <a:r>
              <a:rPr lang="en-US" dirty="0" smtClean="0"/>
              <a:t>Pre-training often useful in practice.</a:t>
            </a:r>
          </a:p>
          <a:p>
            <a:pPr lvl="1"/>
            <a:r>
              <a:rPr lang="en-US" dirty="0" smtClean="0"/>
              <a:t>Difficult to train many layers of features without labels.</a:t>
            </a:r>
          </a:p>
          <a:p>
            <a:pPr lvl="1"/>
            <a:r>
              <a:rPr lang="en-US" dirty="0" smtClean="0"/>
              <a:t>Some evidence that useful high-level patterns are captured by top-level features.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57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DL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supervised learning, train “features” to accomplish top-level objective.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2439" y="62179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82240" y="62179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25240" y="62179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4440" y="62179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2240" y="4541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5" idx="0"/>
            <a:endCxn id="9" idx="4"/>
          </p:cNvCxnSpPr>
          <p:nvPr/>
        </p:nvCxnSpPr>
        <p:spPr>
          <a:xfrm flipV="1">
            <a:off x="716279" y="5029200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9" idx="4"/>
          </p:cNvCxnSpPr>
          <p:nvPr/>
        </p:nvCxnSpPr>
        <p:spPr>
          <a:xfrm flipV="1">
            <a:off x="2926080" y="50292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9" idx="4"/>
          </p:cNvCxnSpPr>
          <p:nvPr/>
        </p:nvCxnSpPr>
        <p:spPr>
          <a:xfrm flipH="1" flipV="1">
            <a:off x="2926080" y="50292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0"/>
            <a:endCxn id="9" idx="4"/>
          </p:cNvCxnSpPr>
          <p:nvPr/>
        </p:nvCxnSpPr>
        <p:spPr>
          <a:xfrm flipH="1" flipV="1">
            <a:off x="2926080" y="5029200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15440" y="62179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7" idx="0"/>
            <a:endCxn id="9" idx="4"/>
          </p:cNvCxnSpPr>
          <p:nvPr/>
        </p:nvCxnSpPr>
        <p:spPr>
          <a:xfrm flipV="1">
            <a:off x="1859280" y="5029200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25240" y="4541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stCxn id="7" idx="0"/>
            <a:endCxn id="31" idx="4"/>
          </p:cNvCxnSpPr>
          <p:nvPr/>
        </p:nvCxnSpPr>
        <p:spPr>
          <a:xfrm flipV="1">
            <a:off x="4069080" y="50292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044440" y="4541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stCxn id="8" idx="0"/>
            <a:endCxn id="36" idx="4"/>
          </p:cNvCxnSpPr>
          <p:nvPr/>
        </p:nvCxnSpPr>
        <p:spPr>
          <a:xfrm flipV="1">
            <a:off x="5288280" y="50292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8" idx="0"/>
            <a:endCxn id="31" idx="4"/>
          </p:cNvCxnSpPr>
          <p:nvPr/>
        </p:nvCxnSpPr>
        <p:spPr>
          <a:xfrm flipH="1" flipV="1">
            <a:off x="4069080" y="5029200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615440" y="4541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2440" y="45415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17" idx="0"/>
            <a:endCxn id="43" idx="4"/>
          </p:cNvCxnSpPr>
          <p:nvPr/>
        </p:nvCxnSpPr>
        <p:spPr>
          <a:xfrm flipV="1">
            <a:off x="1859280" y="50292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" idx="0"/>
            <a:endCxn id="44" idx="4"/>
          </p:cNvCxnSpPr>
          <p:nvPr/>
        </p:nvCxnSpPr>
        <p:spPr>
          <a:xfrm flipV="1">
            <a:off x="716279" y="5029200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" idx="0"/>
            <a:endCxn id="43" idx="4"/>
          </p:cNvCxnSpPr>
          <p:nvPr/>
        </p:nvCxnSpPr>
        <p:spPr>
          <a:xfrm flipV="1">
            <a:off x="716279" y="5029200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" idx="0"/>
            <a:endCxn id="43" idx="4"/>
          </p:cNvCxnSpPr>
          <p:nvPr/>
        </p:nvCxnSpPr>
        <p:spPr>
          <a:xfrm flipH="1" flipV="1">
            <a:off x="1859280" y="5029200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7" idx="0"/>
            <a:endCxn id="44" idx="4"/>
          </p:cNvCxnSpPr>
          <p:nvPr/>
        </p:nvCxnSpPr>
        <p:spPr>
          <a:xfrm flipH="1" flipV="1">
            <a:off x="716280" y="50292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6" idx="0"/>
            <a:endCxn id="31" idx="4"/>
          </p:cNvCxnSpPr>
          <p:nvPr/>
        </p:nvCxnSpPr>
        <p:spPr>
          <a:xfrm flipV="1">
            <a:off x="2926080" y="50292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7" idx="0"/>
            <a:endCxn id="36" idx="4"/>
          </p:cNvCxnSpPr>
          <p:nvPr/>
        </p:nvCxnSpPr>
        <p:spPr>
          <a:xfrm flipV="1">
            <a:off x="4069080" y="5029200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0"/>
            <a:endCxn id="36" idx="4"/>
          </p:cNvCxnSpPr>
          <p:nvPr/>
        </p:nvCxnSpPr>
        <p:spPr>
          <a:xfrm flipV="1">
            <a:off x="2926080" y="5029200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7" idx="0"/>
            <a:endCxn id="36" idx="4"/>
          </p:cNvCxnSpPr>
          <p:nvPr/>
        </p:nvCxnSpPr>
        <p:spPr>
          <a:xfrm flipV="1">
            <a:off x="1859280" y="5029200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5" idx="0"/>
            <a:endCxn id="36" idx="4"/>
          </p:cNvCxnSpPr>
          <p:nvPr/>
        </p:nvCxnSpPr>
        <p:spPr>
          <a:xfrm flipV="1">
            <a:off x="716279" y="5029200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5" idx="0"/>
            <a:endCxn id="31" idx="4"/>
          </p:cNvCxnSpPr>
          <p:nvPr/>
        </p:nvCxnSpPr>
        <p:spPr>
          <a:xfrm flipV="1">
            <a:off x="716279" y="5029200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17" idx="0"/>
            <a:endCxn id="31" idx="4"/>
          </p:cNvCxnSpPr>
          <p:nvPr/>
        </p:nvCxnSpPr>
        <p:spPr>
          <a:xfrm flipV="1">
            <a:off x="1859280" y="50292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" idx="0"/>
            <a:endCxn id="43" idx="4"/>
          </p:cNvCxnSpPr>
          <p:nvPr/>
        </p:nvCxnSpPr>
        <p:spPr>
          <a:xfrm flipH="1" flipV="1">
            <a:off x="1859280" y="50292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" idx="0"/>
            <a:endCxn id="43" idx="4"/>
          </p:cNvCxnSpPr>
          <p:nvPr/>
        </p:nvCxnSpPr>
        <p:spPr>
          <a:xfrm flipH="1" flipV="1">
            <a:off x="1859280" y="5029200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" idx="0"/>
            <a:endCxn id="44" idx="4"/>
          </p:cNvCxnSpPr>
          <p:nvPr/>
        </p:nvCxnSpPr>
        <p:spPr>
          <a:xfrm flipH="1" flipV="1">
            <a:off x="716280" y="5029200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" idx="0"/>
            <a:endCxn id="44" idx="4"/>
          </p:cNvCxnSpPr>
          <p:nvPr/>
        </p:nvCxnSpPr>
        <p:spPr>
          <a:xfrm flipH="1" flipV="1">
            <a:off x="716280" y="5029200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" idx="0"/>
            <a:endCxn id="44" idx="4"/>
          </p:cNvCxnSpPr>
          <p:nvPr/>
        </p:nvCxnSpPr>
        <p:spPr>
          <a:xfrm flipH="1" flipV="1">
            <a:off x="716280" y="50292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/>
          <p:cNvSpPr/>
          <p:nvPr/>
        </p:nvSpPr>
        <p:spPr>
          <a:xfrm>
            <a:off x="2682240" y="1905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Straight Connector 97"/>
          <p:cNvCxnSpPr>
            <a:stCxn id="82" idx="0"/>
            <a:endCxn id="97" idx="4"/>
          </p:cNvCxnSpPr>
          <p:nvPr/>
        </p:nvCxnSpPr>
        <p:spPr>
          <a:xfrm flipV="1">
            <a:off x="701040" y="2392679"/>
            <a:ext cx="2225040" cy="472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97" idx="4"/>
          </p:cNvCxnSpPr>
          <p:nvPr/>
        </p:nvCxnSpPr>
        <p:spPr>
          <a:xfrm flipV="1">
            <a:off x="2926080" y="2392679"/>
            <a:ext cx="0" cy="9601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73" idx="0"/>
            <a:endCxn id="97" idx="4"/>
          </p:cNvCxnSpPr>
          <p:nvPr/>
        </p:nvCxnSpPr>
        <p:spPr>
          <a:xfrm flipH="1" flipV="1">
            <a:off x="2926080" y="2392679"/>
            <a:ext cx="1127760" cy="472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76" idx="0"/>
            <a:endCxn id="97" idx="4"/>
          </p:cNvCxnSpPr>
          <p:nvPr/>
        </p:nvCxnSpPr>
        <p:spPr>
          <a:xfrm flipH="1" flipV="1">
            <a:off x="2926080" y="2392679"/>
            <a:ext cx="2346960" cy="472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80" idx="0"/>
            <a:endCxn id="97" idx="4"/>
          </p:cNvCxnSpPr>
          <p:nvPr/>
        </p:nvCxnSpPr>
        <p:spPr>
          <a:xfrm flipV="1">
            <a:off x="1844040" y="2392679"/>
            <a:ext cx="1082040" cy="4724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589829" y="6388443"/>
            <a:ext cx="245173" cy="165544"/>
          </a:xfrm>
          <a:prstGeom prst="rect">
            <a:avLst/>
          </a:prstGeom>
        </p:spPr>
      </p:pic>
      <p:pic>
        <p:nvPicPr>
          <p:cNvPr id="112" name="Picture 1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585711" y="4648200"/>
            <a:ext cx="238887" cy="236791"/>
          </a:xfrm>
          <a:prstGeom prst="rect">
            <a:avLst/>
          </a:prstGeom>
        </p:spPr>
      </p:pic>
      <p:pic>
        <p:nvPicPr>
          <p:cNvPr id="114" name="Picture 11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1730769" y="6388443"/>
            <a:ext cx="251460" cy="165544"/>
          </a:xfrm>
          <a:prstGeom prst="rect">
            <a:avLst/>
          </a:prstGeom>
        </p:spPr>
      </p:pic>
      <p:pic>
        <p:nvPicPr>
          <p:cNvPr id="116" name="Picture 11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5161623" y="6388443"/>
            <a:ext cx="282892" cy="167640"/>
          </a:xfrm>
          <a:prstGeom prst="rect">
            <a:avLst/>
          </a:prstGeom>
        </p:spPr>
      </p:pic>
      <p:pic>
        <p:nvPicPr>
          <p:cNvPr id="118" name="Picture 117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1743126" y="4648200"/>
            <a:ext cx="245173" cy="236791"/>
          </a:xfrm>
          <a:prstGeom prst="rect">
            <a:avLst/>
          </a:prstGeom>
        </p:spPr>
      </p:pic>
      <p:pic>
        <p:nvPicPr>
          <p:cNvPr id="120" name="Picture 119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5135055" y="4648200"/>
            <a:ext cx="337375" cy="236791"/>
          </a:xfrm>
          <a:prstGeom prst="rect">
            <a:avLst/>
          </a:prstGeom>
        </p:spPr>
      </p:pic>
      <p:pic>
        <p:nvPicPr>
          <p:cNvPr id="124" name="Picture 123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2834640" y="2011679"/>
            <a:ext cx="140398" cy="253555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2667000" y="28651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Connector 64"/>
          <p:cNvCxnSpPr>
            <a:endCxn id="64" idx="4"/>
          </p:cNvCxnSpPr>
          <p:nvPr/>
        </p:nvCxnSpPr>
        <p:spPr>
          <a:xfrm flipV="1">
            <a:off x="701039" y="3352800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4" idx="4"/>
          </p:cNvCxnSpPr>
          <p:nvPr/>
        </p:nvCxnSpPr>
        <p:spPr>
          <a:xfrm flipV="1">
            <a:off x="2910840" y="33528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64" idx="4"/>
          </p:cNvCxnSpPr>
          <p:nvPr/>
        </p:nvCxnSpPr>
        <p:spPr>
          <a:xfrm flipH="1" flipV="1">
            <a:off x="2910840" y="33528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64" idx="4"/>
          </p:cNvCxnSpPr>
          <p:nvPr/>
        </p:nvCxnSpPr>
        <p:spPr>
          <a:xfrm flipH="1" flipV="1">
            <a:off x="2910840" y="3352800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64" idx="4"/>
          </p:cNvCxnSpPr>
          <p:nvPr/>
        </p:nvCxnSpPr>
        <p:spPr>
          <a:xfrm flipV="1">
            <a:off x="1844040" y="3352800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3810000" y="28651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>
            <a:endCxn id="73" idx="4"/>
          </p:cNvCxnSpPr>
          <p:nvPr/>
        </p:nvCxnSpPr>
        <p:spPr>
          <a:xfrm flipV="1">
            <a:off x="4053840" y="33528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029200" y="28651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/>
          <p:cNvCxnSpPr>
            <a:endCxn id="76" idx="4"/>
          </p:cNvCxnSpPr>
          <p:nvPr/>
        </p:nvCxnSpPr>
        <p:spPr>
          <a:xfrm flipV="1">
            <a:off x="5273040" y="33528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73" idx="4"/>
          </p:cNvCxnSpPr>
          <p:nvPr/>
        </p:nvCxnSpPr>
        <p:spPr>
          <a:xfrm flipH="1" flipV="1">
            <a:off x="4053840" y="3352800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1600200" y="28651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57200" y="2865121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>
            <a:endCxn id="80" idx="4"/>
          </p:cNvCxnSpPr>
          <p:nvPr/>
        </p:nvCxnSpPr>
        <p:spPr>
          <a:xfrm flipV="1">
            <a:off x="1844040" y="3352800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endCxn id="82" idx="4"/>
          </p:cNvCxnSpPr>
          <p:nvPr/>
        </p:nvCxnSpPr>
        <p:spPr>
          <a:xfrm flipV="1">
            <a:off x="701039" y="3352800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80" idx="4"/>
          </p:cNvCxnSpPr>
          <p:nvPr/>
        </p:nvCxnSpPr>
        <p:spPr>
          <a:xfrm flipV="1">
            <a:off x="701039" y="3352800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endCxn id="80" idx="4"/>
          </p:cNvCxnSpPr>
          <p:nvPr/>
        </p:nvCxnSpPr>
        <p:spPr>
          <a:xfrm flipH="1" flipV="1">
            <a:off x="1844040" y="3352800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82" idx="4"/>
          </p:cNvCxnSpPr>
          <p:nvPr/>
        </p:nvCxnSpPr>
        <p:spPr>
          <a:xfrm flipH="1" flipV="1">
            <a:off x="701040" y="33528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73" idx="4"/>
          </p:cNvCxnSpPr>
          <p:nvPr/>
        </p:nvCxnSpPr>
        <p:spPr>
          <a:xfrm flipV="1">
            <a:off x="2910840" y="3352800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76" idx="4"/>
          </p:cNvCxnSpPr>
          <p:nvPr/>
        </p:nvCxnSpPr>
        <p:spPr>
          <a:xfrm flipV="1">
            <a:off x="4053840" y="3352800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6" idx="4"/>
          </p:cNvCxnSpPr>
          <p:nvPr/>
        </p:nvCxnSpPr>
        <p:spPr>
          <a:xfrm flipV="1">
            <a:off x="2910840" y="3352800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76" idx="4"/>
          </p:cNvCxnSpPr>
          <p:nvPr/>
        </p:nvCxnSpPr>
        <p:spPr>
          <a:xfrm flipV="1">
            <a:off x="1844040" y="3352800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76" idx="4"/>
          </p:cNvCxnSpPr>
          <p:nvPr/>
        </p:nvCxnSpPr>
        <p:spPr>
          <a:xfrm flipV="1">
            <a:off x="701039" y="3352800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73" idx="4"/>
          </p:cNvCxnSpPr>
          <p:nvPr/>
        </p:nvCxnSpPr>
        <p:spPr>
          <a:xfrm flipV="1">
            <a:off x="701039" y="3352800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endCxn id="73" idx="4"/>
          </p:cNvCxnSpPr>
          <p:nvPr/>
        </p:nvCxnSpPr>
        <p:spPr>
          <a:xfrm flipV="1">
            <a:off x="1844040" y="33528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80" idx="4"/>
          </p:cNvCxnSpPr>
          <p:nvPr/>
        </p:nvCxnSpPr>
        <p:spPr>
          <a:xfrm flipH="1" flipV="1">
            <a:off x="1844040" y="33528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80" idx="4"/>
          </p:cNvCxnSpPr>
          <p:nvPr/>
        </p:nvCxnSpPr>
        <p:spPr>
          <a:xfrm flipH="1" flipV="1">
            <a:off x="1844040" y="3352800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2" idx="4"/>
          </p:cNvCxnSpPr>
          <p:nvPr/>
        </p:nvCxnSpPr>
        <p:spPr>
          <a:xfrm flipH="1" flipV="1">
            <a:off x="701040" y="3352800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82" idx="4"/>
          </p:cNvCxnSpPr>
          <p:nvPr/>
        </p:nvCxnSpPr>
        <p:spPr>
          <a:xfrm flipH="1" flipV="1">
            <a:off x="701040" y="3352800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82" idx="4"/>
          </p:cNvCxnSpPr>
          <p:nvPr/>
        </p:nvCxnSpPr>
        <p:spPr>
          <a:xfrm flipH="1" flipV="1">
            <a:off x="701040" y="3352800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570472" y="2971800"/>
            <a:ext cx="238887" cy="291274"/>
          </a:xfrm>
          <a:prstGeom prst="rect">
            <a:avLst/>
          </a:prstGeom>
        </p:spPr>
      </p:pic>
      <p:pic>
        <p:nvPicPr>
          <p:cNvPr id="129" name="Picture 128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>
          <a:xfrm>
            <a:off x="1727886" y="2971800"/>
            <a:ext cx="245173" cy="291274"/>
          </a:xfrm>
          <a:prstGeom prst="rect">
            <a:avLst/>
          </a:prstGeom>
        </p:spPr>
      </p:pic>
      <p:pic>
        <p:nvPicPr>
          <p:cNvPr id="130" name="Picture 129" descr="addin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5119814" y="2971800"/>
            <a:ext cx="337375" cy="291274"/>
          </a:xfrm>
          <a:prstGeom prst="rect">
            <a:avLst/>
          </a:prstGeom>
        </p:spPr>
      </p:pic>
      <p:cxnSp>
        <p:nvCxnSpPr>
          <p:cNvPr id="106" name="Straight Arrow Connector 105"/>
          <p:cNvCxnSpPr/>
          <p:nvPr/>
        </p:nvCxnSpPr>
        <p:spPr>
          <a:xfrm flipH="1">
            <a:off x="5486400" y="3962400"/>
            <a:ext cx="1295400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5486400" y="3962400"/>
            <a:ext cx="1295400" cy="1676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172200" y="29718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what if we have too few labels to train all these parameters?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Can we train the “representation” without using top-down supervision?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72439" y="56388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82240" y="56388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25240" y="56388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4440" y="56388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2240" y="39624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>
            <a:stCxn id="5" idx="0"/>
            <a:endCxn id="9" idx="4"/>
          </p:cNvCxnSpPr>
          <p:nvPr/>
        </p:nvCxnSpPr>
        <p:spPr>
          <a:xfrm flipV="1">
            <a:off x="716279" y="4450079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  <a:endCxn id="9" idx="4"/>
          </p:cNvCxnSpPr>
          <p:nvPr/>
        </p:nvCxnSpPr>
        <p:spPr>
          <a:xfrm flipV="1">
            <a:off x="2926080" y="44500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  <a:endCxn id="9" idx="4"/>
          </p:cNvCxnSpPr>
          <p:nvPr/>
        </p:nvCxnSpPr>
        <p:spPr>
          <a:xfrm flipH="1" flipV="1">
            <a:off x="2926080" y="44500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0"/>
            <a:endCxn id="9" idx="4"/>
          </p:cNvCxnSpPr>
          <p:nvPr/>
        </p:nvCxnSpPr>
        <p:spPr>
          <a:xfrm flipH="1" flipV="1">
            <a:off x="2926080" y="44500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15440" y="56388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7" idx="0"/>
            <a:endCxn id="9" idx="4"/>
          </p:cNvCxnSpPr>
          <p:nvPr/>
        </p:nvCxnSpPr>
        <p:spPr>
          <a:xfrm flipV="1">
            <a:off x="1859280" y="44500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25240" y="39624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Connector 31"/>
          <p:cNvCxnSpPr>
            <a:stCxn id="7" idx="0"/>
            <a:endCxn id="31" idx="4"/>
          </p:cNvCxnSpPr>
          <p:nvPr/>
        </p:nvCxnSpPr>
        <p:spPr>
          <a:xfrm flipV="1">
            <a:off x="4069080" y="44500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044440" y="39624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stCxn id="8" idx="0"/>
            <a:endCxn id="36" idx="4"/>
          </p:cNvCxnSpPr>
          <p:nvPr/>
        </p:nvCxnSpPr>
        <p:spPr>
          <a:xfrm flipV="1">
            <a:off x="5288280" y="44500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8" idx="0"/>
            <a:endCxn id="31" idx="4"/>
          </p:cNvCxnSpPr>
          <p:nvPr/>
        </p:nvCxnSpPr>
        <p:spPr>
          <a:xfrm flipH="1" flipV="1">
            <a:off x="4069080" y="44500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1615440" y="39624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2440" y="39624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/>
          <p:cNvCxnSpPr>
            <a:stCxn id="17" idx="0"/>
            <a:endCxn id="43" idx="4"/>
          </p:cNvCxnSpPr>
          <p:nvPr/>
        </p:nvCxnSpPr>
        <p:spPr>
          <a:xfrm flipV="1">
            <a:off x="1859280" y="44500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" idx="0"/>
            <a:endCxn id="44" idx="4"/>
          </p:cNvCxnSpPr>
          <p:nvPr/>
        </p:nvCxnSpPr>
        <p:spPr>
          <a:xfrm flipV="1">
            <a:off x="716279" y="4450079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" idx="0"/>
            <a:endCxn id="43" idx="4"/>
          </p:cNvCxnSpPr>
          <p:nvPr/>
        </p:nvCxnSpPr>
        <p:spPr>
          <a:xfrm flipV="1">
            <a:off x="716279" y="4450079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6" idx="0"/>
            <a:endCxn id="43" idx="4"/>
          </p:cNvCxnSpPr>
          <p:nvPr/>
        </p:nvCxnSpPr>
        <p:spPr>
          <a:xfrm flipH="1" flipV="1">
            <a:off x="1859280" y="44500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17" idx="0"/>
            <a:endCxn id="44" idx="4"/>
          </p:cNvCxnSpPr>
          <p:nvPr/>
        </p:nvCxnSpPr>
        <p:spPr>
          <a:xfrm flipH="1" flipV="1">
            <a:off x="716280" y="44500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6" idx="0"/>
            <a:endCxn id="31" idx="4"/>
          </p:cNvCxnSpPr>
          <p:nvPr/>
        </p:nvCxnSpPr>
        <p:spPr>
          <a:xfrm flipV="1">
            <a:off x="2926080" y="44500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7" idx="0"/>
            <a:endCxn id="36" idx="4"/>
          </p:cNvCxnSpPr>
          <p:nvPr/>
        </p:nvCxnSpPr>
        <p:spPr>
          <a:xfrm flipV="1">
            <a:off x="4069080" y="44500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" idx="0"/>
            <a:endCxn id="36" idx="4"/>
          </p:cNvCxnSpPr>
          <p:nvPr/>
        </p:nvCxnSpPr>
        <p:spPr>
          <a:xfrm flipV="1">
            <a:off x="2926080" y="44500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7" idx="0"/>
            <a:endCxn id="36" idx="4"/>
          </p:cNvCxnSpPr>
          <p:nvPr/>
        </p:nvCxnSpPr>
        <p:spPr>
          <a:xfrm flipV="1">
            <a:off x="1859280" y="44500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5" idx="0"/>
            <a:endCxn id="36" idx="4"/>
          </p:cNvCxnSpPr>
          <p:nvPr/>
        </p:nvCxnSpPr>
        <p:spPr>
          <a:xfrm flipV="1">
            <a:off x="716279" y="4450079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5" idx="0"/>
            <a:endCxn id="31" idx="4"/>
          </p:cNvCxnSpPr>
          <p:nvPr/>
        </p:nvCxnSpPr>
        <p:spPr>
          <a:xfrm flipV="1">
            <a:off x="716279" y="4450079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17" idx="0"/>
            <a:endCxn id="31" idx="4"/>
          </p:cNvCxnSpPr>
          <p:nvPr/>
        </p:nvCxnSpPr>
        <p:spPr>
          <a:xfrm flipV="1">
            <a:off x="1859280" y="44500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" idx="0"/>
            <a:endCxn id="43" idx="4"/>
          </p:cNvCxnSpPr>
          <p:nvPr/>
        </p:nvCxnSpPr>
        <p:spPr>
          <a:xfrm flipH="1" flipV="1">
            <a:off x="1859280" y="44500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" idx="0"/>
            <a:endCxn id="43" idx="4"/>
          </p:cNvCxnSpPr>
          <p:nvPr/>
        </p:nvCxnSpPr>
        <p:spPr>
          <a:xfrm flipH="1" flipV="1">
            <a:off x="1859280" y="44500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8" idx="0"/>
            <a:endCxn id="44" idx="4"/>
          </p:cNvCxnSpPr>
          <p:nvPr/>
        </p:nvCxnSpPr>
        <p:spPr>
          <a:xfrm flipH="1" flipV="1">
            <a:off x="716280" y="4450079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7" idx="0"/>
            <a:endCxn id="44" idx="4"/>
          </p:cNvCxnSpPr>
          <p:nvPr/>
        </p:nvCxnSpPr>
        <p:spPr>
          <a:xfrm flipH="1" flipV="1">
            <a:off x="716280" y="4450079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6" idx="0"/>
            <a:endCxn id="44" idx="4"/>
          </p:cNvCxnSpPr>
          <p:nvPr/>
        </p:nvCxnSpPr>
        <p:spPr>
          <a:xfrm flipH="1" flipV="1">
            <a:off x="716280" y="44500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589829" y="5809322"/>
            <a:ext cx="245173" cy="165544"/>
          </a:xfrm>
          <a:prstGeom prst="rect">
            <a:avLst/>
          </a:prstGeom>
        </p:spPr>
      </p:pic>
      <p:pic>
        <p:nvPicPr>
          <p:cNvPr id="112" name="Picture 111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585711" y="4069079"/>
            <a:ext cx="238887" cy="236791"/>
          </a:xfrm>
          <a:prstGeom prst="rect">
            <a:avLst/>
          </a:prstGeom>
        </p:spPr>
      </p:pic>
      <p:pic>
        <p:nvPicPr>
          <p:cNvPr id="114" name="Picture 113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>
          <a:xfrm>
            <a:off x="1730769" y="5809322"/>
            <a:ext cx="251460" cy="165544"/>
          </a:xfrm>
          <a:prstGeom prst="rect">
            <a:avLst/>
          </a:prstGeom>
        </p:spPr>
      </p:pic>
      <p:pic>
        <p:nvPicPr>
          <p:cNvPr id="116" name="Picture 115" descr="addin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5161623" y="5809322"/>
            <a:ext cx="282892" cy="167640"/>
          </a:xfrm>
          <a:prstGeom prst="rect">
            <a:avLst/>
          </a:prstGeom>
        </p:spPr>
      </p:pic>
      <p:pic>
        <p:nvPicPr>
          <p:cNvPr id="118" name="Picture 117" descr="addin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>
          <a:xfrm>
            <a:off x="1743126" y="4069079"/>
            <a:ext cx="245173" cy="236791"/>
          </a:xfrm>
          <a:prstGeom prst="rect">
            <a:avLst/>
          </a:prstGeom>
        </p:spPr>
      </p:pic>
      <p:pic>
        <p:nvPicPr>
          <p:cNvPr id="120" name="Picture 119" descr="addin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135055" y="4069079"/>
            <a:ext cx="337375" cy="236791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2667000" y="228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Connector 64"/>
          <p:cNvCxnSpPr>
            <a:endCxn id="64" idx="4"/>
          </p:cNvCxnSpPr>
          <p:nvPr/>
        </p:nvCxnSpPr>
        <p:spPr>
          <a:xfrm flipV="1">
            <a:off x="701039" y="2773679"/>
            <a:ext cx="2209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64" idx="4"/>
          </p:cNvCxnSpPr>
          <p:nvPr/>
        </p:nvCxnSpPr>
        <p:spPr>
          <a:xfrm flipV="1">
            <a:off x="2910840" y="27736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64" idx="4"/>
          </p:cNvCxnSpPr>
          <p:nvPr/>
        </p:nvCxnSpPr>
        <p:spPr>
          <a:xfrm flipH="1" flipV="1">
            <a:off x="2910840" y="27736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64" idx="4"/>
          </p:cNvCxnSpPr>
          <p:nvPr/>
        </p:nvCxnSpPr>
        <p:spPr>
          <a:xfrm flipH="1" flipV="1">
            <a:off x="2910840" y="27736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64" idx="4"/>
          </p:cNvCxnSpPr>
          <p:nvPr/>
        </p:nvCxnSpPr>
        <p:spPr>
          <a:xfrm flipV="1">
            <a:off x="1844040" y="27736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3810000" y="228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>
            <a:endCxn id="73" idx="4"/>
          </p:cNvCxnSpPr>
          <p:nvPr/>
        </p:nvCxnSpPr>
        <p:spPr>
          <a:xfrm flipV="1">
            <a:off x="4053840" y="27736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5029200" y="228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/>
          <p:cNvCxnSpPr>
            <a:endCxn id="76" idx="4"/>
          </p:cNvCxnSpPr>
          <p:nvPr/>
        </p:nvCxnSpPr>
        <p:spPr>
          <a:xfrm flipV="1">
            <a:off x="5273040" y="27736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73" idx="4"/>
          </p:cNvCxnSpPr>
          <p:nvPr/>
        </p:nvCxnSpPr>
        <p:spPr>
          <a:xfrm flipH="1" flipV="1">
            <a:off x="4053840" y="27736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1600200" y="228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57200" y="2286000"/>
            <a:ext cx="487680" cy="48767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>
            <a:endCxn id="80" idx="4"/>
          </p:cNvCxnSpPr>
          <p:nvPr/>
        </p:nvCxnSpPr>
        <p:spPr>
          <a:xfrm flipV="1">
            <a:off x="1844040" y="2773679"/>
            <a:ext cx="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endCxn id="82" idx="4"/>
          </p:cNvCxnSpPr>
          <p:nvPr/>
        </p:nvCxnSpPr>
        <p:spPr>
          <a:xfrm flipV="1">
            <a:off x="701039" y="2773679"/>
            <a:ext cx="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endCxn id="80" idx="4"/>
          </p:cNvCxnSpPr>
          <p:nvPr/>
        </p:nvCxnSpPr>
        <p:spPr>
          <a:xfrm flipV="1">
            <a:off x="701039" y="2773679"/>
            <a:ext cx="1143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endCxn id="80" idx="4"/>
          </p:cNvCxnSpPr>
          <p:nvPr/>
        </p:nvCxnSpPr>
        <p:spPr>
          <a:xfrm flipH="1" flipV="1">
            <a:off x="1844040" y="2773679"/>
            <a:ext cx="1066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82" idx="4"/>
          </p:cNvCxnSpPr>
          <p:nvPr/>
        </p:nvCxnSpPr>
        <p:spPr>
          <a:xfrm flipH="1" flipV="1">
            <a:off x="701040" y="27736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endCxn id="73" idx="4"/>
          </p:cNvCxnSpPr>
          <p:nvPr/>
        </p:nvCxnSpPr>
        <p:spPr>
          <a:xfrm flipV="1">
            <a:off x="2910840" y="2773679"/>
            <a:ext cx="1143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76" idx="4"/>
          </p:cNvCxnSpPr>
          <p:nvPr/>
        </p:nvCxnSpPr>
        <p:spPr>
          <a:xfrm flipV="1">
            <a:off x="4053840" y="2773679"/>
            <a:ext cx="1219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endCxn id="76" idx="4"/>
          </p:cNvCxnSpPr>
          <p:nvPr/>
        </p:nvCxnSpPr>
        <p:spPr>
          <a:xfrm flipV="1">
            <a:off x="2910840" y="2773679"/>
            <a:ext cx="23622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endCxn id="76" idx="4"/>
          </p:cNvCxnSpPr>
          <p:nvPr/>
        </p:nvCxnSpPr>
        <p:spPr>
          <a:xfrm flipV="1">
            <a:off x="1844040" y="27736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76" idx="4"/>
          </p:cNvCxnSpPr>
          <p:nvPr/>
        </p:nvCxnSpPr>
        <p:spPr>
          <a:xfrm flipV="1">
            <a:off x="701039" y="2773679"/>
            <a:ext cx="45720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73" idx="4"/>
          </p:cNvCxnSpPr>
          <p:nvPr/>
        </p:nvCxnSpPr>
        <p:spPr>
          <a:xfrm flipV="1">
            <a:off x="701039" y="2773679"/>
            <a:ext cx="3352801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endCxn id="73" idx="4"/>
          </p:cNvCxnSpPr>
          <p:nvPr/>
        </p:nvCxnSpPr>
        <p:spPr>
          <a:xfrm flipV="1">
            <a:off x="1844040" y="27736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80" idx="4"/>
          </p:cNvCxnSpPr>
          <p:nvPr/>
        </p:nvCxnSpPr>
        <p:spPr>
          <a:xfrm flipH="1" flipV="1">
            <a:off x="1844040" y="27736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80" idx="4"/>
          </p:cNvCxnSpPr>
          <p:nvPr/>
        </p:nvCxnSpPr>
        <p:spPr>
          <a:xfrm flipH="1" flipV="1">
            <a:off x="1844040" y="2773679"/>
            <a:ext cx="3429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2" idx="4"/>
          </p:cNvCxnSpPr>
          <p:nvPr/>
        </p:nvCxnSpPr>
        <p:spPr>
          <a:xfrm flipH="1" flipV="1">
            <a:off x="701040" y="2773679"/>
            <a:ext cx="45720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82" idx="4"/>
          </p:cNvCxnSpPr>
          <p:nvPr/>
        </p:nvCxnSpPr>
        <p:spPr>
          <a:xfrm flipH="1" flipV="1">
            <a:off x="701040" y="2773679"/>
            <a:ext cx="3352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82" idx="4"/>
          </p:cNvCxnSpPr>
          <p:nvPr/>
        </p:nvCxnSpPr>
        <p:spPr>
          <a:xfrm flipH="1" flipV="1">
            <a:off x="701040" y="2773679"/>
            <a:ext cx="2209800" cy="11887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 descr="addin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tretch>
            <a:fillRect/>
          </a:stretch>
        </p:blipFill>
        <p:spPr>
          <a:xfrm>
            <a:off x="570472" y="2392679"/>
            <a:ext cx="238887" cy="291274"/>
          </a:xfrm>
          <a:prstGeom prst="rect">
            <a:avLst/>
          </a:prstGeom>
        </p:spPr>
      </p:pic>
      <p:pic>
        <p:nvPicPr>
          <p:cNvPr id="129" name="Picture 128" descr="addin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1727886" y="2392679"/>
            <a:ext cx="245173" cy="291274"/>
          </a:xfrm>
          <a:prstGeom prst="rect">
            <a:avLst/>
          </a:prstGeom>
        </p:spPr>
      </p:pic>
      <p:pic>
        <p:nvPicPr>
          <p:cNvPr id="130" name="Picture 129" descr="addin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tretch>
            <a:fillRect/>
          </a:stretch>
        </p:blipFill>
        <p:spPr>
          <a:xfrm>
            <a:off x="5119814" y="2392679"/>
            <a:ext cx="337375" cy="291274"/>
          </a:xfrm>
          <a:prstGeom prst="rect">
            <a:avLst/>
          </a:prstGeom>
        </p:spPr>
      </p:pic>
      <p:cxnSp>
        <p:nvCxnSpPr>
          <p:cNvPr id="106" name="Straight Arrow Connector 105"/>
          <p:cNvCxnSpPr/>
          <p:nvPr/>
        </p:nvCxnSpPr>
        <p:spPr>
          <a:xfrm flipH="1">
            <a:off x="5486400" y="3429000"/>
            <a:ext cx="1295400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5486400" y="3429000"/>
            <a:ext cx="1295400" cy="16764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1722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 a “good” representation directly?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6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313238"/>
          </a:xfrm>
        </p:spPr>
        <p:txBody>
          <a:bodyPr>
            <a:normAutofit/>
          </a:bodyPr>
          <a:lstStyle/>
          <a:p>
            <a:r>
              <a:rPr lang="en-US" dirty="0" smtClean="0"/>
              <a:t>What makes a good representation?</a:t>
            </a:r>
          </a:p>
          <a:p>
            <a:pPr lvl="1"/>
            <a:r>
              <a:rPr lang="en-US" dirty="0" smtClean="0"/>
              <a:t>Invariant:  robust to local changes of input;  more abstract.</a:t>
            </a:r>
          </a:p>
          <a:p>
            <a:pPr lvl="2"/>
            <a:r>
              <a:rPr lang="en-US" dirty="0" smtClean="0"/>
              <a:t>E.g., pooled edge features:  detect edge at several locations.</a:t>
            </a:r>
          </a:p>
          <a:p>
            <a:pPr lvl="1"/>
            <a:r>
              <a:rPr lang="en-US" dirty="0" smtClean="0"/>
              <a:t>Disentangling factors:  put separate concepts (e.g., color, edge orientation) in separate features.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6229290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Bengio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Courville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Vincent (2012)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9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Supervised Learning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86652" y="2392436"/>
            <a:ext cx="3210540" cy="2649592"/>
            <a:chOff x="2791315" y="1902535"/>
            <a:chExt cx="4280719" cy="3532789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791315" y="1902535"/>
              <a:ext cx="4280719" cy="3532789"/>
              <a:chOff x="4463662" y="2523729"/>
              <a:chExt cx="4280719" cy="3532214"/>
            </a:xfrm>
          </p:grpSpPr>
          <p:sp>
            <p:nvSpPr>
              <p:cNvPr id="6" name="TextBox 4"/>
              <p:cNvSpPr txBox="1">
                <a:spLocks noChangeArrowheads="1"/>
              </p:cNvSpPr>
              <p:nvPr/>
            </p:nvSpPr>
            <p:spPr bwMode="auto">
              <a:xfrm>
                <a:off x="6553200" y="3505200"/>
                <a:ext cx="37446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7" name="TextBox 5"/>
              <p:cNvSpPr txBox="1">
                <a:spLocks noChangeArrowheads="1"/>
              </p:cNvSpPr>
              <p:nvPr/>
            </p:nvSpPr>
            <p:spPr bwMode="auto">
              <a:xfrm>
                <a:off x="7086600" y="3505200"/>
                <a:ext cx="37446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8" name="TextBox 6"/>
              <p:cNvSpPr txBox="1">
                <a:spLocks noChangeArrowheads="1"/>
              </p:cNvSpPr>
              <p:nvPr/>
            </p:nvSpPr>
            <p:spPr bwMode="auto">
              <a:xfrm>
                <a:off x="6824679" y="3581642"/>
                <a:ext cx="37446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9" name="TextBox 7"/>
              <p:cNvSpPr txBox="1">
                <a:spLocks noChangeArrowheads="1"/>
              </p:cNvSpPr>
              <p:nvPr/>
            </p:nvSpPr>
            <p:spPr bwMode="auto">
              <a:xfrm>
                <a:off x="6688430" y="3814593"/>
                <a:ext cx="228600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6842546" y="3249169"/>
                <a:ext cx="37446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3" name="TextBox 11"/>
              <p:cNvSpPr txBox="1">
                <a:spLocks noChangeArrowheads="1"/>
              </p:cNvSpPr>
              <p:nvPr/>
            </p:nvSpPr>
            <p:spPr bwMode="auto">
              <a:xfrm>
                <a:off x="5715000" y="3657600"/>
                <a:ext cx="246308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3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TextBox 13"/>
              <p:cNvSpPr txBox="1">
                <a:spLocks noChangeArrowheads="1"/>
              </p:cNvSpPr>
              <p:nvPr/>
            </p:nvSpPr>
            <p:spPr bwMode="auto">
              <a:xfrm>
                <a:off x="5793756" y="4741629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5181601" y="4648200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7" name="TextBox 15"/>
              <p:cNvSpPr txBox="1">
                <a:spLocks noChangeArrowheads="1"/>
              </p:cNvSpPr>
              <p:nvPr/>
            </p:nvSpPr>
            <p:spPr bwMode="auto">
              <a:xfrm>
                <a:off x="5342161" y="4387092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8" name="TextBox 16"/>
              <p:cNvSpPr txBox="1">
                <a:spLocks noChangeArrowheads="1"/>
              </p:cNvSpPr>
              <p:nvPr/>
            </p:nvSpPr>
            <p:spPr bwMode="auto">
              <a:xfrm>
                <a:off x="5456885" y="4969660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19" name="TextBox 17"/>
              <p:cNvSpPr txBox="1">
                <a:spLocks noChangeArrowheads="1"/>
              </p:cNvSpPr>
              <p:nvPr/>
            </p:nvSpPr>
            <p:spPr bwMode="auto">
              <a:xfrm>
                <a:off x="5541670" y="4691590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sp>
            <p:nvSpPr>
              <p:cNvPr id="20" name="TextBox 18"/>
              <p:cNvSpPr txBox="1">
                <a:spLocks noChangeArrowheads="1"/>
              </p:cNvSpPr>
              <p:nvPr/>
            </p:nvSpPr>
            <p:spPr bwMode="auto">
              <a:xfrm>
                <a:off x="5665584" y="4419600"/>
                <a:ext cx="387285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b="1">
                    <a:solidFill>
                      <a:srgbClr val="00B050"/>
                    </a:solidFill>
                  </a:rPr>
                  <a:t>o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3389555" y="4152658"/>
                <a:ext cx="297290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4876800" y="5638317"/>
                <a:ext cx="34290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1"/>
              <p:cNvSpPr txBox="1">
                <a:spLocks noChangeArrowheads="1"/>
              </p:cNvSpPr>
              <p:nvPr/>
            </p:nvSpPr>
            <p:spPr bwMode="auto">
              <a:xfrm>
                <a:off x="4463662" y="2523729"/>
                <a:ext cx="43858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sz="135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2</a:t>
                </a: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8305800" y="5655899"/>
                <a:ext cx="438581" cy="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5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x</a:t>
                </a:r>
                <a:r>
                  <a:rPr lang="en-US" sz="1350" baseline="-25000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347581" y="3193610"/>
              <a:ext cx="2286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9" name="Content Placeholder 3"/>
          <p:cNvSpPr>
            <a:spLocks noGrp="1"/>
          </p:cNvSpPr>
          <p:nvPr>
            <p:ph idx="1"/>
          </p:nvPr>
        </p:nvSpPr>
        <p:spPr>
          <a:xfrm>
            <a:off x="1331569" y="4923030"/>
            <a:ext cx="1616168" cy="44296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is labeled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1" name="Content Placeholder 3"/>
          <p:cNvSpPr txBox="1">
            <a:spLocks/>
          </p:cNvSpPr>
          <p:nvPr/>
        </p:nvSpPr>
        <p:spPr>
          <a:xfrm>
            <a:off x="4139198" y="2392435"/>
            <a:ext cx="4595730" cy="30975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Its goal is to learn to produce the correct output given a new input.</a:t>
            </a:r>
            <a:br>
              <a:rPr lang="en-US" sz="2100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100" dirty="0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65893" y="5736091"/>
            <a:ext cx="32271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mlg.eng.cam.ac.uk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050" dirty="0" err="1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zoubin</a:t>
            </a:r>
            <a:r>
              <a:rPr lang="en-US" altLang="en-US" sz="105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/course05/lect1.pdf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E610E7B9-9ECA-5442-A58F-21E3BD3B74DC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4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&#10;\mathcal{X} = \{ (x^{(i)},y^{(i)}) : i = 1,\ldots,m \}&#10;\]&#10;&#10;\end{document}"/>
  <p:tag name="IGUANATEXSIZE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f&#10;\end{align*}&#10;&#10;\end{document}"/>
  <p:tag name="IGUANATEXSIZE" val="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1}&#10;\end{align*}&#10;&#10;\end{document}"/>
  <p:tag name="IGUANATEXSIZE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2}&#10;\end{align*}&#10;&#10;\end{document}"/>
  <p:tag name="IGUANATEXSIZE" val="2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K}&#10;\end{align*}&#10;&#10;\end{document}"/>
  <p:tag name="IGUANATEXSIZE" val="2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&#10;f(x; \theta) \equiv \sigma(\theta^\top x) = \frac{1}{1+\exp(-\theta^\top x)}&#10;\]&#10;&#10;\end{document}"/>
  <p:tag name="IGUANATEXSIZE" val="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1}&#10;\end{align*}&#10;&#10;\end{document}"/>
  <p:tag name="IGUANATEXSIZE" val="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2}&#10;\end{align*}&#10;&#10;\end{document}"/>
  <p:tag name="IGUANATEXSIZE" val="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'_{K}&#10;\end{align*}&#10;&#10;\end{document}"/>
  <p:tag name="IGUANATEXSIZE" val="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[&#10;\theta&#10;\]&#10;&#10;\end{document}"/>
  <p:tag name="IGUANATEXSIZE" val="2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\mathcal{L}(\theta) = -\sum^m_i &amp;1\{y^{(i)}=1\}\log(f(x^{(i)};\theta)) + \\&#10;&amp;1\{y^{(i)}=0\}\log(1 - f(x^{(i)};\theta))&#10;\end{align*}&#10;&#10;\end{document}"/>
  <p:tag name="IGUANATEXSIZE" val="2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n}&#10;\end{align*}&#10;&#10;\end{document}"/>
  <p:tag name="IGUANATEXSIZE" val="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2}&#10;\end{align*}&#10;&#10;\end{document}"/>
  <p:tag name="IGUANATEXSIZE" val="2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K}&#10;\end{align*}&#10;&#10;\end{document}"/>
  <p:tag name="IGUANATEXSIZE" val="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[&#10;\mathbb{P}(y^{(i)}=1|x^{(i)})&#10;\]&#10;&#10;\end{document}"/>
  <p:tag name="IGUANATEXSIZE" val="2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\underset{W_1,W_2}{\textrm{minimize}} &amp; ~\sum_i || W_2 h(W_1 x^{(i)}) - x^{(i)} ||_2^2 + \lambda ||h(W_1 x^{(i)})||_1\\&#10;h(z) = &amp;\textrm{ ReLu}(z)&#10;\end{align*}&#10;&#10;\end{document}"/>
  <p:tag name="IGUANATEXSIZE" val="2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\tilde{x}_{1}&#10;\end{align*}&#10;&#10;\end{document}"/>
  <p:tag name="IGUANATEXSIZE" val="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\tilde{x}_{2}&#10;\end{align*}&#10;&#10;\end{document}"/>
  <p:tag name="IGUANATEXSIZE" val="2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\tilde{x}_{n}&#10;\end{align*}&#10;&#10;\end{document}"/>
  <p:tag name="IGUANATEXSIZE" val="2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\hat{x} = \frac{x}{\sqrt{W x^{2} + \epsilon}}&#10;\end{align*}&#10;&#10;\end{document}"/>
  <p:tag name="IGUANATEXSIZE" val="2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4|4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4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[&#10;\mathbb{P}(y^{(i)}=0|x^{(i)})&#10;\]&#10;&#10;\end{document}"/>
  <p:tag name="IGUANATEXSIZE" val="2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9.4|10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19.5|15.7|1.9|4|9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9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.7|10.1|36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3.5|1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1}&#10;\end{align*}&#10;&#10;\end{document}"/>
  <p:tag name="IGUANATEXSIZE" val="2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h_{1}&#10;\end{align*}&#10;&#10;\end{document}"/>
  <p:tag name="IGUANATEXSIZE" val="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pagestyle{empty}&#10;\begin{document}&#10;&#10;\begin{align*}&#10;x_{2}&#10;\end{align*}&#10;&#10;\end{document}"/>
  <p:tag name="IGUANATEXSIZE" val="22"/>
</p:tagLst>
</file>

<file path=ppt/theme/theme1.xml><?xml version="1.0" encoding="utf-8"?>
<a:theme xmlns:a="http://schemas.openxmlformats.org/drawingml/2006/main" name="unc-template">
  <a:themeElements>
    <a:clrScheme name="unc-template 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F8A09"/>
      </a:accent1>
      <a:accent2>
        <a:srgbClr val="8DD600"/>
      </a:accent2>
      <a:accent3>
        <a:srgbClr val="AAAAAA"/>
      </a:accent3>
      <a:accent4>
        <a:srgbClr val="DADADA"/>
      </a:accent4>
      <a:accent5>
        <a:srgbClr val="F6C4AA"/>
      </a:accent5>
      <a:accent6>
        <a:srgbClr val="7FC200"/>
      </a:accent6>
      <a:hlink>
        <a:srgbClr val="93097C"/>
      </a:hlink>
      <a:folHlink>
        <a:srgbClr val="7B7FB1"/>
      </a:folHlink>
    </a:clrScheme>
    <a:fontScheme name="unc-templat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57150" cap="flat" cmpd="sng">
          <a:solidFill>
            <a:schemeClr val="bg1"/>
          </a:solidFill>
          <a:prstDash val="solid"/>
          <a:round/>
          <a:headEnd type="triangle" w="med" len="med"/>
          <a:tailEnd type="none" w="med" len="med"/>
        </a:ln>
        <a:effectLst/>
      </a:spPr>
      <a:bodyPr anchor="ctr">
        <a:spAutoFit/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 bwMode="auto">
        <a:noFill/>
        <a:ln w="9525" algn="ctr">
          <a:noFill/>
          <a:miter lim="800000"/>
          <a:headEnd/>
          <a:tailEnd/>
        </a:ln>
        <a:effectLst/>
      </a:spPr>
      <a:bodyPr wrap="none">
        <a:spAutoFit/>
      </a:bodyPr>
      <a:lstStyle>
        <a:defPPr eaLnBrk="1" hangingPunct="1">
          <a:defRPr sz="2400" dirty="0">
            <a:solidFill>
              <a:srgbClr val="000000"/>
            </a:solidFill>
          </a:defRPr>
        </a:defPPr>
      </a:lstStyle>
    </a:txDef>
  </a:objectDefaults>
  <a:extraClrSchemeLst>
    <a:extraClrScheme>
      <a:clrScheme name="unc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c-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c-template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8A09"/>
        </a:accent1>
        <a:accent2>
          <a:srgbClr val="8DD600"/>
        </a:accent2>
        <a:accent3>
          <a:srgbClr val="AAAAAA"/>
        </a:accent3>
        <a:accent4>
          <a:srgbClr val="DADADA"/>
        </a:accent4>
        <a:accent5>
          <a:srgbClr val="F6C4AA"/>
        </a:accent5>
        <a:accent6>
          <a:srgbClr val="7FC200"/>
        </a:accent6>
        <a:hlink>
          <a:srgbClr val="93097C"/>
        </a:hlink>
        <a:folHlink>
          <a:srgbClr val="7B7F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c-template 9">
        <a:dk1>
          <a:srgbClr val="000000"/>
        </a:dk1>
        <a:lt1>
          <a:srgbClr val="0000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59640</TotalTime>
  <Words>2461</Words>
  <Application>Microsoft Office PowerPoint</Application>
  <PresentationFormat>화면 슬라이드 쇼(4:3)</PresentationFormat>
  <Paragraphs>448</Paragraphs>
  <Slides>49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49</vt:i4>
      </vt:variant>
    </vt:vector>
  </HeadingPairs>
  <TitlesOfParts>
    <vt:vector size="63" baseType="lpstr">
      <vt:lpstr>굴림</vt:lpstr>
      <vt:lpstr>맑은 고딕</vt:lpstr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unc-template</vt:lpstr>
      <vt:lpstr>1_Office Theme</vt:lpstr>
      <vt:lpstr>2_Office Theme</vt:lpstr>
      <vt:lpstr>3_Office Theme</vt:lpstr>
      <vt:lpstr>Office Theme</vt:lpstr>
      <vt:lpstr>PowerPoint 프레젠테이션</vt:lpstr>
      <vt:lpstr>Key Messages</vt:lpstr>
      <vt:lpstr>Supervised Learning</vt:lpstr>
      <vt:lpstr>Logistic Regression</vt:lpstr>
      <vt:lpstr>UNSUPERVISED DL</vt:lpstr>
      <vt:lpstr>Representation Learning</vt:lpstr>
      <vt:lpstr>Representation Learning</vt:lpstr>
      <vt:lpstr>Representation Learning</vt:lpstr>
      <vt:lpstr>Supervised Learning</vt:lpstr>
      <vt:lpstr>Supervised Learning</vt:lpstr>
      <vt:lpstr>Unsupervised Learning</vt:lpstr>
      <vt:lpstr>Motivation and Strengths:</vt:lpstr>
      <vt:lpstr>Weaknesses:</vt:lpstr>
      <vt:lpstr>Unsupervised Feature Learning</vt:lpstr>
      <vt:lpstr>Greedy layer-wise training</vt:lpstr>
      <vt:lpstr>Greedy layer-wise training</vt:lpstr>
      <vt:lpstr>UFL Example</vt:lpstr>
      <vt:lpstr>Sparse auto-encoder</vt:lpstr>
      <vt:lpstr>Nonlinearities</vt:lpstr>
      <vt:lpstr>What features are learned?</vt:lpstr>
      <vt:lpstr>Pre-processing</vt:lpstr>
      <vt:lpstr>High-level features?</vt:lpstr>
      <vt:lpstr>Unsupervised Pre-training</vt:lpstr>
      <vt:lpstr>Unsupervised Pre-training</vt:lpstr>
      <vt:lpstr>High-level features</vt:lpstr>
      <vt:lpstr>Other Unsupervised Criteria</vt:lpstr>
      <vt:lpstr>Unsupervised Visual Representation Learning  by Context Prediction C. Doersch, A. Gupta, A. A. Efros  ICCV 2015</vt:lpstr>
      <vt:lpstr>Context Prediction</vt:lpstr>
      <vt:lpstr>Context Prediction for Images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Pre-Training for R-CNN</vt:lpstr>
      <vt:lpstr>Pascal Object Detection: VOC 2007 Performance (pretraining for R-CNN)</vt:lpstr>
      <vt:lpstr>Context Encoders: Feature Learning by Inpainting D. Pathak, P. Krähenbühl, J. Donahue, T. Darrell, A. A. Efros, CVPR 2016</vt:lpstr>
      <vt:lpstr>Context Encoders: Feature Learning by Inpainting</vt:lpstr>
      <vt:lpstr>Context Encoders: Feature Learning by Inpainting</vt:lpstr>
      <vt:lpstr>Context Encoders: Feature Learning by Inpainting</vt:lpstr>
      <vt:lpstr>Loss function</vt:lpstr>
      <vt:lpstr>Adversarial Loss</vt:lpstr>
      <vt:lpstr>Results of Inpainting</vt:lpstr>
      <vt:lpstr>Results: </vt:lpstr>
      <vt:lpstr>Feature Learning</vt:lpstr>
      <vt:lpstr>Summary</vt:lpstr>
    </vt:vector>
  </TitlesOfParts>
  <Company>UNC-CH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View-Dependent Rendering with Conservative Occlusion Culling in Complex Environment</dc:title>
  <dc:creator>Sung-Eui Yoon</dc:creator>
  <cp:lastModifiedBy>user</cp:lastModifiedBy>
  <cp:revision>1731</cp:revision>
  <dcterms:created xsi:type="dcterms:W3CDTF">2003-09-12T05:40:25Z</dcterms:created>
  <dcterms:modified xsi:type="dcterms:W3CDTF">2018-09-26T12:14:21Z</dcterms:modified>
</cp:coreProperties>
</file>