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8" r:id="rId3"/>
    <p:sldId id="289" r:id="rId4"/>
    <p:sldId id="300" r:id="rId5"/>
    <p:sldId id="301" r:id="rId6"/>
    <p:sldId id="302" r:id="rId7"/>
    <p:sldId id="308" r:id="rId8"/>
    <p:sldId id="290" r:id="rId9"/>
    <p:sldId id="294" r:id="rId10"/>
    <p:sldId id="306" r:id="rId11"/>
    <p:sldId id="303" r:id="rId12"/>
    <p:sldId id="319" r:id="rId13"/>
    <p:sldId id="307" r:id="rId14"/>
    <p:sldId id="311" r:id="rId15"/>
    <p:sldId id="269" r:id="rId16"/>
    <p:sldId id="270" r:id="rId17"/>
    <p:sldId id="280" r:id="rId18"/>
    <p:sldId id="271" r:id="rId19"/>
    <p:sldId id="313" r:id="rId20"/>
    <p:sldId id="299" r:id="rId21"/>
    <p:sldId id="312" r:id="rId22"/>
    <p:sldId id="296" r:id="rId23"/>
    <p:sldId id="304" r:id="rId24"/>
    <p:sldId id="305" r:id="rId25"/>
    <p:sldId id="310" r:id="rId26"/>
    <p:sldId id="291" r:id="rId27"/>
    <p:sldId id="292" r:id="rId28"/>
    <p:sldId id="314" r:id="rId29"/>
    <p:sldId id="315" r:id="rId30"/>
    <p:sldId id="316" r:id="rId31"/>
    <p:sldId id="317" r:id="rId32"/>
    <p:sldId id="318" r:id="rId33"/>
    <p:sldId id="293" r:id="rId34"/>
  </p:sldIdLst>
  <p:sldSz cx="9144000" cy="6858000" type="screen4x3"/>
  <p:notesSz cx="7099300" cy="10234613"/>
  <p:kinsoku lang="ko-KR"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1" hangingPunct="1">
      <a:defRPr sz="2400" b="1" kern="1200">
        <a:solidFill>
          <a:schemeClr val="tx1"/>
        </a:solidFill>
        <a:latin typeface="Arial" panose="020B0604020202020204" pitchFamily="34" charset="0"/>
        <a:ea typeface="+mn-ea"/>
        <a:cs typeface="+mn-cs"/>
      </a:defRPr>
    </a:lvl6pPr>
    <a:lvl7pPr marL="2743200" algn="l" defTabSz="914400" rtl="0" eaLnBrk="1" latinLnBrk="1" hangingPunct="1">
      <a:defRPr sz="2400" b="1" kern="1200">
        <a:solidFill>
          <a:schemeClr val="tx1"/>
        </a:solidFill>
        <a:latin typeface="Arial" panose="020B0604020202020204" pitchFamily="34" charset="0"/>
        <a:ea typeface="+mn-ea"/>
        <a:cs typeface="+mn-cs"/>
      </a:defRPr>
    </a:lvl7pPr>
    <a:lvl8pPr marL="3200400" algn="l" defTabSz="914400" rtl="0" eaLnBrk="1" latinLnBrk="1" hangingPunct="1">
      <a:defRPr sz="2400" b="1" kern="1200">
        <a:solidFill>
          <a:schemeClr val="tx1"/>
        </a:solidFill>
        <a:latin typeface="Arial" panose="020B0604020202020204" pitchFamily="34" charset="0"/>
        <a:ea typeface="+mn-ea"/>
        <a:cs typeface="+mn-cs"/>
      </a:defRPr>
    </a:lvl8pPr>
    <a:lvl9pPr marL="3657600" algn="l" defTabSz="914400" rtl="0" eaLnBrk="1" latinLnBrk="1"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639">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117EBF"/>
    <a:srgbClr val="2254A5"/>
    <a:srgbClr val="117CBE"/>
    <a:srgbClr val="0E72B5"/>
    <a:srgbClr val="0000FF"/>
    <a:srgbClr val="EA8B00"/>
    <a:srgbClr val="CCECFF"/>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01" autoAdjust="0"/>
    <p:restoredTop sz="65340" autoAdjust="0"/>
  </p:normalViewPr>
  <p:slideViewPr>
    <p:cSldViewPr snapToGrid="0" snapToObjects="1">
      <p:cViewPr varScale="1">
        <p:scale>
          <a:sx n="56" d="100"/>
          <a:sy n="56" d="100"/>
        </p:scale>
        <p:origin x="1690" y="48"/>
      </p:cViewPr>
      <p:guideLst>
        <p:guide orient="horz"/>
        <p:guide pos="26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0" d="100"/>
          <a:sy n="80" d="100"/>
        </p:scale>
        <p:origin x="-1632" y="-120"/>
      </p:cViewPr>
      <p:guideLst>
        <p:guide orient="horz" pos="3225"/>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38CD4-B389-4AE9-85EE-5AF527ACAFD8}"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B9B6BA1B-1425-45A5-8B2D-AD64BC704CF3}">
      <dgm:prSet phldrT="[Text]"/>
      <dgm:spPr/>
      <dgm:t>
        <a:bodyPr/>
        <a:lstStyle/>
        <a:p>
          <a:r>
            <a:rPr lang="en-US" dirty="0"/>
            <a:t>I. Introduction</a:t>
          </a:r>
        </a:p>
      </dgm:t>
    </dgm:pt>
    <dgm:pt modelId="{F45D064F-31DA-4956-A07B-E8E665C5DCC9}" type="parTrans" cxnId="{F3DBCCBE-C60E-40B9-BF3E-0E53B80F3BA7}">
      <dgm:prSet/>
      <dgm:spPr/>
      <dgm:t>
        <a:bodyPr/>
        <a:lstStyle/>
        <a:p>
          <a:endParaRPr lang="en-US"/>
        </a:p>
      </dgm:t>
    </dgm:pt>
    <dgm:pt modelId="{55037064-EEB7-40E1-9562-EE83AC85BC58}" type="sibTrans" cxnId="{F3DBCCBE-C60E-40B9-BF3E-0E53B80F3BA7}">
      <dgm:prSet/>
      <dgm:spPr/>
      <dgm:t>
        <a:bodyPr/>
        <a:lstStyle/>
        <a:p>
          <a:endParaRPr lang="en-US"/>
        </a:p>
      </dgm:t>
    </dgm:pt>
    <dgm:pt modelId="{26010C43-0577-4E21-BFF1-F2E6013F36FF}">
      <dgm:prSet phldrT="[Text]"/>
      <dgm:spPr/>
      <dgm:t>
        <a:bodyPr/>
        <a:lstStyle/>
        <a:p>
          <a:r>
            <a:rPr lang="en-US" dirty="0"/>
            <a:t>II. Background and Relative work</a:t>
          </a:r>
        </a:p>
      </dgm:t>
    </dgm:pt>
    <dgm:pt modelId="{A1DD0106-DD29-42BC-BB12-EFE8F1B05557}" type="parTrans" cxnId="{E2970B22-B7C1-44CF-B2B6-37502DDE3C8B}">
      <dgm:prSet/>
      <dgm:spPr/>
      <dgm:t>
        <a:bodyPr/>
        <a:lstStyle/>
        <a:p>
          <a:endParaRPr lang="en-US"/>
        </a:p>
      </dgm:t>
    </dgm:pt>
    <dgm:pt modelId="{3B98580E-F7CC-4708-8BB4-5EF45498B6BE}" type="sibTrans" cxnId="{E2970B22-B7C1-44CF-B2B6-37502DDE3C8B}">
      <dgm:prSet/>
      <dgm:spPr/>
      <dgm:t>
        <a:bodyPr/>
        <a:lstStyle/>
        <a:p>
          <a:endParaRPr lang="en-US"/>
        </a:p>
      </dgm:t>
    </dgm:pt>
    <dgm:pt modelId="{8C7B1BB3-C038-4592-8B88-95F81EEAFC41}">
      <dgm:prSet phldrT="[Text]"/>
      <dgm:spPr/>
      <dgm:t>
        <a:bodyPr/>
        <a:lstStyle/>
        <a:p>
          <a:r>
            <a:rPr lang="en-US" dirty="0"/>
            <a:t>III. Problem of Current Technique</a:t>
          </a:r>
        </a:p>
      </dgm:t>
    </dgm:pt>
    <dgm:pt modelId="{C452E03D-D8A7-4903-AA6C-DF208E6A8A6F}" type="parTrans" cxnId="{4D9BD202-B29E-499F-B091-3ED729E6AE2B}">
      <dgm:prSet/>
      <dgm:spPr/>
      <dgm:t>
        <a:bodyPr/>
        <a:lstStyle/>
        <a:p>
          <a:endParaRPr lang="en-US"/>
        </a:p>
      </dgm:t>
    </dgm:pt>
    <dgm:pt modelId="{EAC9920F-F638-47A8-ACF5-534FB12A48C7}" type="sibTrans" cxnId="{4D9BD202-B29E-499F-B091-3ED729E6AE2B}">
      <dgm:prSet/>
      <dgm:spPr/>
      <dgm:t>
        <a:bodyPr/>
        <a:lstStyle/>
        <a:p>
          <a:endParaRPr lang="en-US"/>
        </a:p>
      </dgm:t>
    </dgm:pt>
    <dgm:pt modelId="{660969B3-2B45-42AF-828B-7336B150E10B}">
      <dgm:prSet phldrT="[Text]"/>
      <dgm:spPr/>
      <dgm:t>
        <a:bodyPr/>
        <a:lstStyle/>
        <a:p>
          <a:r>
            <a:rPr lang="en-US" dirty="0"/>
            <a:t>IV. Proposed Method</a:t>
          </a:r>
        </a:p>
      </dgm:t>
    </dgm:pt>
    <dgm:pt modelId="{78D6C3AC-9F11-49EA-AF7A-D5DE1D9B0FEF}" type="parTrans" cxnId="{BDFBC02A-AD97-428D-A46E-A214A0C0AC37}">
      <dgm:prSet/>
      <dgm:spPr/>
      <dgm:t>
        <a:bodyPr/>
        <a:lstStyle/>
        <a:p>
          <a:endParaRPr lang="en-US"/>
        </a:p>
      </dgm:t>
    </dgm:pt>
    <dgm:pt modelId="{FDC9D4AC-B9C6-43BE-8D98-15D57119D995}" type="sibTrans" cxnId="{BDFBC02A-AD97-428D-A46E-A214A0C0AC37}">
      <dgm:prSet/>
      <dgm:spPr/>
      <dgm:t>
        <a:bodyPr/>
        <a:lstStyle/>
        <a:p>
          <a:endParaRPr lang="en-US"/>
        </a:p>
      </dgm:t>
    </dgm:pt>
    <dgm:pt modelId="{EAE7AE56-E629-451B-97FD-D33F2B6A5061}">
      <dgm:prSet phldrT="[Text]"/>
      <dgm:spPr/>
      <dgm:t>
        <a:bodyPr/>
        <a:lstStyle/>
        <a:p>
          <a:r>
            <a:rPr lang="en-US" dirty="0"/>
            <a:t>V. Role of Members</a:t>
          </a:r>
        </a:p>
      </dgm:t>
    </dgm:pt>
    <dgm:pt modelId="{ABEB8877-08BF-4026-9A03-1C8505CE03FE}" type="parTrans" cxnId="{C2A33D00-18FA-408B-850F-7A8EB259E423}">
      <dgm:prSet/>
      <dgm:spPr/>
      <dgm:t>
        <a:bodyPr/>
        <a:lstStyle/>
        <a:p>
          <a:endParaRPr lang="en-US"/>
        </a:p>
      </dgm:t>
    </dgm:pt>
    <dgm:pt modelId="{DB5B1971-23EF-4E39-8474-3E37B7CD6F03}" type="sibTrans" cxnId="{C2A33D00-18FA-408B-850F-7A8EB259E423}">
      <dgm:prSet/>
      <dgm:spPr/>
      <dgm:t>
        <a:bodyPr/>
        <a:lstStyle/>
        <a:p>
          <a:endParaRPr lang="en-US"/>
        </a:p>
      </dgm:t>
    </dgm:pt>
    <dgm:pt modelId="{B4C3B736-1EAE-4377-8FA0-E54BE63E13B0}" type="pres">
      <dgm:prSet presAssocID="{1FE38CD4-B389-4AE9-85EE-5AF527ACAFD8}" presName="linear" presStyleCnt="0">
        <dgm:presLayoutVars>
          <dgm:dir/>
          <dgm:animLvl val="lvl"/>
          <dgm:resizeHandles val="exact"/>
        </dgm:presLayoutVars>
      </dgm:prSet>
      <dgm:spPr/>
    </dgm:pt>
    <dgm:pt modelId="{50E63C0C-025D-40FF-931F-2DDC12DD59C7}" type="pres">
      <dgm:prSet presAssocID="{B9B6BA1B-1425-45A5-8B2D-AD64BC704CF3}" presName="parentLin" presStyleCnt="0"/>
      <dgm:spPr/>
    </dgm:pt>
    <dgm:pt modelId="{8989C118-9FB0-4091-87BD-2317B7CBF9CA}" type="pres">
      <dgm:prSet presAssocID="{B9B6BA1B-1425-45A5-8B2D-AD64BC704CF3}" presName="parentLeftMargin" presStyleLbl="node1" presStyleIdx="0" presStyleCnt="5"/>
      <dgm:spPr/>
    </dgm:pt>
    <dgm:pt modelId="{1F66EAA9-F878-4413-99B5-29B5BCB6691C}" type="pres">
      <dgm:prSet presAssocID="{B9B6BA1B-1425-45A5-8B2D-AD64BC704CF3}" presName="parentText" presStyleLbl="node1" presStyleIdx="0" presStyleCnt="5">
        <dgm:presLayoutVars>
          <dgm:chMax val="0"/>
          <dgm:bulletEnabled val="1"/>
        </dgm:presLayoutVars>
      </dgm:prSet>
      <dgm:spPr/>
    </dgm:pt>
    <dgm:pt modelId="{267DCF3D-D69D-4D57-8CA3-810A3E44171E}" type="pres">
      <dgm:prSet presAssocID="{B9B6BA1B-1425-45A5-8B2D-AD64BC704CF3}" presName="negativeSpace" presStyleCnt="0"/>
      <dgm:spPr/>
    </dgm:pt>
    <dgm:pt modelId="{72B941F0-CA76-4AC6-A596-C53491340A1F}" type="pres">
      <dgm:prSet presAssocID="{B9B6BA1B-1425-45A5-8B2D-AD64BC704CF3}" presName="childText" presStyleLbl="conFgAcc1" presStyleIdx="0" presStyleCnt="5" custLinFactY="26259" custLinFactNeighborX="458" custLinFactNeighborY="100000">
        <dgm:presLayoutVars>
          <dgm:bulletEnabled val="1"/>
        </dgm:presLayoutVars>
      </dgm:prSet>
      <dgm:spPr/>
    </dgm:pt>
    <dgm:pt modelId="{BB752E35-425F-4A47-8BAD-AC89E17DD1FE}" type="pres">
      <dgm:prSet presAssocID="{55037064-EEB7-40E1-9562-EE83AC85BC58}" presName="spaceBetweenRectangles" presStyleCnt="0"/>
      <dgm:spPr/>
    </dgm:pt>
    <dgm:pt modelId="{C904D1BB-7499-4B1A-8A99-9DA6D7987E36}" type="pres">
      <dgm:prSet presAssocID="{26010C43-0577-4E21-BFF1-F2E6013F36FF}" presName="parentLin" presStyleCnt="0"/>
      <dgm:spPr/>
    </dgm:pt>
    <dgm:pt modelId="{E402719F-1196-4F55-B694-38E9A58EBF7F}" type="pres">
      <dgm:prSet presAssocID="{26010C43-0577-4E21-BFF1-F2E6013F36FF}" presName="parentLeftMargin" presStyleLbl="node1" presStyleIdx="0" presStyleCnt="5"/>
      <dgm:spPr/>
    </dgm:pt>
    <dgm:pt modelId="{BF475E92-57CE-4A30-AB42-96B9D9469D55}" type="pres">
      <dgm:prSet presAssocID="{26010C43-0577-4E21-BFF1-F2E6013F36FF}" presName="parentText" presStyleLbl="node1" presStyleIdx="1" presStyleCnt="5">
        <dgm:presLayoutVars>
          <dgm:chMax val="0"/>
          <dgm:bulletEnabled val="1"/>
        </dgm:presLayoutVars>
      </dgm:prSet>
      <dgm:spPr/>
    </dgm:pt>
    <dgm:pt modelId="{49C1B800-B35E-476B-885B-7ECE17710F40}" type="pres">
      <dgm:prSet presAssocID="{26010C43-0577-4E21-BFF1-F2E6013F36FF}" presName="negativeSpace" presStyleCnt="0"/>
      <dgm:spPr/>
    </dgm:pt>
    <dgm:pt modelId="{EBE3C548-075A-4FC8-8270-B13EE6B905D9}" type="pres">
      <dgm:prSet presAssocID="{26010C43-0577-4E21-BFF1-F2E6013F36FF}" presName="childText" presStyleLbl="conFgAcc1" presStyleIdx="1" presStyleCnt="5">
        <dgm:presLayoutVars>
          <dgm:bulletEnabled val="1"/>
        </dgm:presLayoutVars>
      </dgm:prSet>
      <dgm:spPr/>
    </dgm:pt>
    <dgm:pt modelId="{B20AB599-F964-4C12-BA14-EF63F3482967}" type="pres">
      <dgm:prSet presAssocID="{3B98580E-F7CC-4708-8BB4-5EF45498B6BE}" presName="spaceBetweenRectangles" presStyleCnt="0"/>
      <dgm:spPr/>
    </dgm:pt>
    <dgm:pt modelId="{CB7C938B-35AE-469A-AE20-4FD9AD64AD67}" type="pres">
      <dgm:prSet presAssocID="{8C7B1BB3-C038-4592-8B88-95F81EEAFC41}" presName="parentLin" presStyleCnt="0"/>
      <dgm:spPr/>
    </dgm:pt>
    <dgm:pt modelId="{BA53B9FF-9291-4710-9757-F318E0C063BE}" type="pres">
      <dgm:prSet presAssocID="{8C7B1BB3-C038-4592-8B88-95F81EEAFC41}" presName="parentLeftMargin" presStyleLbl="node1" presStyleIdx="1" presStyleCnt="5"/>
      <dgm:spPr/>
    </dgm:pt>
    <dgm:pt modelId="{C2F2840E-F9B9-454B-BFE2-092DB5E37048}" type="pres">
      <dgm:prSet presAssocID="{8C7B1BB3-C038-4592-8B88-95F81EEAFC41}" presName="parentText" presStyleLbl="node1" presStyleIdx="2" presStyleCnt="5">
        <dgm:presLayoutVars>
          <dgm:chMax val="0"/>
          <dgm:bulletEnabled val="1"/>
        </dgm:presLayoutVars>
      </dgm:prSet>
      <dgm:spPr/>
    </dgm:pt>
    <dgm:pt modelId="{AE890CBB-2214-4167-AA55-705D636AAC9F}" type="pres">
      <dgm:prSet presAssocID="{8C7B1BB3-C038-4592-8B88-95F81EEAFC41}" presName="negativeSpace" presStyleCnt="0"/>
      <dgm:spPr/>
    </dgm:pt>
    <dgm:pt modelId="{FBB9D131-1FB7-4BA2-9151-345F695D116F}" type="pres">
      <dgm:prSet presAssocID="{8C7B1BB3-C038-4592-8B88-95F81EEAFC41}" presName="childText" presStyleLbl="conFgAcc1" presStyleIdx="2" presStyleCnt="5">
        <dgm:presLayoutVars>
          <dgm:bulletEnabled val="1"/>
        </dgm:presLayoutVars>
      </dgm:prSet>
      <dgm:spPr/>
    </dgm:pt>
    <dgm:pt modelId="{332BBFA1-82A7-460F-AB11-6D0CE16D218E}" type="pres">
      <dgm:prSet presAssocID="{EAC9920F-F638-47A8-ACF5-534FB12A48C7}" presName="spaceBetweenRectangles" presStyleCnt="0"/>
      <dgm:spPr/>
    </dgm:pt>
    <dgm:pt modelId="{3AFB1E20-789B-4284-9241-E585315163AA}" type="pres">
      <dgm:prSet presAssocID="{660969B3-2B45-42AF-828B-7336B150E10B}" presName="parentLin" presStyleCnt="0"/>
      <dgm:spPr/>
    </dgm:pt>
    <dgm:pt modelId="{708755A0-9DEB-435C-A851-51363C0A6052}" type="pres">
      <dgm:prSet presAssocID="{660969B3-2B45-42AF-828B-7336B150E10B}" presName="parentLeftMargin" presStyleLbl="node1" presStyleIdx="2" presStyleCnt="5"/>
      <dgm:spPr/>
    </dgm:pt>
    <dgm:pt modelId="{68CC101C-D2DB-428E-8D52-77D7DE02FA40}" type="pres">
      <dgm:prSet presAssocID="{660969B3-2B45-42AF-828B-7336B150E10B}" presName="parentText" presStyleLbl="node1" presStyleIdx="3" presStyleCnt="5">
        <dgm:presLayoutVars>
          <dgm:chMax val="0"/>
          <dgm:bulletEnabled val="1"/>
        </dgm:presLayoutVars>
      </dgm:prSet>
      <dgm:spPr/>
    </dgm:pt>
    <dgm:pt modelId="{517CD1E7-8984-41CF-A1DE-D70D1F5DB669}" type="pres">
      <dgm:prSet presAssocID="{660969B3-2B45-42AF-828B-7336B150E10B}" presName="negativeSpace" presStyleCnt="0"/>
      <dgm:spPr/>
    </dgm:pt>
    <dgm:pt modelId="{968AD1AA-1A61-4028-8FD1-2E2003F3ACBC}" type="pres">
      <dgm:prSet presAssocID="{660969B3-2B45-42AF-828B-7336B150E10B}" presName="childText" presStyleLbl="conFgAcc1" presStyleIdx="3" presStyleCnt="5">
        <dgm:presLayoutVars>
          <dgm:bulletEnabled val="1"/>
        </dgm:presLayoutVars>
      </dgm:prSet>
      <dgm:spPr/>
    </dgm:pt>
    <dgm:pt modelId="{4F8D137A-970C-4887-8536-412AEA55921F}" type="pres">
      <dgm:prSet presAssocID="{FDC9D4AC-B9C6-43BE-8D98-15D57119D995}" presName="spaceBetweenRectangles" presStyleCnt="0"/>
      <dgm:spPr/>
    </dgm:pt>
    <dgm:pt modelId="{2375397B-28A8-49C4-AFBD-8BDA87B2A55C}" type="pres">
      <dgm:prSet presAssocID="{EAE7AE56-E629-451B-97FD-D33F2B6A5061}" presName="parentLin" presStyleCnt="0"/>
      <dgm:spPr/>
    </dgm:pt>
    <dgm:pt modelId="{F0A94677-5FDB-48EC-968F-C4FB46A2C102}" type="pres">
      <dgm:prSet presAssocID="{EAE7AE56-E629-451B-97FD-D33F2B6A5061}" presName="parentLeftMargin" presStyleLbl="node1" presStyleIdx="3" presStyleCnt="5"/>
      <dgm:spPr/>
    </dgm:pt>
    <dgm:pt modelId="{0446281E-8D00-45A8-9418-4F7A7222349E}" type="pres">
      <dgm:prSet presAssocID="{EAE7AE56-E629-451B-97FD-D33F2B6A5061}" presName="parentText" presStyleLbl="node1" presStyleIdx="4" presStyleCnt="5">
        <dgm:presLayoutVars>
          <dgm:chMax val="0"/>
          <dgm:bulletEnabled val="1"/>
        </dgm:presLayoutVars>
      </dgm:prSet>
      <dgm:spPr/>
    </dgm:pt>
    <dgm:pt modelId="{00FD3D1D-7351-4FCA-9B69-834F94A46971}" type="pres">
      <dgm:prSet presAssocID="{EAE7AE56-E629-451B-97FD-D33F2B6A5061}" presName="negativeSpace" presStyleCnt="0"/>
      <dgm:spPr/>
    </dgm:pt>
    <dgm:pt modelId="{3FB61F14-8D2A-45C2-9E1D-B61E1BADF7C2}" type="pres">
      <dgm:prSet presAssocID="{EAE7AE56-E629-451B-97FD-D33F2B6A5061}" presName="childText" presStyleLbl="conFgAcc1" presStyleIdx="4" presStyleCnt="5">
        <dgm:presLayoutVars>
          <dgm:bulletEnabled val="1"/>
        </dgm:presLayoutVars>
      </dgm:prSet>
      <dgm:spPr/>
    </dgm:pt>
  </dgm:ptLst>
  <dgm:cxnLst>
    <dgm:cxn modelId="{C2A33D00-18FA-408B-850F-7A8EB259E423}" srcId="{1FE38CD4-B389-4AE9-85EE-5AF527ACAFD8}" destId="{EAE7AE56-E629-451B-97FD-D33F2B6A5061}" srcOrd="4" destOrd="0" parTransId="{ABEB8877-08BF-4026-9A03-1C8505CE03FE}" sibTransId="{DB5B1971-23EF-4E39-8474-3E37B7CD6F03}"/>
    <dgm:cxn modelId="{4D9BD202-B29E-499F-B091-3ED729E6AE2B}" srcId="{1FE38CD4-B389-4AE9-85EE-5AF527ACAFD8}" destId="{8C7B1BB3-C038-4592-8B88-95F81EEAFC41}" srcOrd="2" destOrd="0" parTransId="{C452E03D-D8A7-4903-AA6C-DF208E6A8A6F}" sibTransId="{EAC9920F-F638-47A8-ACF5-534FB12A48C7}"/>
    <dgm:cxn modelId="{42C0E507-1C4F-4BBE-BA68-1215BEA8B503}" type="presOf" srcId="{8C7B1BB3-C038-4592-8B88-95F81EEAFC41}" destId="{C2F2840E-F9B9-454B-BFE2-092DB5E37048}" srcOrd="1" destOrd="0" presId="urn:microsoft.com/office/officeart/2005/8/layout/list1"/>
    <dgm:cxn modelId="{E2970B22-B7C1-44CF-B2B6-37502DDE3C8B}" srcId="{1FE38CD4-B389-4AE9-85EE-5AF527ACAFD8}" destId="{26010C43-0577-4E21-BFF1-F2E6013F36FF}" srcOrd="1" destOrd="0" parTransId="{A1DD0106-DD29-42BC-BB12-EFE8F1B05557}" sibTransId="{3B98580E-F7CC-4708-8BB4-5EF45498B6BE}"/>
    <dgm:cxn modelId="{8BD2DA23-3798-4E46-8B44-EBDCE42AC3BB}" type="presOf" srcId="{1FE38CD4-B389-4AE9-85EE-5AF527ACAFD8}" destId="{B4C3B736-1EAE-4377-8FA0-E54BE63E13B0}" srcOrd="0" destOrd="0" presId="urn:microsoft.com/office/officeart/2005/8/layout/list1"/>
    <dgm:cxn modelId="{BDFBC02A-AD97-428D-A46E-A214A0C0AC37}" srcId="{1FE38CD4-B389-4AE9-85EE-5AF527ACAFD8}" destId="{660969B3-2B45-42AF-828B-7336B150E10B}" srcOrd="3" destOrd="0" parTransId="{78D6C3AC-9F11-49EA-AF7A-D5DE1D9B0FEF}" sibTransId="{FDC9D4AC-B9C6-43BE-8D98-15D57119D995}"/>
    <dgm:cxn modelId="{AB4B4466-AD20-4350-994C-207073916C9B}" type="presOf" srcId="{26010C43-0577-4E21-BFF1-F2E6013F36FF}" destId="{E402719F-1196-4F55-B694-38E9A58EBF7F}" srcOrd="0" destOrd="0" presId="urn:microsoft.com/office/officeart/2005/8/layout/list1"/>
    <dgm:cxn modelId="{ED8D0D68-57A8-4A85-8A57-937EBB92BD5D}" type="presOf" srcId="{EAE7AE56-E629-451B-97FD-D33F2B6A5061}" destId="{0446281E-8D00-45A8-9418-4F7A7222349E}" srcOrd="1" destOrd="0" presId="urn:microsoft.com/office/officeart/2005/8/layout/list1"/>
    <dgm:cxn modelId="{B97A154C-626C-450C-8D53-9198AD196DB3}" type="presOf" srcId="{B9B6BA1B-1425-45A5-8B2D-AD64BC704CF3}" destId="{1F66EAA9-F878-4413-99B5-29B5BCB6691C}" srcOrd="1" destOrd="0" presId="urn:microsoft.com/office/officeart/2005/8/layout/list1"/>
    <dgm:cxn modelId="{8FA2A3A8-4DA9-46A1-872A-AB67EC57F52C}" type="presOf" srcId="{B9B6BA1B-1425-45A5-8B2D-AD64BC704CF3}" destId="{8989C118-9FB0-4091-87BD-2317B7CBF9CA}" srcOrd="0" destOrd="0" presId="urn:microsoft.com/office/officeart/2005/8/layout/list1"/>
    <dgm:cxn modelId="{F3DBCCBE-C60E-40B9-BF3E-0E53B80F3BA7}" srcId="{1FE38CD4-B389-4AE9-85EE-5AF527ACAFD8}" destId="{B9B6BA1B-1425-45A5-8B2D-AD64BC704CF3}" srcOrd="0" destOrd="0" parTransId="{F45D064F-31DA-4956-A07B-E8E665C5DCC9}" sibTransId="{55037064-EEB7-40E1-9562-EE83AC85BC58}"/>
    <dgm:cxn modelId="{91ADFCCC-6B32-4EA3-BC36-BABCCABDA9B6}" type="presOf" srcId="{EAE7AE56-E629-451B-97FD-D33F2B6A5061}" destId="{F0A94677-5FDB-48EC-968F-C4FB46A2C102}" srcOrd="0" destOrd="0" presId="urn:microsoft.com/office/officeart/2005/8/layout/list1"/>
    <dgm:cxn modelId="{CE5FF7DF-AB59-4EB9-AF68-6F36C27E2BFD}" type="presOf" srcId="{8C7B1BB3-C038-4592-8B88-95F81EEAFC41}" destId="{BA53B9FF-9291-4710-9757-F318E0C063BE}" srcOrd="0" destOrd="0" presId="urn:microsoft.com/office/officeart/2005/8/layout/list1"/>
    <dgm:cxn modelId="{0AD415E9-AADC-48E9-A820-78DB335FD810}" type="presOf" srcId="{660969B3-2B45-42AF-828B-7336B150E10B}" destId="{68CC101C-D2DB-428E-8D52-77D7DE02FA40}" srcOrd="1" destOrd="0" presId="urn:microsoft.com/office/officeart/2005/8/layout/list1"/>
    <dgm:cxn modelId="{4E8C0FF2-A6BF-4492-9E8F-17A3458098C8}" type="presOf" srcId="{660969B3-2B45-42AF-828B-7336B150E10B}" destId="{708755A0-9DEB-435C-A851-51363C0A6052}" srcOrd="0" destOrd="0" presId="urn:microsoft.com/office/officeart/2005/8/layout/list1"/>
    <dgm:cxn modelId="{F7E990F6-93D0-4EDC-A16F-5140F6F9E3A5}" type="presOf" srcId="{26010C43-0577-4E21-BFF1-F2E6013F36FF}" destId="{BF475E92-57CE-4A30-AB42-96B9D9469D55}" srcOrd="1" destOrd="0" presId="urn:microsoft.com/office/officeart/2005/8/layout/list1"/>
    <dgm:cxn modelId="{57BBACFF-949C-403A-AEBD-426D8232D1C4}" type="presParOf" srcId="{B4C3B736-1EAE-4377-8FA0-E54BE63E13B0}" destId="{50E63C0C-025D-40FF-931F-2DDC12DD59C7}" srcOrd="0" destOrd="0" presId="urn:microsoft.com/office/officeart/2005/8/layout/list1"/>
    <dgm:cxn modelId="{34720512-DD5F-4554-BA74-CAE15708B0DC}" type="presParOf" srcId="{50E63C0C-025D-40FF-931F-2DDC12DD59C7}" destId="{8989C118-9FB0-4091-87BD-2317B7CBF9CA}" srcOrd="0" destOrd="0" presId="urn:microsoft.com/office/officeart/2005/8/layout/list1"/>
    <dgm:cxn modelId="{BD264780-D887-4C74-90F4-7842D152380D}" type="presParOf" srcId="{50E63C0C-025D-40FF-931F-2DDC12DD59C7}" destId="{1F66EAA9-F878-4413-99B5-29B5BCB6691C}" srcOrd="1" destOrd="0" presId="urn:microsoft.com/office/officeart/2005/8/layout/list1"/>
    <dgm:cxn modelId="{DB70D96D-B49B-463D-B394-C6A0AFD9B95C}" type="presParOf" srcId="{B4C3B736-1EAE-4377-8FA0-E54BE63E13B0}" destId="{267DCF3D-D69D-4D57-8CA3-810A3E44171E}" srcOrd="1" destOrd="0" presId="urn:microsoft.com/office/officeart/2005/8/layout/list1"/>
    <dgm:cxn modelId="{D7FFAF4C-81F2-47D6-8591-99328CAF1466}" type="presParOf" srcId="{B4C3B736-1EAE-4377-8FA0-E54BE63E13B0}" destId="{72B941F0-CA76-4AC6-A596-C53491340A1F}" srcOrd="2" destOrd="0" presId="urn:microsoft.com/office/officeart/2005/8/layout/list1"/>
    <dgm:cxn modelId="{88ED1A9B-7A3B-406C-B01E-4857F453036A}" type="presParOf" srcId="{B4C3B736-1EAE-4377-8FA0-E54BE63E13B0}" destId="{BB752E35-425F-4A47-8BAD-AC89E17DD1FE}" srcOrd="3" destOrd="0" presId="urn:microsoft.com/office/officeart/2005/8/layout/list1"/>
    <dgm:cxn modelId="{6A4984BA-3470-4260-8019-132F4677072C}" type="presParOf" srcId="{B4C3B736-1EAE-4377-8FA0-E54BE63E13B0}" destId="{C904D1BB-7499-4B1A-8A99-9DA6D7987E36}" srcOrd="4" destOrd="0" presId="urn:microsoft.com/office/officeart/2005/8/layout/list1"/>
    <dgm:cxn modelId="{863B7C6A-E7CC-414B-8AB3-B8AA09326D12}" type="presParOf" srcId="{C904D1BB-7499-4B1A-8A99-9DA6D7987E36}" destId="{E402719F-1196-4F55-B694-38E9A58EBF7F}" srcOrd="0" destOrd="0" presId="urn:microsoft.com/office/officeart/2005/8/layout/list1"/>
    <dgm:cxn modelId="{D7E00567-F65F-45CB-AF04-162F64A91E6B}" type="presParOf" srcId="{C904D1BB-7499-4B1A-8A99-9DA6D7987E36}" destId="{BF475E92-57CE-4A30-AB42-96B9D9469D55}" srcOrd="1" destOrd="0" presId="urn:microsoft.com/office/officeart/2005/8/layout/list1"/>
    <dgm:cxn modelId="{E405658B-2098-4D61-AE0C-64A7175C6252}" type="presParOf" srcId="{B4C3B736-1EAE-4377-8FA0-E54BE63E13B0}" destId="{49C1B800-B35E-476B-885B-7ECE17710F40}" srcOrd="5" destOrd="0" presId="urn:microsoft.com/office/officeart/2005/8/layout/list1"/>
    <dgm:cxn modelId="{B9F7CC89-DD81-4BF7-A038-C0C8811DFB48}" type="presParOf" srcId="{B4C3B736-1EAE-4377-8FA0-E54BE63E13B0}" destId="{EBE3C548-075A-4FC8-8270-B13EE6B905D9}" srcOrd="6" destOrd="0" presId="urn:microsoft.com/office/officeart/2005/8/layout/list1"/>
    <dgm:cxn modelId="{41C9D77B-18F2-48E1-BAD8-09A43659092B}" type="presParOf" srcId="{B4C3B736-1EAE-4377-8FA0-E54BE63E13B0}" destId="{B20AB599-F964-4C12-BA14-EF63F3482967}" srcOrd="7" destOrd="0" presId="urn:microsoft.com/office/officeart/2005/8/layout/list1"/>
    <dgm:cxn modelId="{EEB57A4C-65E2-4CAA-856C-9B854AE597CE}" type="presParOf" srcId="{B4C3B736-1EAE-4377-8FA0-E54BE63E13B0}" destId="{CB7C938B-35AE-469A-AE20-4FD9AD64AD67}" srcOrd="8" destOrd="0" presId="urn:microsoft.com/office/officeart/2005/8/layout/list1"/>
    <dgm:cxn modelId="{AEDB341D-A7D3-4B1A-9F3B-FEDB8CCA47A9}" type="presParOf" srcId="{CB7C938B-35AE-469A-AE20-4FD9AD64AD67}" destId="{BA53B9FF-9291-4710-9757-F318E0C063BE}" srcOrd="0" destOrd="0" presId="urn:microsoft.com/office/officeart/2005/8/layout/list1"/>
    <dgm:cxn modelId="{912835D6-29D3-4F84-B2AC-944E144E497B}" type="presParOf" srcId="{CB7C938B-35AE-469A-AE20-4FD9AD64AD67}" destId="{C2F2840E-F9B9-454B-BFE2-092DB5E37048}" srcOrd="1" destOrd="0" presId="urn:microsoft.com/office/officeart/2005/8/layout/list1"/>
    <dgm:cxn modelId="{23CE47FE-27EA-4542-B8AF-433AF7F6B912}" type="presParOf" srcId="{B4C3B736-1EAE-4377-8FA0-E54BE63E13B0}" destId="{AE890CBB-2214-4167-AA55-705D636AAC9F}" srcOrd="9" destOrd="0" presId="urn:microsoft.com/office/officeart/2005/8/layout/list1"/>
    <dgm:cxn modelId="{BEC6FF95-C9C2-464B-9C52-D04C4357756D}" type="presParOf" srcId="{B4C3B736-1EAE-4377-8FA0-E54BE63E13B0}" destId="{FBB9D131-1FB7-4BA2-9151-345F695D116F}" srcOrd="10" destOrd="0" presId="urn:microsoft.com/office/officeart/2005/8/layout/list1"/>
    <dgm:cxn modelId="{0A84AAD2-B411-4E13-B082-3A22066C9F51}" type="presParOf" srcId="{B4C3B736-1EAE-4377-8FA0-E54BE63E13B0}" destId="{332BBFA1-82A7-460F-AB11-6D0CE16D218E}" srcOrd="11" destOrd="0" presId="urn:microsoft.com/office/officeart/2005/8/layout/list1"/>
    <dgm:cxn modelId="{691B2D9D-285C-4558-931B-8DD5185973D6}" type="presParOf" srcId="{B4C3B736-1EAE-4377-8FA0-E54BE63E13B0}" destId="{3AFB1E20-789B-4284-9241-E585315163AA}" srcOrd="12" destOrd="0" presId="urn:microsoft.com/office/officeart/2005/8/layout/list1"/>
    <dgm:cxn modelId="{E473AC61-E501-4F0D-A7E7-BF3CC244463B}" type="presParOf" srcId="{3AFB1E20-789B-4284-9241-E585315163AA}" destId="{708755A0-9DEB-435C-A851-51363C0A6052}" srcOrd="0" destOrd="0" presId="urn:microsoft.com/office/officeart/2005/8/layout/list1"/>
    <dgm:cxn modelId="{1640225B-F245-4640-930A-036300D15442}" type="presParOf" srcId="{3AFB1E20-789B-4284-9241-E585315163AA}" destId="{68CC101C-D2DB-428E-8D52-77D7DE02FA40}" srcOrd="1" destOrd="0" presId="urn:microsoft.com/office/officeart/2005/8/layout/list1"/>
    <dgm:cxn modelId="{3876450F-D3C9-4C4A-B8C2-78BB6CF0E95F}" type="presParOf" srcId="{B4C3B736-1EAE-4377-8FA0-E54BE63E13B0}" destId="{517CD1E7-8984-41CF-A1DE-D70D1F5DB669}" srcOrd="13" destOrd="0" presId="urn:microsoft.com/office/officeart/2005/8/layout/list1"/>
    <dgm:cxn modelId="{3E8A61A1-1828-43EC-8B8F-70CDDB54C7CE}" type="presParOf" srcId="{B4C3B736-1EAE-4377-8FA0-E54BE63E13B0}" destId="{968AD1AA-1A61-4028-8FD1-2E2003F3ACBC}" srcOrd="14" destOrd="0" presId="urn:microsoft.com/office/officeart/2005/8/layout/list1"/>
    <dgm:cxn modelId="{84AFDDCA-74F7-4454-9196-BB4D279AB152}" type="presParOf" srcId="{B4C3B736-1EAE-4377-8FA0-E54BE63E13B0}" destId="{4F8D137A-970C-4887-8536-412AEA55921F}" srcOrd="15" destOrd="0" presId="urn:microsoft.com/office/officeart/2005/8/layout/list1"/>
    <dgm:cxn modelId="{7ACD04DA-972D-4527-BE4A-854CCBBD3C88}" type="presParOf" srcId="{B4C3B736-1EAE-4377-8FA0-E54BE63E13B0}" destId="{2375397B-28A8-49C4-AFBD-8BDA87B2A55C}" srcOrd="16" destOrd="0" presId="urn:microsoft.com/office/officeart/2005/8/layout/list1"/>
    <dgm:cxn modelId="{A48B468C-7C70-4311-9449-701E503AD6AA}" type="presParOf" srcId="{2375397B-28A8-49C4-AFBD-8BDA87B2A55C}" destId="{F0A94677-5FDB-48EC-968F-C4FB46A2C102}" srcOrd="0" destOrd="0" presId="urn:microsoft.com/office/officeart/2005/8/layout/list1"/>
    <dgm:cxn modelId="{A4B8EE97-6325-48C8-91A8-76C49EDDFC7F}" type="presParOf" srcId="{2375397B-28A8-49C4-AFBD-8BDA87B2A55C}" destId="{0446281E-8D00-45A8-9418-4F7A7222349E}" srcOrd="1" destOrd="0" presId="urn:microsoft.com/office/officeart/2005/8/layout/list1"/>
    <dgm:cxn modelId="{30061339-0127-43B7-8A2E-E77D172C6AB2}" type="presParOf" srcId="{B4C3B736-1EAE-4377-8FA0-E54BE63E13B0}" destId="{00FD3D1D-7351-4FCA-9B69-834F94A46971}" srcOrd="17" destOrd="0" presId="urn:microsoft.com/office/officeart/2005/8/layout/list1"/>
    <dgm:cxn modelId="{511CF2BA-30FD-4AE9-9DCA-5B876BB43FB6}" type="presParOf" srcId="{B4C3B736-1EAE-4377-8FA0-E54BE63E13B0}" destId="{3FB61F14-8D2A-45C2-9E1D-B61E1BADF7C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5A13831-EA5B-49E6-A06F-0E116854CC41}"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085E28DE-66CF-4416-AFCE-18CC8B0618FC}">
      <dgm:prSet phldrT="[Text]"/>
      <dgm:spPr/>
      <dgm:t>
        <a:bodyPr/>
        <a:lstStyle/>
        <a:p>
          <a:r>
            <a:rPr lang="en-US" dirty="0"/>
            <a:t>1. Motion Planning Problem</a:t>
          </a:r>
        </a:p>
      </dgm:t>
    </dgm:pt>
    <dgm:pt modelId="{A6B4955E-77AF-4794-82EC-50158AAABC0B}" type="parTrans" cxnId="{BDB89B18-9408-4677-8C8D-B7442E30D978}">
      <dgm:prSet/>
      <dgm:spPr/>
      <dgm:t>
        <a:bodyPr/>
        <a:lstStyle/>
        <a:p>
          <a:endParaRPr lang="en-US"/>
        </a:p>
      </dgm:t>
    </dgm:pt>
    <dgm:pt modelId="{C67B032F-2E91-4C8A-AD59-48B6CC7D715B}" type="sibTrans" cxnId="{BDB89B18-9408-4677-8C8D-B7442E30D978}">
      <dgm:prSet/>
      <dgm:spPr/>
      <dgm:t>
        <a:bodyPr/>
        <a:lstStyle/>
        <a:p>
          <a:endParaRPr lang="en-US"/>
        </a:p>
      </dgm:t>
    </dgm:pt>
    <dgm:pt modelId="{140D6766-438E-48C4-BE96-DB2E7313FF28}">
      <dgm:prSet phldrT="[Text]"/>
      <dgm:spPr/>
      <dgm:t>
        <a:bodyPr/>
        <a:lstStyle/>
        <a:p>
          <a:r>
            <a:rPr lang="en-US" dirty="0"/>
            <a:t>2. Motion planning application</a:t>
          </a:r>
        </a:p>
      </dgm:t>
    </dgm:pt>
    <dgm:pt modelId="{E0702153-3780-417C-9203-C68EC8ABD63B}" type="parTrans" cxnId="{BF6E9509-AFFF-4663-A5B4-F5ACDD37974D}">
      <dgm:prSet/>
      <dgm:spPr/>
      <dgm:t>
        <a:bodyPr/>
        <a:lstStyle/>
        <a:p>
          <a:endParaRPr lang="en-US"/>
        </a:p>
      </dgm:t>
    </dgm:pt>
    <dgm:pt modelId="{B799DE63-5B97-40FA-A410-83D3D2FDD10C}" type="sibTrans" cxnId="{BF6E9509-AFFF-4663-A5B4-F5ACDD37974D}">
      <dgm:prSet/>
      <dgm:spPr/>
      <dgm:t>
        <a:bodyPr/>
        <a:lstStyle/>
        <a:p>
          <a:endParaRPr lang="en-US"/>
        </a:p>
      </dgm:t>
    </dgm:pt>
    <dgm:pt modelId="{4CF7E82E-6712-4AF9-AC5E-B02751B2C78A}">
      <dgm:prSet phldrT="[Text]"/>
      <dgm:spPr/>
      <dgm:t>
        <a:bodyPr/>
        <a:lstStyle/>
        <a:p>
          <a:r>
            <a:rPr lang="en-US" dirty="0"/>
            <a:t>3. Motion Planning for High-dimensional Robotic System </a:t>
          </a:r>
        </a:p>
      </dgm:t>
    </dgm:pt>
    <dgm:pt modelId="{9A800C31-AB4D-4C81-84AB-C7AB2AE48E74}" type="parTrans" cxnId="{34864A5C-DD29-4FA5-B8CE-FA4AD61BEE24}">
      <dgm:prSet/>
      <dgm:spPr/>
      <dgm:t>
        <a:bodyPr/>
        <a:lstStyle/>
        <a:p>
          <a:endParaRPr lang="en-US"/>
        </a:p>
      </dgm:t>
    </dgm:pt>
    <dgm:pt modelId="{9F1BB58B-4E2B-41BF-97AB-D83164365CF6}" type="sibTrans" cxnId="{34864A5C-DD29-4FA5-B8CE-FA4AD61BEE24}">
      <dgm:prSet/>
      <dgm:spPr/>
      <dgm:t>
        <a:bodyPr/>
        <a:lstStyle/>
        <a:p>
          <a:endParaRPr lang="en-US"/>
        </a:p>
      </dgm:t>
    </dgm:pt>
    <dgm:pt modelId="{48B98D18-8114-4D53-98F9-92BB3207DEFC}" type="pres">
      <dgm:prSet presAssocID="{45A13831-EA5B-49E6-A06F-0E116854CC41}" presName="Name0" presStyleCnt="0">
        <dgm:presLayoutVars>
          <dgm:chMax val="7"/>
          <dgm:chPref val="7"/>
          <dgm:dir/>
        </dgm:presLayoutVars>
      </dgm:prSet>
      <dgm:spPr/>
    </dgm:pt>
    <dgm:pt modelId="{3C137014-543E-46BE-8BC1-6156BF5FB3FF}" type="pres">
      <dgm:prSet presAssocID="{45A13831-EA5B-49E6-A06F-0E116854CC41}" presName="Name1" presStyleCnt="0"/>
      <dgm:spPr/>
    </dgm:pt>
    <dgm:pt modelId="{94311F9D-03D8-4C60-B8F6-D79B07DCC2CE}" type="pres">
      <dgm:prSet presAssocID="{45A13831-EA5B-49E6-A06F-0E116854CC41}" presName="cycle" presStyleCnt="0"/>
      <dgm:spPr/>
    </dgm:pt>
    <dgm:pt modelId="{290F539D-547B-4562-A881-19752DCD85D2}" type="pres">
      <dgm:prSet presAssocID="{45A13831-EA5B-49E6-A06F-0E116854CC41}" presName="srcNode" presStyleLbl="node1" presStyleIdx="0" presStyleCnt="3"/>
      <dgm:spPr/>
    </dgm:pt>
    <dgm:pt modelId="{6AC0674D-0EC7-45AF-8F30-84295EA8059C}" type="pres">
      <dgm:prSet presAssocID="{45A13831-EA5B-49E6-A06F-0E116854CC41}" presName="conn" presStyleLbl="parChTrans1D2" presStyleIdx="0" presStyleCnt="1"/>
      <dgm:spPr/>
    </dgm:pt>
    <dgm:pt modelId="{A87D20FE-DDE2-4D19-A14A-B7C9795D67F2}" type="pres">
      <dgm:prSet presAssocID="{45A13831-EA5B-49E6-A06F-0E116854CC41}" presName="extraNode" presStyleLbl="node1" presStyleIdx="0" presStyleCnt="3"/>
      <dgm:spPr/>
    </dgm:pt>
    <dgm:pt modelId="{CF7198D6-F1DA-4B52-9BEA-04C000AFBCEA}" type="pres">
      <dgm:prSet presAssocID="{45A13831-EA5B-49E6-A06F-0E116854CC41}" presName="dstNode" presStyleLbl="node1" presStyleIdx="0" presStyleCnt="3"/>
      <dgm:spPr/>
    </dgm:pt>
    <dgm:pt modelId="{28746363-7389-4C91-A0DF-4D256634C5CC}" type="pres">
      <dgm:prSet presAssocID="{085E28DE-66CF-4416-AFCE-18CC8B0618FC}" presName="text_1" presStyleLbl="node1" presStyleIdx="0" presStyleCnt="3">
        <dgm:presLayoutVars>
          <dgm:bulletEnabled val="1"/>
        </dgm:presLayoutVars>
      </dgm:prSet>
      <dgm:spPr/>
    </dgm:pt>
    <dgm:pt modelId="{D768D446-70DE-464C-AA99-689E4999239C}" type="pres">
      <dgm:prSet presAssocID="{085E28DE-66CF-4416-AFCE-18CC8B0618FC}" presName="accent_1" presStyleCnt="0"/>
      <dgm:spPr/>
    </dgm:pt>
    <dgm:pt modelId="{120F2771-3BF4-479F-B14D-9B957E3F0441}" type="pres">
      <dgm:prSet presAssocID="{085E28DE-66CF-4416-AFCE-18CC8B0618FC}" presName="accentRepeatNode" presStyleLbl="solidFgAcc1" presStyleIdx="0" presStyleCnt="3"/>
      <dgm:spPr/>
    </dgm:pt>
    <dgm:pt modelId="{A73839E5-0969-45E9-B92F-A9ADEF853176}" type="pres">
      <dgm:prSet presAssocID="{140D6766-438E-48C4-BE96-DB2E7313FF28}" presName="text_2" presStyleLbl="node1" presStyleIdx="1" presStyleCnt="3">
        <dgm:presLayoutVars>
          <dgm:bulletEnabled val="1"/>
        </dgm:presLayoutVars>
      </dgm:prSet>
      <dgm:spPr/>
    </dgm:pt>
    <dgm:pt modelId="{9382CB75-A137-411C-9D5D-E7B8D73CB9DD}" type="pres">
      <dgm:prSet presAssocID="{140D6766-438E-48C4-BE96-DB2E7313FF28}" presName="accent_2" presStyleCnt="0"/>
      <dgm:spPr/>
    </dgm:pt>
    <dgm:pt modelId="{3D5C6A66-2C24-44BF-8F9F-F923E2C5909B}" type="pres">
      <dgm:prSet presAssocID="{140D6766-438E-48C4-BE96-DB2E7313FF28}" presName="accentRepeatNode" presStyleLbl="solidFgAcc1" presStyleIdx="1" presStyleCnt="3"/>
      <dgm:spPr/>
    </dgm:pt>
    <dgm:pt modelId="{E8E271D1-C717-4FF4-92A9-98AE2323DBF7}" type="pres">
      <dgm:prSet presAssocID="{4CF7E82E-6712-4AF9-AC5E-B02751B2C78A}" presName="text_3" presStyleLbl="node1" presStyleIdx="2" presStyleCnt="3" custLinFactNeighborX="398">
        <dgm:presLayoutVars>
          <dgm:bulletEnabled val="1"/>
        </dgm:presLayoutVars>
      </dgm:prSet>
      <dgm:spPr/>
    </dgm:pt>
    <dgm:pt modelId="{3C1179BF-733F-4826-A312-8C1453D446F0}" type="pres">
      <dgm:prSet presAssocID="{4CF7E82E-6712-4AF9-AC5E-B02751B2C78A}" presName="accent_3" presStyleCnt="0"/>
      <dgm:spPr/>
    </dgm:pt>
    <dgm:pt modelId="{0D852113-43BB-4CA2-9159-B2C56C60E6AA}" type="pres">
      <dgm:prSet presAssocID="{4CF7E82E-6712-4AF9-AC5E-B02751B2C78A}" presName="accentRepeatNode" presStyleLbl="solidFgAcc1" presStyleIdx="2" presStyleCnt="3"/>
      <dgm:spPr/>
    </dgm:pt>
  </dgm:ptLst>
  <dgm:cxnLst>
    <dgm:cxn modelId="{BF6E9509-AFFF-4663-A5B4-F5ACDD37974D}" srcId="{45A13831-EA5B-49E6-A06F-0E116854CC41}" destId="{140D6766-438E-48C4-BE96-DB2E7313FF28}" srcOrd="1" destOrd="0" parTransId="{E0702153-3780-417C-9203-C68EC8ABD63B}" sibTransId="{B799DE63-5B97-40FA-A410-83D3D2FDD10C}"/>
    <dgm:cxn modelId="{BDB89B18-9408-4677-8C8D-B7442E30D978}" srcId="{45A13831-EA5B-49E6-A06F-0E116854CC41}" destId="{085E28DE-66CF-4416-AFCE-18CC8B0618FC}" srcOrd="0" destOrd="0" parTransId="{A6B4955E-77AF-4794-82EC-50158AAABC0B}" sibTransId="{C67B032F-2E91-4C8A-AD59-48B6CC7D715B}"/>
    <dgm:cxn modelId="{34864A5C-DD29-4FA5-B8CE-FA4AD61BEE24}" srcId="{45A13831-EA5B-49E6-A06F-0E116854CC41}" destId="{4CF7E82E-6712-4AF9-AC5E-B02751B2C78A}" srcOrd="2" destOrd="0" parTransId="{9A800C31-AB4D-4C81-84AB-C7AB2AE48E74}" sibTransId="{9F1BB58B-4E2B-41BF-97AB-D83164365CF6}"/>
    <dgm:cxn modelId="{472E2343-7E2A-4381-A841-5A2BC9A81CC0}" type="presOf" srcId="{4CF7E82E-6712-4AF9-AC5E-B02751B2C78A}" destId="{E8E271D1-C717-4FF4-92A9-98AE2323DBF7}" srcOrd="0" destOrd="0" presId="urn:microsoft.com/office/officeart/2008/layout/VerticalCurvedList"/>
    <dgm:cxn modelId="{C4B8A394-9B30-415C-ADA7-D495F23F897F}" type="presOf" srcId="{085E28DE-66CF-4416-AFCE-18CC8B0618FC}" destId="{28746363-7389-4C91-A0DF-4D256634C5CC}" srcOrd="0" destOrd="0" presId="urn:microsoft.com/office/officeart/2008/layout/VerticalCurvedList"/>
    <dgm:cxn modelId="{19FC9997-AF23-4E95-A6D8-53E44180673B}" type="presOf" srcId="{140D6766-438E-48C4-BE96-DB2E7313FF28}" destId="{A73839E5-0969-45E9-B92F-A9ADEF853176}" srcOrd="0" destOrd="0" presId="urn:microsoft.com/office/officeart/2008/layout/VerticalCurvedList"/>
    <dgm:cxn modelId="{78381CC5-2FE7-41E3-9B26-D7D67B7DB8D6}" type="presOf" srcId="{C67B032F-2E91-4C8A-AD59-48B6CC7D715B}" destId="{6AC0674D-0EC7-45AF-8F30-84295EA8059C}" srcOrd="0" destOrd="0" presId="urn:microsoft.com/office/officeart/2008/layout/VerticalCurvedList"/>
    <dgm:cxn modelId="{E706CAEA-A6F8-4EC8-B25B-54D68F820D04}" type="presOf" srcId="{45A13831-EA5B-49E6-A06F-0E116854CC41}" destId="{48B98D18-8114-4D53-98F9-92BB3207DEFC}" srcOrd="0" destOrd="0" presId="urn:microsoft.com/office/officeart/2008/layout/VerticalCurvedList"/>
    <dgm:cxn modelId="{67DF1495-65CD-415D-9D89-B13E11BE7F7F}" type="presParOf" srcId="{48B98D18-8114-4D53-98F9-92BB3207DEFC}" destId="{3C137014-543E-46BE-8BC1-6156BF5FB3FF}" srcOrd="0" destOrd="0" presId="urn:microsoft.com/office/officeart/2008/layout/VerticalCurvedList"/>
    <dgm:cxn modelId="{435815A6-47F4-4FFB-890D-90BFDF004704}" type="presParOf" srcId="{3C137014-543E-46BE-8BC1-6156BF5FB3FF}" destId="{94311F9D-03D8-4C60-B8F6-D79B07DCC2CE}" srcOrd="0" destOrd="0" presId="urn:microsoft.com/office/officeart/2008/layout/VerticalCurvedList"/>
    <dgm:cxn modelId="{4797B34E-6138-4223-A34A-849A1A4DB70E}" type="presParOf" srcId="{94311F9D-03D8-4C60-B8F6-D79B07DCC2CE}" destId="{290F539D-547B-4562-A881-19752DCD85D2}" srcOrd="0" destOrd="0" presId="urn:microsoft.com/office/officeart/2008/layout/VerticalCurvedList"/>
    <dgm:cxn modelId="{B0193A6E-EDC7-4EAF-846F-F97A734D5630}" type="presParOf" srcId="{94311F9D-03D8-4C60-B8F6-D79B07DCC2CE}" destId="{6AC0674D-0EC7-45AF-8F30-84295EA8059C}" srcOrd="1" destOrd="0" presId="urn:microsoft.com/office/officeart/2008/layout/VerticalCurvedList"/>
    <dgm:cxn modelId="{4D902024-98E1-45D6-8DF9-190792AF0701}" type="presParOf" srcId="{94311F9D-03D8-4C60-B8F6-D79B07DCC2CE}" destId="{A87D20FE-DDE2-4D19-A14A-B7C9795D67F2}" srcOrd="2" destOrd="0" presId="urn:microsoft.com/office/officeart/2008/layout/VerticalCurvedList"/>
    <dgm:cxn modelId="{BF6040A0-225B-4781-8EE9-36E76B0DFDE8}" type="presParOf" srcId="{94311F9D-03D8-4C60-B8F6-D79B07DCC2CE}" destId="{CF7198D6-F1DA-4B52-9BEA-04C000AFBCEA}" srcOrd="3" destOrd="0" presId="urn:microsoft.com/office/officeart/2008/layout/VerticalCurvedList"/>
    <dgm:cxn modelId="{3D43F240-EEBD-433C-B531-D56518E300F6}" type="presParOf" srcId="{3C137014-543E-46BE-8BC1-6156BF5FB3FF}" destId="{28746363-7389-4C91-A0DF-4D256634C5CC}" srcOrd="1" destOrd="0" presId="urn:microsoft.com/office/officeart/2008/layout/VerticalCurvedList"/>
    <dgm:cxn modelId="{197A67E6-4408-4CB0-B077-136FA7A6714F}" type="presParOf" srcId="{3C137014-543E-46BE-8BC1-6156BF5FB3FF}" destId="{D768D446-70DE-464C-AA99-689E4999239C}" srcOrd="2" destOrd="0" presId="urn:microsoft.com/office/officeart/2008/layout/VerticalCurvedList"/>
    <dgm:cxn modelId="{51154502-B8A3-46FF-A459-EA862E3A1EF4}" type="presParOf" srcId="{D768D446-70DE-464C-AA99-689E4999239C}" destId="{120F2771-3BF4-479F-B14D-9B957E3F0441}" srcOrd="0" destOrd="0" presId="urn:microsoft.com/office/officeart/2008/layout/VerticalCurvedList"/>
    <dgm:cxn modelId="{D5B49285-1B7A-475D-8FA5-32A6A4FFD6EA}" type="presParOf" srcId="{3C137014-543E-46BE-8BC1-6156BF5FB3FF}" destId="{A73839E5-0969-45E9-B92F-A9ADEF853176}" srcOrd="3" destOrd="0" presId="urn:microsoft.com/office/officeart/2008/layout/VerticalCurvedList"/>
    <dgm:cxn modelId="{01B1DC80-0E3D-4B12-9C75-C734C72CE6D3}" type="presParOf" srcId="{3C137014-543E-46BE-8BC1-6156BF5FB3FF}" destId="{9382CB75-A137-411C-9D5D-E7B8D73CB9DD}" srcOrd="4" destOrd="0" presId="urn:microsoft.com/office/officeart/2008/layout/VerticalCurvedList"/>
    <dgm:cxn modelId="{542EFDA6-5995-49DC-9C3B-58E830D1F27B}" type="presParOf" srcId="{9382CB75-A137-411C-9D5D-E7B8D73CB9DD}" destId="{3D5C6A66-2C24-44BF-8F9F-F923E2C5909B}" srcOrd="0" destOrd="0" presId="urn:microsoft.com/office/officeart/2008/layout/VerticalCurvedList"/>
    <dgm:cxn modelId="{DFD7E808-4B0F-4808-9CC6-FA261E802E6B}" type="presParOf" srcId="{3C137014-543E-46BE-8BC1-6156BF5FB3FF}" destId="{E8E271D1-C717-4FF4-92A9-98AE2323DBF7}" srcOrd="5" destOrd="0" presId="urn:microsoft.com/office/officeart/2008/layout/VerticalCurvedList"/>
    <dgm:cxn modelId="{9C7B24CD-60AF-49AC-93F1-8256B4F9A048}" type="presParOf" srcId="{3C137014-543E-46BE-8BC1-6156BF5FB3FF}" destId="{3C1179BF-733F-4826-A312-8C1453D446F0}" srcOrd="6" destOrd="0" presId="urn:microsoft.com/office/officeart/2008/layout/VerticalCurvedList"/>
    <dgm:cxn modelId="{64A5795D-FD67-496B-A1D4-B9B882C52DCA}" type="presParOf" srcId="{3C1179BF-733F-4826-A312-8C1453D446F0}" destId="{0D852113-43BB-4CA2-9159-B2C56C60E6A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A13831-EA5B-49E6-A06F-0E116854CC41}"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931DE8E5-8DB2-4084-BF37-D50556D67149}">
      <dgm:prSet phldrT="[Text]"/>
      <dgm:spPr/>
      <dgm:t>
        <a:bodyPr/>
        <a:lstStyle/>
        <a:p>
          <a:r>
            <a:rPr lang="en-US" dirty="0"/>
            <a:t>2. Deeply Informed Neural Sampling (</a:t>
          </a:r>
          <a:r>
            <a:rPr lang="en-US" dirty="0" err="1"/>
            <a:t>DeepSMP</a:t>
          </a:r>
          <a:r>
            <a:rPr lang="en-US" dirty="0"/>
            <a:t>)</a:t>
          </a:r>
        </a:p>
      </dgm:t>
    </dgm:pt>
    <dgm:pt modelId="{BD5C4585-1B60-467B-8FA0-C0AB3F2CE288}" type="parTrans" cxnId="{A41B24DB-9268-4760-A2CD-DAB5678208D8}">
      <dgm:prSet/>
      <dgm:spPr/>
      <dgm:t>
        <a:bodyPr/>
        <a:lstStyle/>
        <a:p>
          <a:endParaRPr lang="en-US"/>
        </a:p>
      </dgm:t>
    </dgm:pt>
    <dgm:pt modelId="{96050A62-80F5-473B-BA63-0F1E38D89C2B}" type="sibTrans" cxnId="{A41B24DB-9268-4760-A2CD-DAB5678208D8}">
      <dgm:prSet/>
      <dgm:spPr/>
      <dgm:t>
        <a:bodyPr/>
        <a:lstStyle/>
        <a:p>
          <a:endParaRPr lang="en-US"/>
        </a:p>
      </dgm:t>
    </dgm:pt>
    <dgm:pt modelId="{30E82E68-FDB2-48E6-B88E-EC01B1A12216}">
      <dgm:prSet phldrT="[Text]"/>
      <dgm:spPr/>
      <dgm:t>
        <a:bodyPr/>
        <a:lstStyle/>
        <a:p>
          <a:r>
            <a:rPr lang="en-US" dirty="0"/>
            <a:t>4. Learning Sampling Distributions</a:t>
          </a:r>
        </a:p>
      </dgm:t>
    </dgm:pt>
    <dgm:pt modelId="{B03D84EA-E1C0-4DE5-B68D-1038A25488EE}" type="parTrans" cxnId="{C91BBEAE-A92F-4493-8727-276FA322907A}">
      <dgm:prSet/>
      <dgm:spPr/>
      <dgm:t>
        <a:bodyPr/>
        <a:lstStyle/>
        <a:p>
          <a:endParaRPr lang="en-US"/>
        </a:p>
      </dgm:t>
    </dgm:pt>
    <dgm:pt modelId="{2C1F217F-62BC-4D96-B8A5-247F409E9CF3}" type="sibTrans" cxnId="{C91BBEAE-A92F-4493-8727-276FA322907A}">
      <dgm:prSet/>
      <dgm:spPr/>
      <dgm:t>
        <a:bodyPr/>
        <a:lstStyle/>
        <a:p>
          <a:endParaRPr lang="en-US"/>
        </a:p>
      </dgm:t>
    </dgm:pt>
    <dgm:pt modelId="{750792F4-C426-4561-9954-111EA690D9F5}">
      <dgm:prSet phldrT="[Text]"/>
      <dgm:spPr/>
      <dgm:t>
        <a:bodyPr/>
        <a:lstStyle/>
        <a:p>
          <a:r>
            <a:rPr lang="en-US" dirty="0"/>
            <a:t>5. Learning Critical Regions</a:t>
          </a:r>
        </a:p>
      </dgm:t>
    </dgm:pt>
    <dgm:pt modelId="{B95BFC80-439D-4C05-AFDD-44EE815EB629}" type="parTrans" cxnId="{F3074514-D0DD-4074-B45B-7A01B74A41D3}">
      <dgm:prSet/>
      <dgm:spPr/>
      <dgm:t>
        <a:bodyPr/>
        <a:lstStyle/>
        <a:p>
          <a:endParaRPr lang="en-US"/>
        </a:p>
      </dgm:t>
    </dgm:pt>
    <dgm:pt modelId="{CBB6D14B-AE6D-4428-8EE3-52B421D12783}" type="sibTrans" cxnId="{F3074514-D0DD-4074-B45B-7A01B74A41D3}">
      <dgm:prSet/>
      <dgm:spPr/>
      <dgm:t>
        <a:bodyPr/>
        <a:lstStyle/>
        <a:p>
          <a:endParaRPr lang="en-US"/>
        </a:p>
      </dgm:t>
    </dgm:pt>
    <dgm:pt modelId="{1921CE61-D93C-4925-84EF-E4DEE6A3F3A7}">
      <dgm:prSet phldrT="[Text]"/>
      <dgm:spPr/>
      <dgm:t>
        <a:bodyPr/>
        <a:lstStyle/>
        <a:p>
          <a:r>
            <a:rPr lang="en-US" dirty="0"/>
            <a:t>6. Learned Latent Rapidly-exploring Random Trees (L2RRT)</a:t>
          </a:r>
        </a:p>
      </dgm:t>
    </dgm:pt>
    <dgm:pt modelId="{E8C0A3BE-F374-4E80-8D24-D2047C1ED328}" type="parTrans" cxnId="{6A23B56E-AF4F-4492-B797-0E5B8DF50F4D}">
      <dgm:prSet/>
      <dgm:spPr/>
      <dgm:t>
        <a:bodyPr/>
        <a:lstStyle/>
        <a:p>
          <a:endParaRPr lang="en-US"/>
        </a:p>
      </dgm:t>
    </dgm:pt>
    <dgm:pt modelId="{2A1B9D3A-4464-45E5-80CE-D5BC38C89AA8}" type="sibTrans" cxnId="{6A23B56E-AF4F-4492-B797-0E5B8DF50F4D}">
      <dgm:prSet/>
      <dgm:spPr/>
      <dgm:t>
        <a:bodyPr/>
        <a:lstStyle/>
        <a:p>
          <a:endParaRPr lang="en-US"/>
        </a:p>
      </dgm:t>
    </dgm:pt>
    <dgm:pt modelId="{085E28DE-66CF-4416-AFCE-18CC8B0618FC}">
      <dgm:prSet phldrT="[Text]"/>
      <dgm:spPr/>
      <dgm:t>
        <a:bodyPr/>
        <a:lstStyle/>
        <a:p>
          <a:r>
            <a:rPr lang="en-US" dirty="0"/>
            <a:t>1. RRT and RRT*</a:t>
          </a:r>
        </a:p>
      </dgm:t>
    </dgm:pt>
    <dgm:pt modelId="{C67B032F-2E91-4C8A-AD59-48B6CC7D715B}" type="sibTrans" cxnId="{BDB89B18-9408-4677-8C8D-B7442E30D978}">
      <dgm:prSet/>
      <dgm:spPr/>
      <dgm:t>
        <a:bodyPr/>
        <a:lstStyle/>
        <a:p>
          <a:endParaRPr lang="en-US"/>
        </a:p>
      </dgm:t>
    </dgm:pt>
    <dgm:pt modelId="{A6B4955E-77AF-4794-82EC-50158AAABC0B}" type="parTrans" cxnId="{BDB89B18-9408-4677-8C8D-B7442E30D978}">
      <dgm:prSet/>
      <dgm:spPr/>
      <dgm:t>
        <a:bodyPr/>
        <a:lstStyle/>
        <a:p>
          <a:endParaRPr lang="en-US"/>
        </a:p>
      </dgm:t>
    </dgm:pt>
    <dgm:pt modelId="{CC94DE34-C5E6-48D6-9103-71F01985A64C}">
      <dgm:prSet phldrT="[Text]"/>
      <dgm:spPr/>
      <dgm:t>
        <a:bodyPr/>
        <a:lstStyle/>
        <a:p>
          <a:r>
            <a:rPr lang="en-US" dirty="0"/>
            <a:t>3. Motion Planning Network</a:t>
          </a:r>
        </a:p>
      </dgm:t>
    </dgm:pt>
    <dgm:pt modelId="{32C7612D-077A-4D35-99CB-39D48AD9E57E}" type="parTrans" cxnId="{DC47C304-D62A-4315-896E-D8918702378F}">
      <dgm:prSet/>
      <dgm:spPr/>
      <dgm:t>
        <a:bodyPr/>
        <a:lstStyle/>
        <a:p>
          <a:endParaRPr lang="en-US"/>
        </a:p>
      </dgm:t>
    </dgm:pt>
    <dgm:pt modelId="{F53BFECA-45E6-440B-9231-006F48A00433}" type="sibTrans" cxnId="{DC47C304-D62A-4315-896E-D8918702378F}">
      <dgm:prSet/>
      <dgm:spPr/>
      <dgm:t>
        <a:bodyPr/>
        <a:lstStyle/>
        <a:p>
          <a:endParaRPr lang="en-US"/>
        </a:p>
      </dgm:t>
    </dgm:pt>
    <dgm:pt modelId="{48B98D18-8114-4D53-98F9-92BB3207DEFC}" type="pres">
      <dgm:prSet presAssocID="{45A13831-EA5B-49E6-A06F-0E116854CC41}" presName="Name0" presStyleCnt="0">
        <dgm:presLayoutVars>
          <dgm:chMax val="7"/>
          <dgm:chPref val="7"/>
          <dgm:dir/>
        </dgm:presLayoutVars>
      </dgm:prSet>
      <dgm:spPr/>
    </dgm:pt>
    <dgm:pt modelId="{3C137014-543E-46BE-8BC1-6156BF5FB3FF}" type="pres">
      <dgm:prSet presAssocID="{45A13831-EA5B-49E6-A06F-0E116854CC41}" presName="Name1" presStyleCnt="0"/>
      <dgm:spPr/>
    </dgm:pt>
    <dgm:pt modelId="{94311F9D-03D8-4C60-B8F6-D79B07DCC2CE}" type="pres">
      <dgm:prSet presAssocID="{45A13831-EA5B-49E6-A06F-0E116854CC41}" presName="cycle" presStyleCnt="0"/>
      <dgm:spPr/>
    </dgm:pt>
    <dgm:pt modelId="{290F539D-547B-4562-A881-19752DCD85D2}" type="pres">
      <dgm:prSet presAssocID="{45A13831-EA5B-49E6-A06F-0E116854CC41}" presName="srcNode" presStyleLbl="node1" presStyleIdx="0" presStyleCnt="6"/>
      <dgm:spPr/>
    </dgm:pt>
    <dgm:pt modelId="{6AC0674D-0EC7-45AF-8F30-84295EA8059C}" type="pres">
      <dgm:prSet presAssocID="{45A13831-EA5B-49E6-A06F-0E116854CC41}" presName="conn" presStyleLbl="parChTrans1D2" presStyleIdx="0" presStyleCnt="1"/>
      <dgm:spPr/>
    </dgm:pt>
    <dgm:pt modelId="{A87D20FE-DDE2-4D19-A14A-B7C9795D67F2}" type="pres">
      <dgm:prSet presAssocID="{45A13831-EA5B-49E6-A06F-0E116854CC41}" presName="extraNode" presStyleLbl="node1" presStyleIdx="0" presStyleCnt="6"/>
      <dgm:spPr/>
    </dgm:pt>
    <dgm:pt modelId="{CF7198D6-F1DA-4B52-9BEA-04C000AFBCEA}" type="pres">
      <dgm:prSet presAssocID="{45A13831-EA5B-49E6-A06F-0E116854CC41}" presName="dstNode" presStyleLbl="node1" presStyleIdx="0" presStyleCnt="6"/>
      <dgm:spPr/>
    </dgm:pt>
    <dgm:pt modelId="{28746363-7389-4C91-A0DF-4D256634C5CC}" type="pres">
      <dgm:prSet presAssocID="{085E28DE-66CF-4416-AFCE-18CC8B0618FC}" presName="text_1" presStyleLbl="node1" presStyleIdx="0" presStyleCnt="6">
        <dgm:presLayoutVars>
          <dgm:bulletEnabled val="1"/>
        </dgm:presLayoutVars>
      </dgm:prSet>
      <dgm:spPr/>
    </dgm:pt>
    <dgm:pt modelId="{D768D446-70DE-464C-AA99-689E4999239C}" type="pres">
      <dgm:prSet presAssocID="{085E28DE-66CF-4416-AFCE-18CC8B0618FC}" presName="accent_1" presStyleCnt="0"/>
      <dgm:spPr/>
    </dgm:pt>
    <dgm:pt modelId="{120F2771-3BF4-479F-B14D-9B957E3F0441}" type="pres">
      <dgm:prSet presAssocID="{085E28DE-66CF-4416-AFCE-18CC8B0618FC}" presName="accentRepeatNode" presStyleLbl="solidFgAcc1" presStyleIdx="0" presStyleCnt="6"/>
      <dgm:spPr/>
    </dgm:pt>
    <dgm:pt modelId="{6B99969F-DFF6-45B0-87F2-798479A2EE46}" type="pres">
      <dgm:prSet presAssocID="{931DE8E5-8DB2-4084-BF37-D50556D67149}" presName="text_2" presStyleLbl="node1" presStyleIdx="1" presStyleCnt="6">
        <dgm:presLayoutVars>
          <dgm:bulletEnabled val="1"/>
        </dgm:presLayoutVars>
      </dgm:prSet>
      <dgm:spPr/>
    </dgm:pt>
    <dgm:pt modelId="{0B4E3209-F1F9-4A19-90EC-AEF5BE13DB7A}" type="pres">
      <dgm:prSet presAssocID="{931DE8E5-8DB2-4084-BF37-D50556D67149}" presName="accent_2" presStyleCnt="0"/>
      <dgm:spPr/>
    </dgm:pt>
    <dgm:pt modelId="{67D0A712-467D-45F8-97B0-77E069FFE3BC}" type="pres">
      <dgm:prSet presAssocID="{931DE8E5-8DB2-4084-BF37-D50556D67149}" presName="accentRepeatNode" presStyleLbl="solidFgAcc1" presStyleIdx="1" presStyleCnt="6"/>
      <dgm:spPr/>
    </dgm:pt>
    <dgm:pt modelId="{C54FE446-9146-4817-B11D-5E13E90558C2}" type="pres">
      <dgm:prSet presAssocID="{CC94DE34-C5E6-48D6-9103-71F01985A64C}" presName="text_3" presStyleLbl="node1" presStyleIdx="2" presStyleCnt="6">
        <dgm:presLayoutVars>
          <dgm:bulletEnabled val="1"/>
        </dgm:presLayoutVars>
      </dgm:prSet>
      <dgm:spPr/>
    </dgm:pt>
    <dgm:pt modelId="{82BBA29F-A749-4C30-8903-546B466713CA}" type="pres">
      <dgm:prSet presAssocID="{CC94DE34-C5E6-48D6-9103-71F01985A64C}" presName="accent_3" presStyleCnt="0"/>
      <dgm:spPr/>
    </dgm:pt>
    <dgm:pt modelId="{5D52ED97-486F-42A4-89F0-810F8CEDECC7}" type="pres">
      <dgm:prSet presAssocID="{CC94DE34-C5E6-48D6-9103-71F01985A64C}" presName="accentRepeatNode" presStyleLbl="solidFgAcc1" presStyleIdx="2" presStyleCnt="6"/>
      <dgm:spPr/>
    </dgm:pt>
    <dgm:pt modelId="{C047E7E2-7FCD-4524-8274-E9A21E58A9C3}" type="pres">
      <dgm:prSet presAssocID="{30E82E68-FDB2-48E6-B88E-EC01B1A12216}" presName="text_4" presStyleLbl="node1" presStyleIdx="3" presStyleCnt="6">
        <dgm:presLayoutVars>
          <dgm:bulletEnabled val="1"/>
        </dgm:presLayoutVars>
      </dgm:prSet>
      <dgm:spPr/>
    </dgm:pt>
    <dgm:pt modelId="{158AFB52-A9EF-41D6-BD09-489D12EBF384}" type="pres">
      <dgm:prSet presAssocID="{30E82E68-FDB2-48E6-B88E-EC01B1A12216}" presName="accent_4" presStyleCnt="0"/>
      <dgm:spPr/>
    </dgm:pt>
    <dgm:pt modelId="{196768BE-19FE-4D66-96D3-D56C642703B8}" type="pres">
      <dgm:prSet presAssocID="{30E82E68-FDB2-48E6-B88E-EC01B1A12216}" presName="accentRepeatNode" presStyleLbl="solidFgAcc1" presStyleIdx="3" presStyleCnt="6"/>
      <dgm:spPr/>
    </dgm:pt>
    <dgm:pt modelId="{C4C28356-62B9-45C7-B0F4-4A036E39B1B0}" type="pres">
      <dgm:prSet presAssocID="{750792F4-C426-4561-9954-111EA690D9F5}" presName="text_5" presStyleLbl="node1" presStyleIdx="4" presStyleCnt="6">
        <dgm:presLayoutVars>
          <dgm:bulletEnabled val="1"/>
        </dgm:presLayoutVars>
      </dgm:prSet>
      <dgm:spPr/>
    </dgm:pt>
    <dgm:pt modelId="{DBE6A6DF-190D-4590-A3B5-9C8A51367382}" type="pres">
      <dgm:prSet presAssocID="{750792F4-C426-4561-9954-111EA690D9F5}" presName="accent_5" presStyleCnt="0"/>
      <dgm:spPr/>
    </dgm:pt>
    <dgm:pt modelId="{919C9298-5872-4E7B-B721-461398DA6D1A}" type="pres">
      <dgm:prSet presAssocID="{750792F4-C426-4561-9954-111EA690D9F5}" presName="accentRepeatNode" presStyleLbl="solidFgAcc1" presStyleIdx="4" presStyleCnt="6"/>
      <dgm:spPr/>
    </dgm:pt>
    <dgm:pt modelId="{38F8901D-335A-4943-8A6C-81EBB21992E0}" type="pres">
      <dgm:prSet presAssocID="{1921CE61-D93C-4925-84EF-E4DEE6A3F3A7}" presName="text_6" presStyleLbl="node1" presStyleIdx="5" presStyleCnt="6">
        <dgm:presLayoutVars>
          <dgm:bulletEnabled val="1"/>
        </dgm:presLayoutVars>
      </dgm:prSet>
      <dgm:spPr/>
    </dgm:pt>
    <dgm:pt modelId="{59160D4D-6623-4EBE-BD7B-90B91D635945}" type="pres">
      <dgm:prSet presAssocID="{1921CE61-D93C-4925-84EF-E4DEE6A3F3A7}" presName="accent_6" presStyleCnt="0"/>
      <dgm:spPr/>
    </dgm:pt>
    <dgm:pt modelId="{722FFD8C-1480-4ED0-8E7F-D64C638914F1}" type="pres">
      <dgm:prSet presAssocID="{1921CE61-D93C-4925-84EF-E4DEE6A3F3A7}" presName="accentRepeatNode" presStyleLbl="solidFgAcc1" presStyleIdx="5" presStyleCnt="6"/>
      <dgm:spPr/>
    </dgm:pt>
  </dgm:ptLst>
  <dgm:cxnLst>
    <dgm:cxn modelId="{DC47C304-D62A-4315-896E-D8918702378F}" srcId="{45A13831-EA5B-49E6-A06F-0E116854CC41}" destId="{CC94DE34-C5E6-48D6-9103-71F01985A64C}" srcOrd="2" destOrd="0" parTransId="{32C7612D-077A-4D35-99CB-39D48AD9E57E}" sibTransId="{F53BFECA-45E6-440B-9231-006F48A00433}"/>
    <dgm:cxn modelId="{F3074514-D0DD-4074-B45B-7A01B74A41D3}" srcId="{45A13831-EA5B-49E6-A06F-0E116854CC41}" destId="{750792F4-C426-4561-9954-111EA690D9F5}" srcOrd="4" destOrd="0" parTransId="{B95BFC80-439D-4C05-AFDD-44EE815EB629}" sibTransId="{CBB6D14B-AE6D-4428-8EE3-52B421D12783}"/>
    <dgm:cxn modelId="{BDB89B18-9408-4677-8C8D-B7442E30D978}" srcId="{45A13831-EA5B-49E6-A06F-0E116854CC41}" destId="{085E28DE-66CF-4416-AFCE-18CC8B0618FC}" srcOrd="0" destOrd="0" parTransId="{A6B4955E-77AF-4794-82EC-50158AAABC0B}" sibTransId="{C67B032F-2E91-4C8A-AD59-48B6CC7D715B}"/>
    <dgm:cxn modelId="{4793F51B-91DC-47E6-98ED-EE3558DD60DA}" type="presOf" srcId="{931DE8E5-8DB2-4084-BF37-D50556D67149}" destId="{6B99969F-DFF6-45B0-87F2-798479A2EE46}" srcOrd="0" destOrd="0" presId="urn:microsoft.com/office/officeart/2008/layout/VerticalCurvedList"/>
    <dgm:cxn modelId="{20B09F27-7386-46BE-97C9-8718BCBDF02D}" type="presOf" srcId="{CC94DE34-C5E6-48D6-9103-71F01985A64C}" destId="{C54FE446-9146-4817-B11D-5E13E90558C2}" srcOrd="0" destOrd="0" presId="urn:microsoft.com/office/officeart/2008/layout/VerticalCurvedList"/>
    <dgm:cxn modelId="{6A23B56E-AF4F-4492-B797-0E5B8DF50F4D}" srcId="{45A13831-EA5B-49E6-A06F-0E116854CC41}" destId="{1921CE61-D93C-4925-84EF-E4DEE6A3F3A7}" srcOrd="5" destOrd="0" parTransId="{E8C0A3BE-F374-4E80-8D24-D2047C1ED328}" sibTransId="{2A1B9D3A-4464-45E5-80CE-D5BC38C89AA8}"/>
    <dgm:cxn modelId="{C724D77B-0553-4578-B906-3F81FF9951B1}" type="presOf" srcId="{30E82E68-FDB2-48E6-B88E-EC01B1A12216}" destId="{C047E7E2-7FCD-4524-8274-E9A21E58A9C3}" srcOrd="0" destOrd="0" presId="urn:microsoft.com/office/officeart/2008/layout/VerticalCurvedList"/>
    <dgm:cxn modelId="{C21E5094-2302-45A2-B19E-3F6500F7872A}" type="presOf" srcId="{1921CE61-D93C-4925-84EF-E4DEE6A3F3A7}" destId="{38F8901D-335A-4943-8A6C-81EBB21992E0}" srcOrd="0" destOrd="0" presId="urn:microsoft.com/office/officeart/2008/layout/VerticalCurvedList"/>
    <dgm:cxn modelId="{C4B8A394-9B30-415C-ADA7-D495F23F897F}" type="presOf" srcId="{085E28DE-66CF-4416-AFCE-18CC8B0618FC}" destId="{28746363-7389-4C91-A0DF-4D256634C5CC}" srcOrd="0" destOrd="0" presId="urn:microsoft.com/office/officeart/2008/layout/VerticalCurvedList"/>
    <dgm:cxn modelId="{C91BBEAE-A92F-4493-8727-276FA322907A}" srcId="{45A13831-EA5B-49E6-A06F-0E116854CC41}" destId="{30E82E68-FDB2-48E6-B88E-EC01B1A12216}" srcOrd="3" destOrd="0" parTransId="{B03D84EA-E1C0-4DE5-B68D-1038A25488EE}" sibTransId="{2C1F217F-62BC-4D96-B8A5-247F409E9CF3}"/>
    <dgm:cxn modelId="{F3481CC3-AED2-4C10-B0F5-EDC9C81DEAB2}" type="presOf" srcId="{750792F4-C426-4561-9954-111EA690D9F5}" destId="{C4C28356-62B9-45C7-B0F4-4A036E39B1B0}" srcOrd="0" destOrd="0" presId="urn:microsoft.com/office/officeart/2008/layout/VerticalCurvedList"/>
    <dgm:cxn modelId="{78381CC5-2FE7-41E3-9B26-D7D67B7DB8D6}" type="presOf" srcId="{C67B032F-2E91-4C8A-AD59-48B6CC7D715B}" destId="{6AC0674D-0EC7-45AF-8F30-84295EA8059C}" srcOrd="0" destOrd="0" presId="urn:microsoft.com/office/officeart/2008/layout/VerticalCurvedList"/>
    <dgm:cxn modelId="{A41B24DB-9268-4760-A2CD-DAB5678208D8}" srcId="{45A13831-EA5B-49E6-A06F-0E116854CC41}" destId="{931DE8E5-8DB2-4084-BF37-D50556D67149}" srcOrd="1" destOrd="0" parTransId="{BD5C4585-1B60-467B-8FA0-C0AB3F2CE288}" sibTransId="{96050A62-80F5-473B-BA63-0F1E38D89C2B}"/>
    <dgm:cxn modelId="{E706CAEA-A6F8-4EC8-B25B-54D68F820D04}" type="presOf" srcId="{45A13831-EA5B-49E6-A06F-0E116854CC41}" destId="{48B98D18-8114-4D53-98F9-92BB3207DEFC}" srcOrd="0" destOrd="0" presId="urn:microsoft.com/office/officeart/2008/layout/VerticalCurvedList"/>
    <dgm:cxn modelId="{67DF1495-65CD-415D-9D89-B13E11BE7F7F}" type="presParOf" srcId="{48B98D18-8114-4D53-98F9-92BB3207DEFC}" destId="{3C137014-543E-46BE-8BC1-6156BF5FB3FF}" srcOrd="0" destOrd="0" presId="urn:microsoft.com/office/officeart/2008/layout/VerticalCurvedList"/>
    <dgm:cxn modelId="{435815A6-47F4-4FFB-890D-90BFDF004704}" type="presParOf" srcId="{3C137014-543E-46BE-8BC1-6156BF5FB3FF}" destId="{94311F9D-03D8-4C60-B8F6-D79B07DCC2CE}" srcOrd="0" destOrd="0" presId="urn:microsoft.com/office/officeart/2008/layout/VerticalCurvedList"/>
    <dgm:cxn modelId="{4797B34E-6138-4223-A34A-849A1A4DB70E}" type="presParOf" srcId="{94311F9D-03D8-4C60-B8F6-D79B07DCC2CE}" destId="{290F539D-547B-4562-A881-19752DCD85D2}" srcOrd="0" destOrd="0" presId="urn:microsoft.com/office/officeart/2008/layout/VerticalCurvedList"/>
    <dgm:cxn modelId="{B0193A6E-EDC7-4EAF-846F-F97A734D5630}" type="presParOf" srcId="{94311F9D-03D8-4C60-B8F6-D79B07DCC2CE}" destId="{6AC0674D-0EC7-45AF-8F30-84295EA8059C}" srcOrd="1" destOrd="0" presId="urn:microsoft.com/office/officeart/2008/layout/VerticalCurvedList"/>
    <dgm:cxn modelId="{4D902024-98E1-45D6-8DF9-190792AF0701}" type="presParOf" srcId="{94311F9D-03D8-4C60-B8F6-D79B07DCC2CE}" destId="{A87D20FE-DDE2-4D19-A14A-B7C9795D67F2}" srcOrd="2" destOrd="0" presId="urn:microsoft.com/office/officeart/2008/layout/VerticalCurvedList"/>
    <dgm:cxn modelId="{BF6040A0-225B-4781-8EE9-36E76B0DFDE8}" type="presParOf" srcId="{94311F9D-03D8-4C60-B8F6-D79B07DCC2CE}" destId="{CF7198D6-F1DA-4B52-9BEA-04C000AFBCEA}" srcOrd="3" destOrd="0" presId="urn:microsoft.com/office/officeart/2008/layout/VerticalCurvedList"/>
    <dgm:cxn modelId="{3D43F240-EEBD-433C-B531-D56518E300F6}" type="presParOf" srcId="{3C137014-543E-46BE-8BC1-6156BF5FB3FF}" destId="{28746363-7389-4C91-A0DF-4D256634C5CC}" srcOrd="1" destOrd="0" presId="urn:microsoft.com/office/officeart/2008/layout/VerticalCurvedList"/>
    <dgm:cxn modelId="{197A67E6-4408-4CB0-B077-136FA7A6714F}" type="presParOf" srcId="{3C137014-543E-46BE-8BC1-6156BF5FB3FF}" destId="{D768D446-70DE-464C-AA99-689E4999239C}" srcOrd="2" destOrd="0" presId="urn:microsoft.com/office/officeart/2008/layout/VerticalCurvedList"/>
    <dgm:cxn modelId="{51154502-B8A3-46FF-A459-EA862E3A1EF4}" type="presParOf" srcId="{D768D446-70DE-464C-AA99-689E4999239C}" destId="{120F2771-3BF4-479F-B14D-9B957E3F0441}" srcOrd="0" destOrd="0" presId="urn:microsoft.com/office/officeart/2008/layout/VerticalCurvedList"/>
    <dgm:cxn modelId="{B7D689AA-1140-4C4D-92CB-21E84C947027}" type="presParOf" srcId="{3C137014-543E-46BE-8BC1-6156BF5FB3FF}" destId="{6B99969F-DFF6-45B0-87F2-798479A2EE46}" srcOrd="3" destOrd="0" presId="urn:microsoft.com/office/officeart/2008/layout/VerticalCurvedList"/>
    <dgm:cxn modelId="{7104F0D8-5618-4B6E-B4DF-1E2D40BBAB01}" type="presParOf" srcId="{3C137014-543E-46BE-8BC1-6156BF5FB3FF}" destId="{0B4E3209-F1F9-4A19-90EC-AEF5BE13DB7A}" srcOrd="4" destOrd="0" presId="urn:microsoft.com/office/officeart/2008/layout/VerticalCurvedList"/>
    <dgm:cxn modelId="{9E8C0A90-D781-4E67-AB84-B364968CB339}" type="presParOf" srcId="{0B4E3209-F1F9-4A19-90EC-AEF5BE13DB7A}" destId="{67D0A712-467D-45F8-97B0-77E069FFE3BC}" srcOrd="0" destOrd="0" presId="urn:microsoft.com/office/officeart/2008/layout/VerticalCurvedList"/>
    <dgm:cxn modelId="{DDE152BE-D75A-4DE8-8345-685FF0A7798C}" type="presParOf" srcId="{3C137014-543E-46BE-8BC1-6156BF5FB3FF}" destId="{C54FE446-9146-4817-B11D-5E13E90558C2}" srcOrd="5" destOrd="0" presId="urn:microsoft.com/office/officeart/2008/layout/VerticalCurvedList"/>
    <dgm:cxn modelId="{E39153E2-A62F-44B5-B812-EDBFA0CEDDC8}" type="presParOf" srcId="{3C137014-543E-46BE-8BC1-6156BF5FB3FF}" destId="{82BBA29F-A749-4C30-8903-546B466713CA}" srcOrd="6" destOrd="0" presId="urn:microsoft.com/office/officeart/2008/layout/VerticalCurvedList"/>
    <dgm:cxn modelId="{2A20DE4C-D82B-4D3A-9F7D-9D9916EEDFD7}" type="presParOf" srcId="{82BBA29F-A749-4C30-8903-546B466713CA}" destId="{5D52ED97-486F-42A4-89F0-810F8CEDECC7}" srcOrd="0" destOrd="0" presId="urn:microsoft.com/office/officeart/2008/layout/VerticalCurvedList"/>
    <dgm:cxn modelId="{B0F80D51-5106-4E92-AF4C-06711268622D}" type="presParOf" srcId="{3C137014-543E-46BE-8BC1-6156BF5FB3FF}" destId="{C047E7E2-7FCD-4524-8274-E9A21E58A9C3}" srcOrd="7" destOrd="0" presId="urn:microsoft.com/office/officeart/2008/layout/VerticalCurvedList"/>
    <dgm:cxn modelId="{AF5DFBC2-9677-408E-8CFB-2AA032FA457A}" type="presParOf" srcId="{3C137014-543E-46BE-8BC1-6156BF5FB3FF}" destId="{158AFB52-A9EF-41D6-BD09-489D12EBF384}" srcOrd="8" destOrd="0" presId="urn:microsoft.com/office/officeart/2008/layout/VerticalCurvedList"/>
    <dgm:cxn modelId="{28F02FEA-B5A9-4F5C-9DF2-E352E650EC91}" type="presParOf" srcId="{158AFB52-A9EF-41D6-BD09-489D12EBF384}" destId="{196768BE-19FE-4D66-96D3-D56C642703B8}" srcOrd="0" destOrd="0" presId="urn:microsoft.com/office/officeart/2008/layout/VerticalCurvedList"/>
    <dgm:cxn modelId="{52D6B561-D8FF-4D47-84A2-302A8890F2DC}" type="presParOf" srcId="{3C137014-543E-46BE-8BC1-6156BF5FB3FF}" destId="{C4C28356-62B9-45C7-B0F4-4A036E39B1B0}" srcOrd="9" destOrd="0" presId="urn:microsoft.com/office/officeart/2008/layout/VerticalCurvedList"/>
    <dgm:cxn modelId="{67A1AE5E-D61E-4955-9C4E-AA9813767AB1}" type="presParOf" srcId="{3C137014-543E-46BE-8BC1-6156BF5FB3FF}" destId="{DBE6A6DF-190D-4590-A3B5-9C8A51367382}" srcOrd="10" destOrd="0" presId="urn:microsoft.com/office/officeart/2008/layout/VerticalCurvedList"/>
    <dgm:cxn modelId="{295BA3ED-8B24-4463-ACA9-BFCFEDD2B63C}" type="presParOf" srcId="{DBE6A6DF-190D-4590-A3B5-9C8A51367382}" destId="{919C9298-5872-4E7B-B721-461398DA6D1A}" srcOrd="0" destOrd="0" presId="urn:microsoft.com/office/officeart/2008/layout/VerticalCurvedList"/>
    <dgm:cxn modelId="{7680D814-D6C0-4943-B11D-A0472F80A28A}" type="presParOf" srcId="{3C137014-543E-46BE-8BC1-6156BF5FB3FF}" destId="{38F8901D-335A-4943-8A6C-81EBB21992E0}" srcOrd="11" destOrd="0" presId="urn:microsoft.com/office/officeart/2008/layout/VerticalCurvedList"/>
    <dgm:cxn modelId="{6B1690C2-C224-4591-84F9-B09D88FD8B08}" type="presParOf" srcId="{3C137014-543E-46BE-8BC1-6156BF5FB3FF}" destId="{59160D4D-6623-4EBE-BD7B-90B91D635945}" srcOrd="12" destOrd="0" presId="urn:microsoft.com/office/officeart/2008/layout/VerticalCurvedList"/>
    <dgm:cxn modelId="{30DA4833-8D85-4110-B145-732A3DE7AAE5}" type="presParOf" srcId="{59160D4D-6623-4EBE-BD7B-90B91D635945}" destId="{722FFD8C-1480-4ED0-8E7F-D64C638914F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941F0-CA76-4AC6-A596-C53491340A1F}">
      <dsp:nvSpPr>
        <dsp:cNvPr id="0" name=""/>
        <dsp:cNvSpPr/>
      </dsp:nvSpPr>
      <dsp:spPr>
        <a:xfrm>
          <a:off x="0" y="553816"/>
          <a:ext cx="81534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66EAA9-F878-4413-99B5-29B5BCB6691C}">
      <dsp:nvSpPr>
        <dsp:cNvPr id="0" name=""/>
        <dsp:cNvSpPr/>
      </dsp:nvSpPr>
      <dsp:spPr>
        <a:xfrm>
          <a:off x="407670" y="45048"/>
          <a:ext cx="5707380"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44550">
            <a:lnSpc>
              <a:spcPct val="90000"/>
            </a:lnSpc>
            <a:spcBef>
              <a:spcPct val="0"/>
            </a:spcBef>
            <a:spcAft>
              <a:spcPct val="35000"/>
            </a:spcAft>
            <a:buNone/>
          </a:pPr>
          <a:r>
            <a:rPr lang="en-US" sz="1900" kern="1200" dirty="0"/>
            <a:t>I. Introduction</a:t>
          </a:r>
        </a:p>
      </dsp:txBody>
      <dsp:txXfrm>
        <a:off x="435050" y="72428"/>
        <a:ext cx="5652620" cy="506120"/>
      </dsp:txXfrm>
    </dsp:sp>
    <dsp:sp modelId="{EBE3C548-075A-4FC8-8270-B13EE6B905D9}">
      <dsp:nvSpPr>
        <dsp:cNvPr id="0" name=""/>
        <dsp:cNvSpPr/>
      </dsp:nvSpPr>
      <dsp:spPr>
        <a:xfrm>
          <a:off x="0" y="1187328"/>
          <a:ext cx="81534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475E92-57CE-4A30-AB42-96B9D9469D55}">
      <dsp:nvSpPr>
        <dsp:cNvPr id="0" name=""/>
        <dsp:cNvSpPr/>
      </dsp:nvSpPr>
      <dsp:spPr>
        <a:xfrm>
          <a:off x="407670" y="906888"/>
          <a:ext cx="5707380"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44550">
            <a:lnSpc>
              <a:spcPct val="90000"/>
            </a:lnSpc>
            <a:spcBef>
              <a:spcPct val="0"/>
            </a:spcBef>
            <a:spcAft>
              <a:spcPct val="35000"/>
            </a:spcAft>
            <a:buNone/>
          </a:pPr>
          <a:r>
            <a:rPr lang="en-US" sz="1900" kern="1200" dirty="0"/>
            <a:t>II. Background and Relative work</a:t>
          </a:r>
        </a:p>
      </dsp:txBody>
      <dsp:txXfrm>
        <a:off x="435050" y="934268"/>
        <a:ext cx="5652620" cy="506120"/>
      </dsp:txXfrm>
    </dsp:sp>
    <dsp:sp modelId="{FBB9D131-1FB7-4BA2-9151-345F695D116F}">
      <dsp:nvSpPr>
        <dsp:cNvPr id="0" name=""/>
        <dsp:cNvSpPr/>
      </dsp:nvSpPr>
      <dsp:spPr>
        <a:xfrm>
          <a:off x="0" y="2049168"/>
          <a:ext cx="81534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2840E-F9B9-454B-BFE2-092DB5E37048}">
      <dsp:nvSpPr>
        <dsp:cNvPr id="0" name=""/>
        <dsp:cNvSpPr/>
      </dsp:nvSpPr>
      <dsp:spPr>
        <a:xfrm>
          <a:off x="407670" y="1768728"/>
          <a:ext cx="5707380"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44550">
            <a:lnSpc>
              <a:spcPct val="90000"/>
            </a:lnSpc>
            <a:spcBef>
              <a:spcPct val="0"/>
            </a:spcBef>
            <a:spcAft>
              <a:spcPct val="35000"/>
            </a:spcAft>
            <a:buNone/>
          </a:pPr>
          <a:r>
            <a:rPr lang="en-US" sz="1900" kern="1200" dirty="0"/>
            <a:t>III. Problem of Current Technique</a:t>
          </a:r>
        </a:p>
      </dsp:txBody>
      <dsp:txXfrm>
        <a:off x="435050" y="1796108"/>
        <a:ext cx="5652620" cy="506120"/>
      </dsp:txXfrm>
    </dsp:sp>
    <dsp:sp modelId="{968AD1AA-1A61-4028-8FD1-2E2003F3ACBC}">
      <dsp:nvSpPr>
        <dsp:cNvPr id="0" name=""/>
        <dsp:cNvSpPr/>
      </dsp:nvSpPr>
      <dsp:spPr>
        <a:xfrm>
          <a:off x="0" y="2911008"/>
          <a:ext cx="81534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CC101C-D2DB-428E-8D52-77D7DE02FA40}">
      <dsp:nvSpPr>
        <dsp:cNvPr id="0" name=""/>
        <dsp:cNvSpPr/>
      </dsp:nvSpPr>
      <dsp:spPr>
        <a:xfrm>
          <a:off x="407670" y="2630568"/>
          <a:ext cx="5707380"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44550">
            <a:lnSpc>
              <a:spcPct val="90000"/>
            </a:lnSpc>
            <a:spcBef>
              <a:spcPct val="0"/>
            </a:spcBef>
            <a:spcAft>
              <a:spcPct val="35000"/>
            </a:spcAft>
            <a:buNone/>
          </a:pPr>
          <a:r>
            <a:rPr lang="en-US" sz="1900" kern="1200" dirty="0"/>
            <a:t>IV. Proposed Method</a:t>
          </a:r>
        </a:p>
      </dsp:txBody>
      <dsp:txXfrm>
        <a:off x="435050" y="2657948"/>
        <a:ext cx="5652620" cy="506120"/>
      </dsp:txXfrm>
    </dsp:sp>
    <dsp:sp modelId="{3FB61F14-8D2A-45C2-9E1D-B61E1BADF7C2}">
      <dsp:nvSpPr>
        <dsp:cNvPr id="0" name=""/>
        <dsp:cNvSpPr/>
      </dsp:nvSpPr>
      <dsp:spPr>
        <a:xfrm>
          <a:off x="0" y="3772848"/>
          <a:ext cx="8153400"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6281E-8D00-45A8-9418-4F7A7222349E}">
      <dsp:nvSpPr>
        <dsp:cNvPr id="0" name=""/>
        <dsp:cNvSpPr/>
      </dsp:nvSpPr>
      <dsp:spPr>
        <a:xfrm>
          <a:off x="407670" y="3492408"/>
          <a:ext cx="5707380"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44550">
            <a:lnSpc>
              <a:spcPct val="90000"/>
            </a:lnSpc>
            <a:spcBef>
              <a:spcPct val="0"/>
            </a:spcBef>
            <a:spcAft>
              <a:spcPct val="35000"/>
            </a:spcAft>
            <a:buNone/>
          </a:pPr>
          <a:r>
            <a:rPr lang="en-US" sz="1900" kern="1200" dirty="0"/>
            <a:t>V. Role of Members</a:t>
          </a:r>
        </a:p>
      </dsp:txBody>
      <dsp:txXfrm>
        <a:off x="435050" y="3519788"/>
        <a:ext cx="565262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0674D-0EC7-45AF-8F30-84295EA8059C}">
      <dsp:nvSpPr>
        <dsp:cNvPr id="0" name=""/>
        <dsp:cNvSpPr/>
      </dsp:nvSpPr>
      <dsp:spPr>
        <a:xfrm>
          <a:off x="-5728347" y="-876975"/>
          <a:ext cx="6821251" cy="6821251"/>
        </a:xfrm>
        <a:prstGeom prst="blockArc">
          <a:avLst>
            <a:gd name="adj1" fmla="val 18900000"/>
            <a:gd name="adj2" fmla="val 2700000"/>
            <a:gd name="adj3" fmla="val 317"/>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46363-7389-4C91-A0DF-4D256634C5CC}">
      <dsp:nvSpPr>
        <dsp:cNvPr id="0" name=""/>
        <dsp:cNvSpPr/>
      </dsp:nvSpPr>
      <dsp:spPr>
        <a:xfrm>
          <a:off x="703341" y="506730"/>
          <a:ext cx="7545230" cy="101346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4434"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1. Motion Planning Problem</a:t>
          </a:r>
        </a:p>
      </dsp:txBody>
      <dsp:txXfrm>
        <a:off x="703341" y="506730"/>
        <a:ext cx="7545230" cy="1013460"/>
      </dsp:txXfrm>
    </dsp:sp>
    <dsp:sp modelId="{120F2771-3BF4-479F-B14D-9B957E3F0441}">
      <dsp:nvSpPr>
        <dsp:cNvPr id="0" name=""/>
        <dsp:cNvSpPr/>
      </dsp:nvSpPr>
      <dsp:spPr>
        <a:xfrm>
          <a:off x="69928" y="380047"/>
          <a:ext cx="1266825" cy="126682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3839E5-0969-45E9-B92F-A9ADEF853176}">
      <dsp:nvSpPr>
        <dsp:cNvPr id="0" name=""/>
        <dsp:cNvSpPr/>
      </dsp:nvSpPr>
      <dsp:spPr>
        <a:xfrm>
          <a:off x="1071733" y="2026919"/>
          <a:ext cx="7176837" cy="101346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4434"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2. Motion planning application</a:t>
          </a:r>
        </a:p>
      </dsp:txBody>
      <dsp:txXfrm>
        <a:off x="1071733" y="2026919"/>
        <a:ext cx="7176837" cy="1013460"/>
      </dsp:txXfrm>
    </dsp:sp>
    <dsp:sp modelId="{3D5C6A66-2C24-44BF-8F9F-F923E2C5909B}">
      <dsp:nvSpPr>
        <dsp:cNvPr id="0" name=""/>
        <dsp:cNvSpPr/>
      </dsp:nvSpPr>
      <dsp:spPr>
        <a:xfrm>
          <a:off x="438321" y="1900237"/>
          <a:ext cx="1266825" cy="126682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271D1-C717-4FF4-92A9-98AE2323DBF7}">
      <dsp:nvSpPr>
        <dsp:cNvPr id="0" name=""/>
        <dsp:cNvSpPr/>
      </dsp:nvSpPr>
      <dsp:spPr>
        <a:xfrm>
          <a:off x="733371" y="3547110"/>
          <a:ext cx="7545230" cy="101346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4434"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3. Motion Planning for High-dimensional Robotic System </a:t>
          </a:r>
        </a:p>
      </dsp:txBody>
      <dsp:txXfrm>
        <a:off x="733371" y="3547110"/>
        <a:ext cx="7545230" cy="1013460"/>
      </dsp:txXfrm>
    </dsp:sp>
    <dsp:sp modelId="{0D852113-43BB-4CA2-9159-B2C56C60E6AA}">
      <dsp:nvSpPr>
        <dsp:cNvPr id="0" name=""/>
        <dsp:cNvSpPr/>
      </dsp:nvSpPr>
      <dsp:spPr>
        <a:xfrm>
          <a:off x="69928" y="3420427"/>
          <a:ext cx="1266825" cy="126682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0674D-0EC7-45AF-8F30-84295EA8059C}">
      <dsp:nvSpPr>
        <dsp:cNvPr id="0" name=""/>
        <dsp:cNvSpPr/>
      </dsp:nvSpPr>
      <dsp:spPr>
        <a:xfrm>
          <a:off x="-5729451" y="-876975"/>
          <a:ext cx="6821251" cy="6821251"/>
        </a:xfrm>
        <a:prstGeom prst="blockArc">
          <a:avLst>
            <a:gd name="adj1" fmla="val 18900000"/>
            <a:gd name="adj2" fmla="val 2700000"/>
            <a:gd name="adj3" fmla="val 317"/>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46363-7389-4C91-A0DF-4D256634C5CC}">
      <dsp:nvSpPr>
        <dsp:cNvPr id="0" name=""/>
        <dsp:cNvSpPr/>
      </dsp:nvSpPr>
      <dsp:spPr>
        <a:xfrm>
          <a:off x="406813" y="266844"/>
          <a:ext cx="7840653" cy="53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1. RRT and RRT*</a:t>
          </a:r>
        </a:p>
      </dsp:txBody>
      <dsp:txXfrm>
        <a:off x="406813" y="266844"/>
        <a:ext cx="7840653" cy="533485"/>
      </dsp:txXfrm>
    </dsp:sp>
    <dsp:sp modelId="{120F2771-3BF4-479F-B14D-9B957E3F0441}">
      <dsp:nvSpPr>
        <dsp:cNvPr id="0" name=""/>
        <dsp:cNvSpPr/>
      </dsp:nvSpPr>
      <dsp:spPr>
        <a:xfrm>
          <a:off x="73385" y="200158"/>
          <a:ext cx="666856" cy="6668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9969F-DFF6-45B0-87F2-798479A2EE46}">
      <dsp:nvSpPr>
        <dsp:cNvPr id="0" name=""/>
        <dsp:cNvSpPr/>
      </dsp:nvSpPr>
      <dsp:spPr>
        <a:xfrm>
          <a:off x="845641" y="1066970"/>
          <a:ext cx="7401825" cy="53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2. Deeply Informed Neural Sampling (</a:t>
          </a:r>
          <a:r>
            <a:rPr lang="en-US" sz="2200" kern="1200" dirty="0" err="1"/>
            <a:t>DeepSMP</a:t>
          </a:r>
          <a:r>
            <a:rPr lang="en-US" sz="2200" kern="1200" dirty="0"/>
            <a:t>)</a:t>
          </a:r>
        </a:p>
      </dsp:txBody>
      <dsp:txXfrm>
        <a:off x="845641" y="1066970"/>
        <a:ext cx="7401825" cy="533485"/>
      </dsp:txXfrm>
    </dsp:sp>
    <dsp:sp modelId="{67D0A712-467D-45F8-97B0-77E069FFE3BC}">
      <dsp:nvSpPr>
        <dsp:cNvPr id="0" name=""/>
        <dsp:cNvSpPr/>
      </dsp:nvSpPr>
      <dsp:spPr>
        <a:xfrm>
          <a:off x="512213" y="1000285"/>
          <a:ext cx="666856" cy="6668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4FE446-9146-4817-B11D-5E13E90558C2}">
      <dsp:nvSpPr>
        <dsp:cNvPr id="0" name=""/>
        <dsp:cNvSpPr/>
      </dsp:nvSpPr>
      <dsp:spPr>
        <a:xfrm>
          <a:off x="1046307" y="1867097"/>
          <a:ext cx="7201160" cy="53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3. Motion Planning Network</a:t>
          </a:r>
        </a:p>
      </dsp:txBody>
      <dsp:txXfrm>
        <a:off x="1046307" y="1867097"/>
        <a:ext cx="7201160" cy="533485"/>
      </dsp:txXfrm>
    </dsp:sp>
    <dsp:sp modelId="{5D52ED97-486F-42A4-89F0-810F8CEDECC7}">
      <dsp:nvSpPr>
        <dsp:cNvPr id="0" name=""/>
        <dsp:cNvSpPr/>
      </dsp:nvSpPr>
      <dsp:spPr>
        <a:xfrm>
          <a:off x="712878" y="1800411"/>
          <a:ext cx="666856" cy="6668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47E7E2-7FCD-4524-8274-E9A21E58A9C3}">
      <dsp:nvSpPr>
        <dsp:cNvPr id="0" name=""/>
        <dsp:cNvSpPr/>
      </dsp:nvSpPr>
      <dsp:spPr>
        <a:xfrm>
          <a:off x="1046307" y="2666717"/>
          <a:ext cx="7201160" cy="53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4. Learning Sampling Distributions</a:t>
          </a:r>
        </a:p>
      </dsp:txBody>
      <dsp:txXfrm>
        <a:off x="1046307" y="2666717"/>
        <a:ext cx="7201160" cy="533485"/>
      </dsp:txXfrm>
    </dsp:sp>
    <dsp:sp modelId="{196768BE-19FE-4D66-96D3-D56C642703B8}">
      <dsp:nvSpPr>
        <dsp:cNvPr id="0" name=""/>
        <dsp:cNvSpPr/>
      </dsp:nvSpPr>
      <dsp:spPr>
        <a:xfrm>
          <a:off x="712878" y="2600031"/>
          <a:ext cx="666856" cy="6668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C28356-62B9-45C7-B0F4-4A036E39B1B0}">
      <dsp:nvSpPr>
        <dsp:cNvPr id="0" name=""/>
        <dsp:cNvSpPr/>
      </dsp:nvSpPr>
      <dsp:spPr>
        <a:xfrm>
          <a:off x="845641" y="3466843"/>
          <a:ext cx="7401825" cy="53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5. Learning Critical Regions</a:t>
          </a:r>
        </a:p>
      </dsp:txBody>
      <dsp:txXfrm>
        <a:off x="845641" y="3466843"/>
        <a:ext cx="7401825" cy="533485"/>
      </dsp:txXfrm>
    </dsp:sp>
    <dsp:sp modelId="{919C9298-5872-4E7B-B721-461398DA6D1A}">
      <dsp:nvSpPr>
        <dsp:cNvPr id="0" name=""/>
        <dsp:cNvSpPr/>
      </dsp:nvSpPr>
      <dsp:spPr>
        <a:xfrm>
          <a:off x="512213" y="3400158"/>
          <a:ext cx="666856" cy="6668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8901D-335A-4943-8A6C-81EBB21992E0}">
      <dsp:nvSpPr>
        <dsp:cNvPr id="0" name=""/>
        <dsp:cNvSpPr/>
      </dsp:nvSpPr>
      <dsp:spPr>
        <a:xfrm>
          <a:off x="406813" y="4266970"/>
          <a:ext cx="7840653" cy="53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6. Learned Latent Rapidly-exploring Random Trees (L2RRT)</a:t>
          </a:r>
        </a:p>
      </dsp:txBody>
      <dsp:txXfrm>
        <a:off x="406813" y="4266970"/>
        <a:ext cx="7840653" cy="533485"/>
      </dsp:txXfrm>
    </dsp:sp>
    <dsp:sp modelId="{722FFD8C-1480-4ED0-8E7F-D64C638914F1}">
      <dsp:nvSpPr>
        <dsp:cNvPr id="0" name=""/>
        <dsp:cNvSpPr/>
      </dsp:nvSpPr>
      <dsp:spPr>
        <a:xfrm>
          <a:off x="73385" y="4200284"/>
          <a:ext cx="666856" cy="6668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4931" y="4860337"/>
            <a:ext cx="5207796" cy="4606017"/>
          </a:xfrm>
          <a:prstGeom prst="rect">
            <a:avLst/>
          </a:prstGeom>
          <a:noFill/>
          <a:ln w="12700">
            <a:noFill/>
            <a:miter lim="800000"/>
            <a:headEnd/>
            <a:tailEnd/>
          </a:ln>
          <a:effectLst/>
        </p:spPr>
        <p:txBody>
          <a:bodyPr vert="horz" wrap="square" lIns="103453" tIns="51726" rIns="103453" bIns="51726"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9" name="Rectangle 3"/>
          <p:cNvSpPr>
            <a:spLocks noGrp="1" noRot="1" noChangeAspect="1" noChangeArrowheads="1" noTextEdit="1"/>
          </p:cNvSpPr>
          <p:nvPr>
            <p:ph type="sldImg" idx="2"/>
          </p:nvPr>
        </p:nvSpPr>
        <p:spPr bwMode="auto">
          <a:xfrm>
            <a:off x="1001713" y="773113"/>
            <a:ext cx="5097462" cy="38242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022937" y="0"/>
            <a:ext cx="3076363" cy="50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8700" tIns="49350" rIns="98700" bIns="49350"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endParaRPr lang="ko-KR" altLang="en-US"/>
          </a:p>
        </p:txBody>
      </p:sp>
      <p:sp>
        <p:nvSpPr>
          <p:cNvPr id="5123" name="Rectangle 3"/>
          <p:cNvSpPr>
            <a:spLocks noChangeArrowheads="1"/>
          </p:cNvSpPr>
          <p:nvPr/>
        </p:nvSpPr>
        <p:spPr bwMode="auto">
          <a:xfrm>
            <a:off x="4022937" y="9724206"/>
            <a:ext cx="3076363" cy="51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691" tIns="0" rIns="20691" bIns="0" anchor="b"/>
          <a:lstStyle>
            <a:lvl1pPr defTabSz="969963">
              <a:defRPr sz="2400" b="1">
                <a:solidFill>
                  <a:schemeClr val="tx1"/>
                </a:solidFill>
                <a:latin typeface="Arial" panose="020B0604020202020204" pitchFamily="34" charset="0"/>
              </a:defRPr>
            </a:lvl1pPr>
            <a:lvl2pPr marL="742950" indent="-285750" defTabSz="969963">
              <a:defRPr sz="2400" b="1">
                <a:solidFill>
                  <a:schemeClr val="tx1"/>
                </a:solidFill>
                <a:latin typeface="Arial" panose="020B0604020202020204" pitchFamily="34" charset="0"/>
              </a:defRPr>
            </a:lvl2pPr>
            <a:lvl3pPr marL="1143000" indent="-228600" defTabSz="969963">
              <a:defRPr sz="2400" b="1">
                <a:solidFill>
                  <a:schemeClr val="tx1"/>
                </a:solidFill>
                <a:latin typeface="Arial" panose="020B0604020202020204" pitchFamily="34" charset="0"/>
              </a:defRPr>
            </a:lvl3pPr>
            <a:lvl4pPr marL="1600200" indent="-228600" defTabSz="969963">
              <a:defRPr sz="2400" b="1">
                <a:solidFill>
                  <a:schemeClr val="tx1"/>
                </a:solidFill>
                <a:latin typeface="Arial" panose="020B0604020202020204" pitchFamily="34" charset="0"/>
              </a:defRPr>
            </a:lvl4pPr>
            <a:lvl5pPr marL="2057400" indent="-228600" defTabSz="969963">
              <a:defRPr sz="2400" b="1">
                <a:solidFill>
                  <a:schemeClr val="tx1"/>
                </a:solidFill>
                <a:latin typeface="Arial" panose="020B0604020202020204" pitchFamily="34" charset="0"/>
              </a:defRPr>
            </a:lvl5pPr>
            <a:lvl6pPr marL="2514600" indent="-228600" algn="ctr" defTabSz="969963"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defTabSz="969963"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defTabSz="969963"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defTabSz="969963" eaLnBrk="0" fontAlgn="base" hangingPunct="0">
              <a:spcBef>
                <a:spcPct val="0"/>
              </a:spcBef>
              <a:spcAft>
                <a:spcPct val="0"/>
              </a:spcAft>
              <a:defRPr sz="2400" b="1">
                <a:solidFill>
                  <a:schemeClr val="tx1"/>
                </a:solidFill>
                <a:latin typeface="Arial" panose="020B0604020202020204" pitchFamily="34" charset="0"/>
              </a:defRPr>
            </a:lvl9pPr>
          </a:lstStyle>
          <a:p>
            <a:pPr algn="r"/>
            <a:r>
              <a:rPr lang="en-US" altLang="ko-KR" sz="1100" b="0" i="1">
                <a:latin typeface="Times New Roman" panose="02020603050405020304" pitchFamily="18" charset="0"/>
                <a:ea typeface="굴림" panose="020B0600000101010101" pitchFamily="50" charset="-127"/>
              </a:rPr>
              <a:t>1</a:t>
            </a:r>
          </a:p>
        </p:txBody>
      </p:sp>
      <p:sp>
        <p:nvSpPr>
          <p:cNvPr id="5124" name="Rectangle 4"/>
          <p:cNvSpPr>
            <a:spLocks noChangeArrowheads="1"/>
          </p:cNvSpPr>
          <p:nvPr/>
        </p:nvSpPr>
        <p:spPr bwMode="auto">
          <a:xfrm>
            <a:off x="1" y="9724206"/>
            <a:ext cx="3074720" cy="51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8700" tIns="49350" rIns="98700" bIns="49350"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endParaRPr lang="ko-KR" altLang="en-US"/>
          </a:p>
        </p:txBody>
      </p:sp>
      <p:sp>
        <p:nvSpPr>
          <p:cNvPr id="5125" name="Rectangle 5"/>
          <p:cNvSpPr>
            <a:spLocks noChangeArrowheads="1"/>
          </p:cNvSpPr>
          <p:nvPr/>
        </p:nvSpPr>
        <p:spPr bwMode="auto">
          <a:xfrm>
            <a:off x="1" y="0"/>
            <a:ext cx="3074720" cy="50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8700" tIns="49350" rIns="98700" bIns="49350"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endParaRPr lang="ko-KR" altLang="en-US"/>
          </a:p>
        </p:txBody>
      </p:sp>
      <p:sp>
        <p:nvSpPr>
          <p:cNvPr id="5126" name="Rectangle 6"/>
          <p:cNvSpPr>
            <a:spLocks noGrp="1" noRot="1" noChangeAspect="1" noChangeArrowheads="1" noTextEdit="1"/>
          </p:cNvSpPr>
          <p:nvPr>
            <p:ph type="sldImg"/>
          </p:nvPr>
        </p:nvSpPr>
        <p:spPr>
          <a:ln cap="flat"/>
        </p:spPr>
      </p:sp>
      <p:sp>
        <p:nvSpPr>
          <p:cNvPr id="5127" name="Rectangle 7"/>
          <p:cNvSpPr>
            <a:spLocks noGrp="1" noChangeArrowheads="1"/>
          </p:cNvSpPr>
          <p:nvPr>
            <p:ph type="body" idx="1"/>
          </p:nvPr>
        </p:nvSpPr>
        <p:spPr>
          <a:xfrm>
            <a:off x="944931" y="4863870"/>
            <a:ext cx="5207796" cy="460248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901" tIns="53451" rIns="106901" bIns="53451"/>
          <a:lstStyle/>
          <a:p>
            <a:pPr defTabSz="1052118"/>
            <a:r>
              <a:rPr lang="en-US" altLang="ko-KR" dirty="0">
                <a:latin typeface="Arial" panose="020B0604020202020204" pitchFamily="34" charset="0"/>
                <a:ea typeface="굴림" panose="020B0600000101010101" pitchFamily="50" charset="-127"/>
              </a:rPr>
              <a:t>Hi. We are team 2 and we are Minh, Andrea and Shinjeong, and I’m Shinjeong Kim, the first presenter. We’ll talk about our novel learning and sampling-based motion planner for high-dimensional robotic system.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repeatedly do this until the tree reaches to the goal area. (</a:t>
            </a:r>
            <a:r>
              <a:rPr lang="ko-KR" altLang="en-US" dirty="0"/>
              <a:t>다음 슬라이드</a:t>
            </a:r>
            <a:r>
              <a:rPr lang="en-US" altLang="ko-KR" dirty="0"/>
              <a:t>)</a:t>
            </a:r>
            <a:endParaRPr lang="ko-KR" altLang="en-US" dirty="0"/>
          </a:p>
        </p:txBody>
      </p:sp>
    </p:spTree>
    <p:extLst>
      <p:ext uri="{BB962C8B-B14F-4D97-AF65-F5344CB8AC3E}">
        <p14:creationId xmlns:p14="http://schemas.microsoft.com/office/powerpoint/2010/main" val="278914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Although RRT has probabilistic completeness, it does not converge to optimal path. Thus, rewiring operation was introduced to modify the tree to get optimal path. And this is the key difference between RRT and RRT*. Let me briefly explain this operation.</a:t>
            </a:r>
          </a:p>
          <a:p>
            <a:endParaRPr lang="en-US" altLang="ko-KR" dirty="0"/>
          </a:p>
          <a:p>
            <a:r>
              <a:rPr lang="en-US" altLang="ko-KR" dirty="0"/>
              <a:t>Rewiring operation replaces expand operation from RRT. So, we have to first sample a new configuration. </a:t>
            </a:r>
            <a:r>
              <a:rPr lang="en-US" altLang="ko-KR"/>
              <a:t>Then </a:t>
            </a:r>
            <a:r>
              <a:rPr lang="en-US" altLang="ko-KR" dirty="0"/>
              <a:t>we consider a ball centered at the sample. Among configurations in the ball, we find the one that makes the nearest path when connected to the sample. Then, we choose configuration with the nearest path and connect the configuration with sampled one. (</a:t>
            </a:r>
            <a:r>
              <a:rPr lang="ko-KR" altLang="en-US" dirty="0"/>
              <a:t>다음 슬라이드</a:t>
            </a:r>
            <a:r>
              <a:rPr lang="en-US" altLang="ko-KR" dirty="0"/>
              <a:t>)</a:t>
            </a:r>
            <a:endParaRPr lang="ko-KR" altLang="en-US" dirty="0"/>
          </a:p>
        </p:txBody>
      </p:sp>
    </p:spTree>
    <p:extLst>
      <p:ext uri="{BB962C8B-B14F-4D97-AF65-F5344CB8AC3E}">
        <p14:creationId xmlns:p14="http://schemas.microsoft.com/office/powerpoint/2010/main" val="31168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Next, by re-considering each other configuration in the ball, we also connect them with the new path when it gives lower cost then current path.</a:t>
            </a:r>
          </a:p>
          <a:p>
            <a:endParaRPr lang="en-US" altLang="ko-KR" dirty="0"/>
          </a:p>
          <a:p>
            <a:r>
              <a:rPr lang="en-US" altLang="ko-KR" dirty="0"/>
              <a:t>Although RRT and RRT* are basic, we had to introduce them since they are used widely in backgrounds of our method.</a:t>
            </a:r>
            <a:endParaRPr lang="ko-KR" altLang="en-US" dirty="0"/>
          </a:p>
        </p:txBody>
      </p:sp>
    </p:spTree>
    <p:extLst>
      <p:ext uri="{BB962C8B-B14F-4D97-AF65-F5344CB8AC3E}">
        <p14:creationId xmlns:p14="http://schemas.microsoft.com/office/powerpoint/2010/main" val="421429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Before introducing more direct backgrounds of our method, let me introduce recent trends to improve RRT and other sampling-based methods.</a:t>
            </a:r>
          </a:p>
          <a:p>
            <a:endParaRPr lang="en-US" altLang="ko-KR" dirty="0"/>
          </a:p>
          <a:p>
            <a:r>
              <a:rPr lang="en-US" altLang="ko-KR" dirty="0"/>
              <a:t>We found that many papers do not use C-space directly. Instead, they use autoencoder to project the state to a lower-dimensional representations.</a:t>
            </a:r>
          </a:p>
          <a:p>
            <a:endParaRPr lang="en-US" altLang="ko-KR" dirty="0"/>
          </a:p>
          <a:p>
            <a:r>
              <a:rPr lang="en-US" altLang="ko-KR" dirty="0"/>
              <a:t>Also, they introduced adaptive sampling, that is, they don’t uniformly sample the states; instead, they priory</a:t>
            </a:r>
            <a:r>
              <a:rPr lang="ko-KR" altLang="en-US" dirty="0"/>
              <a:t> </a:t>
            </a:r>
            <a:r>
              <a:rPr lang="en-US" altLang="ko-KR" dirty="0"/>
              <a:t>sample from more useful regions.</a:t>
            </a:r>
          </a:p>
          <a:p>
            <a:endParaRPr lang="en-US" altLang="ko-KR" dirty="0"/>
          </a:p>
          <a:p>
            <a:r>
              <a:rPr lang="en-US" altLang="ko-KR" dirty="0"/>
              <a:t>Furthermore, to determine next states, many papers used stochastic networks. And some of the methods used neural networks to check collisions.</a:t>
            </a:r>
          </a:p>
        </p:txBody>
      </p:sp>
    </p:spTree>
    <p:extLst>
      <p:ext uri="{BB962C8B-B14F-4D97-AF65-F5344CB8AC3E}">
        <p14:creationId xmlns:p14="http://schemas.microsoft.com/office/powerpoint/2010/main" val="3130944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let me give you more direct backgrounds of our approach.</a:t>
            </a:r>
          </a:p>
          <a:p>
            <a:endParaRPr lang="en-US" altLang="ko-KR" dirty="0"/>
          </a:p>
          <a:p>
            <a:r>
              <a:rPr lang="en-US" altLang="ko-KR" dirty="0"/>
              <a:t>Let me explain “Deeply Informed Neural Sampling”.</a:t>
            </a:r>
          </a:p>
          <a:p>
            <a:endParaRPr lang="en-US" altLang="ko-KR" dirty="0"/>
          </a:p>
          <a:p>
            <a:r>
              <a:rPr lang="en-US" altLang="ko-KR" dirty="0"/>
              <a:t>In this paper, an encoder is used to project point cloud map into a compact latent space instead of using the map directly. Also, this paper introduced </a:t>
            </a:r>
            <a:r>
              <a:rPr lang="en-US" altLang="ko-KR" dirty="0" err="1"/>
              <a:t>DeepSampler</a:t>
            </a:r>
            <a:r>
              <a:rPr lang="en-US" altLang="ko-KR" dirty="0"/>
              <a:t>, which takes current state, goal state and latent vector of the map to generate next state. </a:t>
            </a:r>
            <a:r>
              <a:rPr lang="en-US" altLang="ko-KR" dirty="0" err="1"/>
              <a:t>DeepSampler</a:t>
            </a:r>
            <a:r>
              <a:rPr lang="en-US" altLang="ko-KR" dirty="0"/>
              <a:t> made up of stochastic deep feedforward network trained by paths from RRT*.</a:t>
            </a:r>
          </a:p>
          <a:p>
            <a:endParaRPr lang="en-US" altLang="ko-KR" dirty="0"/>
          </a:p>
          <a:p>
            <a:r>
              <a:rPr lang="en-US" altLang="ko-KR" dirty="0"/>
              <a:t>The authors claim that this framework can be used for any sampling-based approach, but they only used RRT* for the backbone. So just note that they replaced uniform sampling with </a:t>
            </a:r>
            <a:r>
              <a:rPr lang="en-US" altLang="ko-KR" dirty="0" err="1"/>
              <a:t>DeepSampler</a:t>
            </a:r>
            <a:r>
              <a:rPr lang="en-US" altLang="ko-KR" dirty="0"/>
              <a:t>, from RRT*. That is, they mixed learning based approach and sampling based approach.</a:t>
            </a:r>
          </a:p>
          <a:p>
            <a:endParaRPr lang="en-US" altLang="ko-KR" dirty="0"/>
          </a:p>
          <a:p>
            <a:r>
              <a:rPr lang="en-US" altLang="ko-KR" dirty="0"/>
              <a:t>This method greatly improved running time for planning up to 6 degree-of-freedom robot; however, this method cannot deal with higher dimensional C-space. It is because they only encode the map and does not sample from latent space, meaning that they do not fully utilize the latent space.</a:t>
            </a:r>
          </a:p>
          <a:p>
            <a:endParaRPr lang="en-US" altLang="ko-KR" dirty="0"/>
          </a:p>
          <a:p>
            <a:r>
              <a:rPr lang="en-US" altLang="ko-KR" dirty="0"/>
              <a:t>From the next method, Andrea will continue our presentation.</a:t>
            </a:r>
          </a:p>
        </p:txBody>
      </p:sp>
    </p:spTree>
    <p:extLst>
      <p:ext uri="{BB962C8B-B14F-4D97-AF65-F5344CB8AC3E}">
        <p14:creationId xmlns:p14="http://schemas.microsoft.com/office/powerpoint/2010/main" val="98698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3802202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2448510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3078132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2047573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126744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Here’s the contents.</a:t>
            </a:r>
            <a:endParaRPr lang="ko-KR" altLang="en-US" dirty="0"/>
          </a:p>
        </p:txBody>
      </p:sp>
    </p:spTree>
    <p:extLst>
      <p:ext uri="{BB962C8B-B14F-4D97-AF65-F5344CB8AC3E}">
        <p14:creationId xmlns:p14="http://schemas.microsoft.com/office/powerpoint/2010/main" val="1620199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3245291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2257844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Both of those components are trained together with two different loss function!</a:t>
            </a:r>
            <a:endParaRPr lang="ko-KR" altLang="en-US" dirty="0"/>
          </a:p>
        </p:txBody>
      </p:sp>
    </p:spTree>
    <p:extLst>
      <p:ext uri="{BB962C8B-B14F-4D97-AF65-F5344CB8AC3E}">
        <p14:creationId xmlns:p14="http://schemas.microsoft.com/office/powerpoint/2010/main" val="692436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3130129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421933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825582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143524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3159314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2458713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64168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 I’ll briefly introduce you the problem that we will deal with. For this, I’ll briefly touch what motion planning is, and their applications, and a specific subproblem of motion planning which we’ll solve.</a:t>
            </a:r>
            <a:endParaRPr lang="ko-KR" altLang="en-US" dirty="0"/>
          </a:p>
        </p:txBody>
      </p:sp>
    </p:spTree>
    <p:extLst>
      <p:ext uri="{BB962C8B-B14F-4D97-AF65-F5344CB8AC3E}">
        <p14:creationId xmlns:p14="http://schemas.microsoft.com/office/powerpoint/2010/main" val="1000066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567316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47044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1451059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366018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you know, the goal of motion planning problem is finding collision-free path from start to goal state, given the states along with the map.</a:t>
            </a:r>
            <a:endParaRPr lang="ko-KR" altLang="en-US" dirty="0"/>
          </a:p>
        </p:txBody>
      </p:sp>
    </p:spTree>
    <p:extLst>
      <p:ext uri="{BB962C8B-B14F-4D97-AF65-F5344CB8AC3E}">
        <p14:creationId xmlns:p14="http://schemas.microsoft.com/office/powerpoint/2010/main" val="352238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Some of the applications of motion planning are robotics, non-player characters of games, and autonomous driving. And these make motion planning problem very important.</a:t>
            </a:r>
          </a:p>
          <a:p>
            <a:endParaRPr lang="en-US" altLang="ko-KR" dirty="0"/>
          </a:p>
          <a:p>
            <a:r>
              <a:rPr lang="en-US" altLang="ko-KR" dirty="0"/>
              <a:t>Left top : https://robodk.com/blog/motion-planning-trend/</a:t>
            </a:r>
          </a:p>
          <a:p>
            <a:endParaRPr lang="en-US" altLang="ko-KR" dirty="0"/>
          </a:p>
          <a:p>
            <a:r>
              <a:rPr lang="en-US" altLang="ko-KR" dirty="0"/>
              <a:t>Right top : https://www.google.com/url?sa=i&amp;url=https%3A%2F%2Fassetstore.unity.com%2Fpackages%2Ftools%2Fai%2Fa-pathfinding-project-pro-87744%3Flocale%3Dko-KR&amp;psig=AOvVaw2osRhDlqKRk0Y9-rdv_42l&amp;ust=1605175576368000&amp;source=images&amp;cd=vfe&amp;ved=0CAIQjRxqFwoTCJD9xoWg-uwCFQAAAAAdAAAAABAf</a:t>
            </a:r>
          </a:p>
          <a:p>
            <a:endParaRPr lang="en-US" altLang="ko-KR" dirty="0"/>
          </a:p>
          <a:p>
            <a:r>
              <a:rPr lang="en-US" altLang="ko-KR" dirty="0"/>
              <a:t>Bottom : https://medium.com/udacity/self-driving-path-planning-brought-to-you-by-udacity-students-13c07bcd4f32</a:t>
            </a:r>
          </a:p>
          <a:p>
            <a:endParaRPr lang="ko-KR" altLang="en-US" dirty="0"/>
          </a:p>
        </p:txBody>
      </p:sp>
    </p:spTree>
    <p:extLst>
      <p:ext uri="{BB962C8B-B14F-4D97-AF65-F5344CB8AC3E}">
        <p14:creationId xmlns:p14="http://schemas.microsoft.com/office/powerpoint/2010/main" val="6477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Specifically, when dealing with robots, we usually have to consider very high degree of freedom. This picture is from one of our backgrounds, a paper named “Robot Motion Planning in Learned Latent Space” which dealt with 50 degree of freedom robot.</a:t>
            </a:r>
            <a:endParaRPr lang="ko-KR" altLang="en-US" dirty="0"/>
          </a:p>
        </p:txBody>
      </p:sp>
    </p:spTree>
    <p:extLst>
      <p:ext uri="{BB962C8B-B14F-4D97-AF65-F5344CB8AC3E}">
        <p14:creationId xmlns:p14="http://schemas.microsoft.com/office/powerpoint/2010/main" val="325229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Also, these figures show two states of visual planning problem given in the same paper. This problem has 32 * 32 pixel image as a state, thus the dimension of C-space is 1024. </a:t>
            </a:r>
          </a:p>
          <a:p>
            <a:endParaRPr lang="en-US" altLang="ko-KR" dirty="0"/>
          </a:p>
          <a:p>
            <a:r>
              <a:rPr lang="en-US" altLang="ko-KR" dirty="0"/>
              <a:t>As far as we know, some existing methods dealt with these kinds of high dimensional C-space with very long running time. And the others dealt with lower dimensional C-space with short running time. That is, these kinds of problems are beyond the reach of existing method. Thus, a novel approach is needed, which can not only deal with high-dimensional C-space, but also has a high performance in terms of speed.</a:t>
            </a:r>
          </a:p>
        </p:txBody>
      </p:sp>
    </p:spTree>
    <p:extLst>
      <p:ext uri="{BB962C8B-B14F-4D97-AF65-F5344CB8AC3E}">
        <p14:creationId xmlns:p14="http://schemas.microsoft.com/office/powerpoint/2010/main" val="2621654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I’ll talk about the backgrounds and relative works. We have not enough time to talk about everything in details, so I’ll very briefly touch the key ideas of each algorithm.</a:t>
            </a:r>
            <a:endParaRPr lang="ko-KR" altLang="en-US" dirty="0"/>
          </a:p>
        </p:txBody>
      </p:sp>
    </p:spTree>
    <p:extLst>
      <p:ext uri="{BB962C8B-B14F-4D97-AF65-F5344CB8AC3E}">
        <p14:creationId xmlns:p14="http://schemas.microsoft.com/office/powerpoint/2010/main" val="367119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 let me explain RRT. We start with the initial configuration as the only tree node. (</a:t>
            </a:r>
            <a:r>
              <a:rPr lang="ko-KR" altLang="en-US" dirty="0"/>
              <a:t>다음</a:t>
            </a:r>
            <a:r>
              <a:rPr lang="en-US" altLang="ko-KR" dirty="0"/>
              <a:t>) As you know, we first randomly sample a configuration (</a:t>
            </a:r>
            <a:r>
              <a:rPr lang="ko-KR" altLang="en-US" dirty="0"/>
              <a:t>다음</a:t>
            </a:r>
            <a:r>
              <a:rPr lang="en-US" altLang="ko-KR" dirty="0"/>
              <a:t>), and choose a nearest node from current tree of configuration(</a:t>
            </a:r>
            <a:r>
              <a:rPr lang="ko-KR" altLang="en-US" dirty="0"/>
              <a:t>다음</a:t>
            </a:r>
            <a:r>
              <a:rPr lang="en-US" altLang="ko-KR"/>
              <a:t>, </a:t>
            </a:r>
            <a:r>
              <a:rPr lang="ko-KR" altLang="en-US"/>
              <a:t>다음</a:t>
            </a:r>
            <a:r>
              <a:rPr lang="en-US" altLang="ko-KR"/>
              <a:t>). </a:t>
            </a:r>
            <a:r>
              <a:rPr lang="en-US" altLang="ko-KR" dirty="0"/>
              <a:t>Then we expand the tree from the nearest node to randomly sampled configuration. (</a:t>
            </a:r>
            <a:r>
              <a:rPr lang="ko-KR" altLang="en-US" dirty="0"/>
              <a:t>다음</a:t>
            </a:r>
            <a:r>
              <a:rPr lang="en-US" altLang="ko-KR" dirty="0"/>
              <a:t>)</a:t>
            </a:r>
            <a:endParaRPr lang="ko-KR" altLang="en-US" dirty="0"/>
          </a:p>
        </p:txBody>
      </p:sp>
    </p:spTree>
    <p:extLst>
      <p:ext uri="{BB962C8B-B14F-4D97-AF65-F5344CB8AC3E}">
        <p14:creationId xmlns:p14="http://schemas.microsoft.com/office/powerpoint/2010/main" val="259821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Tree>
    <p:extLst>
      <p:ext uri="{BB962C8B-B14F-4D97-AF65-F5344CB8AC3E}">
        <p14:creationId xmlns:p14="http://schemas.microsoft.com/office/powerpoint/2010/main" val="141161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70697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57975" y="298450"/>
            <a:ext cx="2079625" cy="635635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19100" y="298450"/>
            <a:ext cx="6086475" cy="635635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120249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79016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Tree>
    <p:extLst>
      <p:ext uri="{BB962C8B-B14F-4D97-AF65-F5344CB8AC3E}">
        <p14:creationId xmlns:p14="http://schemas.microsoft.com/office/powerpoint/2010/main" val="228906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19100" y="1587500"/>
            <a:ext cx="40830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54550" y="1587500"/>
            <a:ext cx="40830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30718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34712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Tree>
    <p:extLst>
      <p:ext uri="{BB962C8B-B14F-4D97-AF65-F5344CB8AC3E}">
        <p14:creationId xmlns:p14="http://schemas.microsoft.com/office/powerpoint/2010/main" val="35701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02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Tree>
    <p:extLst>
      <p:ext uri="{BB962C8B-B14F-4D97-AF65-F5344CB8AC3E}">
        <p14:creationId xmlns:p14="http://schemas.microsoft.com/office/powerpoint/2010/main" val="211848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Tree>
    <p:extLst>
      <p:ext uri="{BB962C8B-B14F-4D97-AF65-F5344CB8AC3E}">
        <p14:creationId xmlns:p14="http://schemas.microsoft.com/office/powerpoint/2010/main" val="2680270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9100" y="298450"/>
            <a:ext cx="8280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b" anchorCtr="0" compatLnSpc="1">
            <a:prstTxWarp prst="textNoShape">
              <a:avLst/>
            </a:prstTxWarp>
          </a:bodyPr>
          <a:lstStyle/>
          <a:p>
            <a:pPr lvl="0"/>
            <a:r>
              <a:rPr lang="en-US" altLang="ko-KR"/>
              <a:t>Click to edit Master title style</a:t>
            </a:r>
          </a:p>
        </p:txBody>
      </p:sp>
      <p:sp>
        <p:nvSpPr>
          <p:cNvPr id="1027" name="Rectangle 3"/>
          <p:cNvSpPr>
            <a:spLocks noGrp="1" noChangeArrowheads="1"/>
          </p:cNvSpPr>
          <p:nvPr>
            <p:ph type="body" idx="1"/>
          </p:nvPr>
        </p:nvSpPr>
        <p:spPr bwMode="auto">
          <a:xfrm>
            <a:off x="419100" y="1587500"/>
            <a:ext cx="83185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0"/>
            <a:r>
              <a:rPr lang="en-US" altLang="ko-KR"/>
              <a:t>Click to edit Master text styles</a:t>
            </a:r>
          </a:p>
          <a:p>
            <a:pPr lvl="1"/>
            <a:r>
              <a:rPr lang="en-US" altLang="ko-KR"/>
              <a:t>Second Level</a:t>
            </a:r>
          </a:p>
          <a:p>
            <a:pPr lvl="2"/>
            <a:r>
              <a:rPr lang="en-US" altLang="ko-KR"/>
              <a:t>Third Level</a:t>
            </a:r>
          </a:p>
        </p:txBody>
      </p:sp>
      <p:sp>
        <p:nvSpPr>
          <p:cNvPr id="1028" name="Rectangle 4"/>
          <p:cNvSpPr>
            <a:spLocks noChangeArrowheads="1"/>
          </p:cNvSpPr>
          <p:nvPr/>
        </p:nvSpPr>
        <p:spPr bwMode="auto">
          <a:xfrm>
            <a:off x="93663" y="6519863"/>
            <a:ext cx="307975" cy="212725"/>
          </a:xfrm>
          <a:prstGeom prst="rect">
            <a:avLst/>
          </a:prstGeom>
          <a:noFill/>
          <a:ln w="12700">
            <a:noFill/>
            <a:miter lim="800000"/>
            <a:headEnd/>
            <a:tailEnd/>
          </a:ln>
          <a:effectLst/>
        </p:spPr>
        <p:txBody>
          <a:bodyPr lIns="0" tIns="0" rIns="0" bIns="0" anchor="b">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r>
              <a:rPr lang="en-US" altLang="ko-KR" sz="1400" b="0">
                <a:ea typeface="굴림" panose="020B0600000101010101" pitchFamily="50" charset="-127"/>
              </a:rPr>
              <a:t> </a:t>
            </a:r>
            <a:fld id="{E4B1060E-3622-4921-AFBD-4294A2B20CCE}" type="slidenum">
              <a:rPr lang="en-US" altLang="ko-KR" sz="1400" b="0">
                <a:ea typeface="굴림" panose="020B0600000101010101" pitchFamily="50" charset="-127"/>
              </a:rPr>
              <a:pPr algn="l"/>
              <a:t>‹#›</a:t>
            </a:fld>
            <a:endParaRPr lang="en-US" altLang="ko-KR" sz="1400" b="0">
              <a:ea typeface="굴림" panose="020B0600000101010101" pitchFamily="50" charset="-127"/>
            </a:endParaRPr>
          </a:p>
        </p:txBody>
      </p:sp>
      <p:pic>
        <p:nvPicPr>
          <p:cNvPr id="1030" name="Picture 12" descr="KAIST-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32725" y="6437313"/>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userDrawn="1"/>
        </p:nvSpPr>
        <p:spPr bwMode="auto">
          <a:xfrm>
            <a:off x="419100" y="1250950"/>
            <a:ext cx="8305800" cy="96838"/>
          </a:xfrm>
          <a:prstGeom prst="rect">
            <a:avLst/>
          </a:prstGeom>
          <a:gradFill flip="none" rotWithShape="1">
            <a:gsLst>
              <a:gs pos="21000">
                <a:srgbClr val="0A64A8"/>
              </a:gs>
              <a:gs pos="0">
                <a:srgbClr val="004187"/>
              </a:gs>
              <a:gs pos="96000">
                <a:srgbClr val="1487C8"/>
              </a:gs>
            </a:gsLst>
            <a:lin ang="2700000" scaled="1"/>
            <a:tileRect/>
          </a:gradFill>
          <a:ln>
            <a:noFill/>
          </a:ln>
        </p:spPr>
        <p:txBody>
          <a:bodyPr wrap="none" anchor="ctr"/>
          <a:lstStyle>
            <a:lvl1pPr eaLnBrk="0" hangingPunct="0">
              <a:defRPr sz="2400" b="1">
                <a:solidFill>
                  <a:schemeClr val="tx1"/>
                </a:solidFill>
                <a:latin typeface="Arial" panose="020B0604020202020204" pitchFamily="34" charset="0"/>
                <a:ea typeface="굴림" panose="020B0600000101010101" pitchFamily="50" charset="-127"/>
              </a:defRPr>
            </a:lvl1pPr>
            <a:lvl2pPr marL="742950" indent="-285750" eaLnBrk="0" hangingPunct="0">
              <a:defRPr sz="2400" b="1">
                <a:solidFill>
                  <a:schemeClr val="tx1"/>
                </a:solidFill>
                <a:latin typeface="Arial" panose="020B0604020202020204" pitchFamily="34" charset="0"/>
                <a:ea typeface="굴림" panose="020B0600000101010101" pitchFamily="50" charset="-127"/>
              </a:defRPr>
            </a:lvl2pPr>
            <a:lvl3pPr marL="1143000" indent="-228600" eaLnBrk="0" hangingPunct="0">
              <a:defRPr sz="2400" b="1">
                <a:solidFill>
                  <a:schemeClr val="tx1"/>
                </a:solidFill>
                <a:latin typeface="Arial" panose="020B0604020202020204" pitchFamily="34" charset="0"/>
                <a:ea typeface="굴림" panose="020B0600000101010101" pitchFamily="50" charset="-127"/>
              </a:defRPr>
            </a:lvl3pPr>
            <a:lvl4pPr marL="1600200" indent="-228600" eaLnBrk="0" hangingPunct="0">
              <a:defRPr sz="2400" b="1">
                <a:solidFill>
                  <a:schemeClr val="tx1"/>
                </a:solidFill>
                <a:latin typeface="Arial" panose="020B0604020202020204" pitchFamily="34" charset="0"/>
                <a:ea typeface="굴림" panose="020B0600000101010101" pitchFamily="50" charset="-127"/>
              </a:defRPr>
            </a:lvl4pPr>
            <a:lvl5pPr marL="2057400" indent="-228600" eaLnBrk="0" hangingPunct="0">
              <a:defRPr sz="2400" b="1">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9pPr>
          </a:lstStyle>
          <a:p>
            <a:pPr algn="ctr">
              <a:defRPr/>
            </a:pPr>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ts val="3600"/>
        </a:lnSpc>
        <a:spcBef>
          <a:spcPct val="0"/>
        </a:spcBef>
        <a:spcAft>
          <a:spcPct val="0"/>
        </a:spcAft>
        <a:defRPr sz="4000" b="1">
          <a:solidFill>
            <a:schemeClr val="tx1"/>
          </a:solidFill>
          <a:latin typeface="+mj-lt"/>
          <a:ea typeface="+mj-ea"/>
          <a:cs typeface="+mj-cs"/>
        </a:defRPr>
      </a:lvl1pPr>
      <a:lvl2pPr algn="l" rtl="0" eaLnBrk="0" fontAlgn="base" hangingPunct="0">
        <a:lnSpc>
          <a:spcPts val="3600"/>
        </a:lnSpc>
        <a:spcBef>
          <a:spcPct val="0"/>
        </a:spcBef>
        <a:spcAft>
          <a:spcPct val="0"/>
        </a:spcAft>
        <a:defRPr sz="4000" b="1">
          <a:solidFill>
            <a:schemeClr val="tx1"/>
          </a:solidFill>
          <a:latin typeface="Arial" charset="0"/>
        </a:defRPr>
      </a:lvl2pPr>
      <a:lvl3pPr algn="l" rtl="0" eaLnBrk="0" fontAlgn="base" hangingPunct="0">
        <a:lnSpc>
          <a:spcPts val="3600"/>
        </a:lnSpc>
        <a:spcBef>
          <a:spcPct val="0"/>
        </a:spcBef>
        <a:spcAft>
          <a:spcPct val="0"/>
        </a:spcAft>
        <a:defRPr sz="4000" b="1">
          <a:solidFill>
            <a:schemeClr val="tx1"/>
          </a:solidFill>
          <a:latin typeface="Arial" charset="0"/>
        </a:defRPr>
      </a:lvl3pPr>
      <a:lvl4pPr algn="l" rtl="0" eaLnBrk="0" fontAlgn="base" hangingPunct="0">
        <a:lnSpc>
          <a:spcPts val="3600"/>
        </a:lnSpc>
        <a:spcBef>
          <a:spcPct val="0"/>
        </a:spcBef>
        <a:spcAft>
          <a:spcPct val="0"/>
        </a:spcAft>
        <a:defRPr sz="4000" b="1">
          <a:solidFill>
            <a:schemeClr val="tx1"/>
          </a:solidFill>
          <a:latin typeface="Arial" charset="0"/>
        </a:defRPr>
      </a:lvl4pPr>
      <a:lvl5pPr algn="l" rtl="0" eaLnBrk="0" fontAlgn="base" hangingPunct="0">
        <a:lnSpc>
          <a:spcPts val="3600"/>
        </a:lnSpc>
        <a:spcBef>
          <a:spcPct val="0"/>
        </a:spcBef>
        <a:spcAft>
          <a:spcPct val="0"/>
        </a:spcAft>
        <a:defRPr sz="4000" b="1">
          <a:solidFill>
            <a:schemeClr val="tx1"/>
          </a:solidFill>
          <a:latin typeface="Arial" charset="0"/>
        </a:defRPr>
      </a:lvl5pPr>
      <a:lvl6pPr marL="457200" algn="l" rtl="0" eaLnBrk="0" fontAlgn="base" hangingPunct="0">
        <a:lnSpc>
          <a:spcPts val="3600"/>
        </a:lnSpc>
        <a:spcBef>
          <a:spcPct val="0"/>
        </a:spcBef>
        <a:spcAft>
          <a:spcPct val="0"/>
        </a:spcAft>
        <a:defRPr sz="4000" b="1">
          <a:solidFill>
            <a:schemeClr val="tx1"/>
          </a:solidFill>
          <a:latin typeface="Arial" charset="0"/>
        </a:defRPr>
      </a:lvl6pPr>
      <a:lvl7pPr marL="914400" algn="l" rtl="0" eaLnBrk="0" fontAlgn="base" hangingPunct="0">
        <a:lnSpc>
          <a:spcPts val="3600"/>
        </a:lnSpc>
        <a:spcBef>
          <a:spcPct val="0"/>
        </a:spcBef>
        <a:spcAft>
          <a:spcPct val="0"/>
        </a:spcAft>
        <a:defRPr sz="4000" b="1">
          <a:solidFill>
            <a:schemeClr val="tx1"/>
          </a:solidFill>
          <a:latin typeface="Arial" charset="0"/>
        </a:defRPr>
      </a:lvl7pPr>
      <a:lvl8pPr marL="1371600" algn="l" rtl="0" eaLnBrk="0" fontAlgn="base" hangingPunct="0">
        <a:lnSpc>
          <a:spcPts val="3600"/>
        </a:lnSpc>
        <a:spcBef>
          <a:spcPct val="0"/>
        </a:spcBef>
        <a:spcAft>
          <a:spcPct val="0"/>
        </a:spcAft>
        <a:defRPr sz="4000" b="1">
          <a:solidFill>
            <a:schemeClr val="tx1"/>
          </a:solidFill>
          <a:latin typeface="Arial" charset="0"/>
        </a:defRPr>
      </a:lvl8pPr>
      <a:lvl9pPr marL="1828800" algn="l" rtl="0" eaLnBrk="0" fontAlgn="base" hangingPunct="0">
        <a:lnSpc>
          <a:spcPts val="3600"/>
        </a:lnSpc>
        <a:spcBef>
          <a:spcPct val="0"/>
        </a:spcBef>
        <a:spcAft>
          <a:spcPct val="0"/>
        </a:spcAft>
        <a:defRPr sz="4000" b="1">
          <a:solidFill>
            <a:schemeClr val="tx1"/>
          </a:solidFill>
          <a:latin typeface="Arial" charset="0"/>
        </a:defRPr>
      </a:lvl9pPr>
    </p:titleStyle>
    <p:body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towardsdatascience.com/understanding-conditional-variational-autoencoders-cd62b4f57bf8"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5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9.PNG"/><Relationship Id="rId7" Type="http://schemas.openxmlformats.org/officeDocument/2006/relationships/image" Target="../media/image39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0.PNG"/><Relationship Id="rId4" Type="http://schemas.openxmlformats.org/officeDocument/2006/relationships/image" Target="../media/image120.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51" name="Rectangle 10"/>
          <p:cNvSpPr>
            <a:spLocks noChangeArrowheads="1"/>
          </p:cNvSpPr>
          <p:nvPr/>
        </p:nvSpPr>
        <p:spPr bwMode="auto">
          <a:xfrm>
            <a:off x="0" y="877888"/>
            <a:ext cx="9144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nSpc>
                <a:spcPts val="4200"/>
              </a:lnSpc>
            </a:pPr>
            <a:r>
              <a:rPr lang="en-US" altLang="ko-KR" sz="3500" dirty="0">
                <a:solidFill>
                  <a:srgbClr val="0000FF"/>
                </a:solidFill>
                <a:ea typeface="굴림" panose="020B0600000101010101" pitchFamily="50" charset="-127"/>
              </a:rPr>
              <a:t>Mid-term presentation:</a:t>
            </a:r>
          </a:p>
          <a:p>
            <a:pPr>
              <a:lnSpc>
                <a:spcPts val="4200"/>
              </a:lnSpc>
            </a:pPr>
            <a:r>
              <a:rPr lang="en-US" altLang="ko-KR" sz="3500" dirty="0">
                <a:solidFill>
                  <a:srgbClr val="0000FF"/>
                </a:solidFill>
                <a:ea typeface="굴림" panose="020B0600000101010101" pitchFamily="50" charset="-127"/>
              </a:rPr>
              <a:t>Novel Learning and Sampling-based Motion Planner for High-Dimensional Robotic System</a:t>
            </a:r>
          </a:p>
        </p:txBody>
      </p:sp>
      <p:pic>
        <p:nvPicPr>
          <p:cNvPr id="2054" name="Picture 28" descr="KAI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113463"/>
            <a:ext cx="1927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29"/>
          <p:cNvSpPr txBox="1">
            <a:spLocks noChangeArrowheads="1"/>
          </p:cNvSpPr>
          <p:nvPr/>
        </p:nvSpPr>
        <p:spPr bwMode="auto">
          <a:xfrm>
            <a:off x="3708622" y="6136120"/>
            <a:ext cx="172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r>
              <a:rPr lang="en-US" altLang="ko-KR" sz="2000" dirty="0">
                <a:ea typeface="굴림" panose="020B0600000101010101" pitchFamily="50" charset="-127"/>
              </a:rPr>
              <a:t>2020.11.12</a:t>
            </a:r>
          </a:p>
        </p:txBody>
      </p:sp>
      <p:sp>
        <p:nvSpPr>
          <p:cNvPr id="12" name="Rectangle 6"/>
          <p:cNvSpPr>
            <a:spLocks noChangeArrowheads="1"/>
          </p:cNvSpPr>
          <p:nvPr/>
        </p:nvSpPr>
        <p:spPr bwMode="auto">
          <a:xfrm>
            <a:off x="92075" y="766763"/>
            <a:ext cx="8942388" cy="96837"/>
          </a:xfrm>
          <a:prstGeom prst="rect">
            <a:avLst/>
          </a:prstGeom>
          <a:gradFill rotWithShape="1">
            <a:gsLst>
              <a:gs pos="0">
                <a:srgbClr val="004187"/>
              </a:gs>
              <a:gs pos="21001">
                <a:srgbClr val="0A64A8"/>
              </a:gs>
              <a:gs pos="96001">
                <a:srgbClr val="1487C8"/>
              </a:gs>
              <a:gs pos="100000">
                <a:srgbClr val="1487C8"/>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ndParaRPr>
          </a:p>
        </p:txBody>
      </p:sp>
      <p:sp>
        <p:nvSpPr>
          <p:cNvPr id="13" name="Rectangle 6"/>
          <p:cNvSpPr>
            <a:spLocks noChangeArrowheads="1"/>
          </p:cNvSpPr>
          <p:nvPr/>
        </p:nvSpPr>
        <p:spPr bwMode="auto">
          <a:xfrm>
            <a:off x="90488" y="3277577"/>
            <a:ext cx="8943975" cy="96838"/>
          </a:xfrm>
          <a:prstGeom prst="rect">
            <a:avLst/>
          </a:prstGeom>
          <a:gradFill rotWithShape="1">
            <a:gsLst>
              <a:gs pos="0">
                <a:srgbClr val="004187"/>
              </a:gs>
              <a:gs pos="21001">
                <a:srgbClr val="0A64A8"/>
              </a:gs>
              <a:gs pos="96001">
                <a:srgbClr val="1487C8"/>
              </a:gs>
              <a:gs pos="100000">
                <a:srgbClr val="1487C8"/>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dirty="0">
              <a:latin typeface="Arial" panose="020B0604020202020204" pitchFamily="34" charset="0"/>
            </a:endParaRPr>
          </a:p>
        </p:txBody>
      </p:sp>
      <p:sp>
        <p:nvSpPr>
          <p:cNvPr id="2" name="직사각형 1">
            <a:extLst>
              <a:ext uri="{FF2B5EF4-FFF2-40B4-BE49-F238E27FC236}">
                <a16:creationId xmlns:a16="http://schemas.microsoft.com/office/drawing/2014/main" id="{C7794716-7858-40AE-BCC4-8FDD7A469360}"/>
              </a:ext>
            </a:extLst>
          </p:cNvPr>
          <p:cNvSpPr/>
          <p:nvPr/>
        </p:nvSpPr>
        <p:spPr>
          <a:xfrm>
            <a:off x="783209" y="4959533"/>
            <a:ext cx="7560147" cy="461665"/>
          </a:xfrm>
          <a:prstGeom prst="rect">
            <a:avLst/>
          </a:prstGeom>
        </p:spPr>
        <p:txBody>
          <a:bodyPr wrap="none">
            <a:spAutoFit/>
          </a:bodyPr>
          <a:lstStyle/>
          <a:p>
            <a:r>
              <a:rPr lang="en-US" altLang="ko-KR" dirty="0">
                <a:ea typeface="굴림" panose="020B0600000101010101" pitchFamily="50" charset="-127"/>
              </a:rPr>
              <a:t>Minh-Tuan Tran  -  Andrea </a:t>
            </a:r>
            <a:r>
              <a:rPr lang="en-US" altLang="ko-KR" dirty="0" err="1">
                <a:ea typeface="굴림" panose="020B0600000101010101" pitchFamily="50" charset="-127"/>
              </a:rPr>
              <a:t>Finazzi</a:t>
            </a:r>
            <a:r>
              <a:rPr lang="en-US" altLang="ko-KR" dirty="0">
                <a:ea typeface="굴림" panose="020B0600000101010101" pitchFamily="50" charset="-127"/>
              </a:rPr>
              <a:t>  - </a:t>
            </a:r>
            <a:r>
              <a:rPr lang="en-US" altLang="ko-KR" dirty="0" err="1">
                <a:ea typeface="굴림" panose="020B0600000101010101" pitchFamily="50" charset="-127"/>
              </a:rPr>
              <a:t>Shinjeong</a:t>
            </a:r>
            <a:r>
              <a:rPr lang="en-US" altLang="ko-KR" dirty="0">
                <a:ea typeface="굴림" panose="020B0600000101010101" pitchFamily="50" charset="-127"/>
              </a:rPr>
              <a:t> Kim</a:t>
            </a:r>
            <a:endParaRPr lang="ko-KR" altLang="en-US" dirty="0"/>
          </a:p>
        </p:txBody>
      </p:sp>
    </p:spTree>
  </p:cSld>
  <p:clrMapOvr>
    <a:masterClrMapping/>
  </p:clrMapOvr>
  <p:transition advTm="1483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2476F2F-F202-4C83-A768-603904FFAE3F}"/>
              </a:ext>
            </a:extLst>
          </p:cNvPr>
          <p:cNvGrpSpPr/>
          <p:nvPr/>
        </p:nvGrpSpPr>
        <p:grpSpPr>
          <a:xfrm>
            <a:off x="419100" y="586206"/>
            <a:ext cx="8305800" cy="533485"/>
            <a:chOff x="406813" y="266844"/>
            <a:chExt cx="7840653" cy="533485"/>
          </a:xfrm>
        </p:grpSpPr>
        <p:sp>
          <p:nvSpPr>
            <p:cNvPr id="6" name="Rectangle 5">
              <a:extLst>
                <a:ext uri="{FF2B5EF4-FFF2-40B4-BE49-F238E27FC236}">
                  <a16:creationId xmlns:a16="http://schemas.microsoft.com/office/drawing/2014/main" id="{FBBE8968-89F0-41E6-9666-ADAB24A03B30}"/>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7B3AD195-28BE-429B-AEC7-BA5F9255FA91}"/>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1. RRT and RRT*</a:t>
              </a:r>
            </a:p>
          </p:txBody>
        </p:sp>
      </p:grpSp>
      <p:pic>
        <p:nvPicPr>
          <p:cNvPr id="21" name="Picture 20">
            <a:extLst>
              <a:ext uri="{FF2B5EF4-FFF2-40B4-BE49-F238E27FC236}">
                <a16:creationId xmlns:a16="http://schemas.microsoft.com/office/drawing/2014/main" id="{28A9EA60-4B34-4108-B08F-75A8211CE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799" y="1843768"/>
            <a:ext cx="3720927" cy="4839227"/>
          </a:xfrm>
          <a:prstGeom prst="rect">
            <a:avLst/>
          </a:prstGeom>
        </p:spPr>
      </p:pic>
      <p:sp>
        <p:nvSpPr>
          <p:cNvPr id="22" name="Oval 21">
            <a:extLst>
              <a:ext uri="{FF2B5EF4-FFF2-40B4-BE49-F238E27FC236}">
                <a16:creationId xmlns:a16="http://schemas.microsoft.com/office/drawing/2014/main" id="{C8C40A6A-C0A3-4B43-9B44-3FAC9B876B6C}"/>
              </a:ext>
            </a:extLst>
          </p:cNvPr>
          <p:cNvSpPr/>
          <p:nvPr/>
        </p:nvSpPr>
        <p:spPr bwMode="auto">
          <a:xfrm>
            <a:off x="8425991" y="5984784"/>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33993E7-C356-40CE-8F94-D24020EAA661}"/>
                  </a:ext>
                </a:extLst>
              </p:cNvPr>
              <p:cNvSpPr txBox="1"/>
              <p:nvPr/>
            </p:nvSpPr>
            <p:spPr>
              <a:xfrm>
                <a:off x="7497825" y="2671894"/>
                <a:ext cx="529486" cy="429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𝒙</m:t>
                          </m:r>
                        </m:e>
                        <m:sub>
                          <m:r>
                            <a:rPr lang="en-US" sz="2000" b="1" i="1" smtClean="0">
                              <a:latin typeface="Cambria Math" panose="02040503050406030204" pitchFamily="18" charset="0"/>
                            </a:rPr>
                            <m:t>𝒈𝒐𝒂𝒍</m:t>
                          </m:r>
                        </m:sub>
                      </m:sSub>
                    </m:oMath>
                  </m:oMathPara>
                </a14:m>
                <a:endParaRPr lang="en-US" sz="2000" dirty="0"/>
              </a:p>
            </p:txBody>
          </p:sp>
        </mc:Choice>
        <mc:Fallback xmlns="">
          <p:sp>
            <p:nvSpPr>
              <p:cNvPr id="23" name="TextBox 22">
                <a:extLst>
                  <a:ext uri="{FF2B5EF4-FFF2-40B4-BE49-F238E27FC236}">
                    <a16:creationId xmlns:a16="http://schemas.microsoft.com/office/drawing/2014/main" id="{F33993E7-C356-40CE-8F94-D24020EAA661}"/>
                  </a:ext>
                </a:extLst>
              </p:cNvPr>
              <p:cNvSpPr txBox="1">
                <a:spLocks noRot="1" noChangeAspect="1" noMove="1" noResize="1" noEditPoints="1" noAdjustHandles="1" noChangeArrowheads="1" noChangeShapeType="1" noTextEdit="1"/>
              </p:cNvSpPr>
              <p:nvPr/>
            </p:nvSpPr>
            <p:spPr>
              <a:xfrm>
                <a:off x="7497825" y="2671894"/>
                <a:ext cx="529486" cy="429220"/>
              </a:xfrm>
              <a:prstGeom prst="rect">
                <a:avLst/>
              </a:prstGeom>
              <a:blipFill>
                <a:blip r:embed="rId4"/>
                <a:stretch>
                  <a:fillRect l="-24138" r="-13793" b="-11268"/>
                </a:stretch>
              </a:blipFill>
              <a:ln>
                <a:noFill/>
              </a:ln>
            </p:spPr>
            <p:txBody>
              <a:bodyPr/>
              <a:lstStyle/>
              <a:p>
                <a:r>
                  <a:rPr lang="en-US">
                    <a:noFill/>
                  </a:rPr>
                  <a:t> </a:t>
                </a:r>
              </a:p>
            </p:txBody>
          </p:sp>
        </mc:Fallback>
      </mc:AlternateContent>
      <p:sp>
        <p:nvSpPr>
          <p:cNvPr id="24" name="Oval 23">
            <a:extLst>
              <a:ext uri="{FF2B5EF4-FFF2-40B4-BE49-F238E27FC236}">
                <a16:creationId xmlns:a16="http://schemas.microsoft.com/office/drawing/2014/main" id="{4E6AC711-01EB-4A2B-90B3-EC377CB0097F}"/>
              </a:ext>
            </a:extLst>
          </p:cNvPr>
          <p:cNvSpPr/>
          <p:nvPr/>
        </p:nvSpPr>
        <p:spPr bwMode="auto">
          <a:xfrm>
            <a:off x="7516132" y="6400745"/>
            <a:ext cx="68580" cy="8382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25" name="Straight Arrow Connector 24">
            <a:extLst>
              <a:ext uri="{FF2B5EF4-FFF2-40B4-BE49-F238E27FC236}">
                <a16:creationId xmlns:a16="http://schemas.microsoft.com/office/drawing/2014/main" id="{7D48FB4B-2D23-49FE-B3DD-A45B06A90A7E}"/>
              </a:ext>
            </a:extLst>
          </p:cNvPr>
          <p:cNvCxnSpPr>
            <a:stCxn id="22" idx="2"/>
            <a:endCxn id="24" idx="3"/>
          </p:cNvCxnSpPr>
          <p:nvPr/>
        </p:nvCxnSpPr>
        <p:spPr bwMode="auto">
          <a:xfrm flipH="1">
            <a:off x="7526175" y="6088755"/>
            <a:ext cx="899816" cy="383535"/>
          </a:xfrm>
          <a:prstGeom prst="straightConnector1">
            <a:avLst/>
          </a:prstGeom>
          <a:noFill/>
          <a:ln w="38100" cap="flat" cmpd="sng" algn="ctr">
            <a:solidFill>
              <a:schemeClr val="tx1"/>
            </a:solidFill>
            <a:prstDash val="solid"/>
            <a:round/>
            <a:headEnd type="none" w="med" len="med"/>
            <a:tailEnd type="triangle"/>
          </a:ln>
          <a:effectLst/>
        </p:spPr>
      </p:cxnSp>
      <p:sp>
        <p:nvSpPr>
          <p:cNvPr id="26" name="Oval 25">
            <a:extLst>
              <a:ext uri="{FF2B5EF4-FFF2-40B4-BE49-F238E27FC236}">
                <a16:creationId xmlns:a16="http://schemas.microsoft.com/office/drawing/2014/main" id="{85C0121C-95CD-4398-A942-50BDA7E1D91E}"/>
              </a:ext>
            </a:extLst>
          </p:cNvPr>
          <p:cNvSpPr/>
          <p:nvPr/>
        </p:nvSpPr>
        <p:spPr bwMode="auto">
          <a:xfrm>
            <a:off x="7459955" y="6341258"/>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id="{287B1488-A1F0-4CCE-9C23-80371FF435D2}"/>
              </a:ext>
            </a:extLst>
          </p:cNvPr>
          <p:cNvSpPr/>
          <p:nvPr/>
        </p:nvSpPr>
        <p:spPr bwMode="auto">
          <a:xfrm>
            <a:off x="8825455" y="4602425"/>
            <a:ext cx="68580" cy="8382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28" name="Straight Arrow Connector 27">
            <a:extLst>
              <a:ext uri="{FF2B5EF4-FFF2-40B4-BE49-F238E27FC236}">
                <a16:creationId xmlns:a16="http://schemas.microsoft.com/office/drawing/2014/main" id="{A7AC2094-7A8C-47ED-A50E-08FA6A57CCA0}"/>
              </a:ext>
            </a:extLst>
          </p:cNvPr>
          <p:cNvCxnSpPr>
            <a:cxnSpLocks/>
            <a:stCxn id="22" idx="0"/>
            <a:endCxn id="27" idx="3"/>
          </p:cNvCxnSpPr>
          <p:nvPr/>
        </p:nvCxnSpPr>
        <p:spPr bwMode="auto">
          <a:xfrm flipV="1">
            <a:off x="8532043" y="4673970"/>
            <a:ext cx="303455" cy="1310814"/>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9" name="Oval 28">
            <a:extLst>
              <a:ext uri="{FF2B5EF4-FFF2-40B4-BE49-F238E27FC236}">
                <a16:creationId xmlns:a16="http://schemas.microsoft.com/office/drawing/2014/main" id="{A4433B1C-F341-4B9E-817B-58772ADADB98}"/>
              </a:ext>
            </a:extLst>
          </p:cNvPr>
          <p:cNvSpPr/>
          <p:nvPr/>
        </p:nvSpPr>
        <p:spPr bwMode="auto">
          <a:xfrm>
            <a:off x="8744894" y="4542938"/>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0" name="Oval 29">
            <a:extLst>
              <a:ext uri="{FF2B5EF4-FFF2-40B4-BE49-F238E27FC236}">
                <a16:creationId xmlns:a16="http://schemas.microsoft.com/office/drawing/2014/main" id="{F11A1C59-8976-4AF5-A989-3B638E6D367B}"/>
              </a:ext>
            </a:extLst>
          </p:cNvPr>
          <p:cNvSpPr/>
          <p:nvPr/>
        </p:nvSpPr>
        <p:spPr bwMode="auto">
          <a:xfrm>
            <a:off x="8891675" y="3885199"/>
            <a:ext cx="68580" cy="8382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31" name="Straight Arrow Connector 30">
            <a:extLst>
              <a:ext uri="{FF2B5EF4-FFF2-40B4-BE49-F238E27FC236}">
                <a16:creationId xmlns:a16="http://schemas.microsoft.com/office/drawing/2014/main" id="{8E6E4EE6-46DE-4531-B46C-098CD26D8EFB}"/>
              </a:ext>
            </a:extLst>
          </p:cNvPr>
          <p:cNvCxnSpPr>
            <a:cxnSpLocks/>
            <a:stCxn id="29" idx="0"/>
            <a:endCxn id="30" idx="3"/>
          </p:cNvCxnSpPr>
          <p:nvPr/>
        </p:nvCxnSpPr>
        <p:spPr bwMode="auto">
          <a:xfrm flipV="1">
            <a:off x="8850946" y="3956744"/>
            <a:ext cx="50772" cy="586194"/>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2" name="Oval 31">
            <a:extLst>
              <a:ext uri="{FF2B5EF4-FFF2-40B4-BE49-F238E27FC236}">
                <a16:creationId xmlns:a16="http://schemas.microsoft.com/office/drawing/2014/main" id="{091D04EE-6B18-4310-A7F4-F802D34E9722}"/>
              </a:ext>
            </a:extLst>
          </p:cNvPr>
          <p:cNvSpPr/>
          <p:nvPr/>
        </p:nvSpPr>
        <p:spPr bwMode="auto">
          <a:xfrm>
            <a:off x="8805018" y="3825712"/>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3" name="Oval 32">
            <a:extLst>
              <a:ext uri="{FF2B5EF4-FFF2-40B4-BE49-F238E27FC236}">
                <a16:creationId xmlns:a16="http://schemas.microsoft.com/office/drawing/2014/main" id="{2540703A-32A5-42BD-B64B-02FD2A695AC2}"/>
              </a:ext>
            </a:extLst>
          </p:cNvPr>
          <p:cNvSpPr/>
          <p:nvPr/>
        </p:nvSpPr>
        <p:spPr bwMode="auto">
          <a:xfrm>
            <a:off x="7647021" y="3118166"/>
            <a:ext cx="68580" cy="8382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34" name="Straight Arrow Connector 33">
            <a:extLst>
              <a:ext uri="{FF2B5EF4-FFF2-40B4-BE49-F238E27FC236}">
                <a16:creationId xmlns:a16="http://schemas.microsoft.com/office/drawing/2014/main" id="{3358EDA7-5B27-4991-8E2B-1F4B2B0AB743}"/>
              </a:ext>
            </a:extLst>
          </p:cNvPr>
          <p:cNvCxnSpPr>
            <a:cxnSpLocks/>
            <a:stCxn id="32" idx="1"/>
            <a:endCxn id="33" idx="3"/>
          </p:cNvCxnSpPr>
          <p:nvPr/>
        </p:nvCxnSpPr>
        <p:spPr bwMode="auto">
          <a:xfrm flipH="1" flipV="1">
            <a:off x="7657064" y="3189711"/>
            <a:ext cx="1179016" cy="666453"/>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5" name="Oval 34">
            <a:extLst>
              <a:ext uri="{FF2B5EF4-FFF2-40B4-BE49-F238E27FC236}">
                <a16:creationId xmlns:a16="http://schemas.microsoft.com/office/drawing/2014/main" id="{D6FC41D8-5477-48A5-9BD5-47903E09DBCE}"/>
              </a:ext>
            </a:extLst>
          </p:cNvPr>
          <p:cNvSpPr/>
          <p:nvPr/>
        </p:nvSpPr>
        <p:spPr bwMode="auto">
          <a:xfrm>
            <a:off x="7590844" y="3058679"/>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6" name="Oval 35">
            <a:extLst>
              <a:ext uri="{FF2B5EF4-FFF2-40B4-BE49-F238E27FC236}">
                <a16:creationId xmlns:a16="http://schemas.microsoft.com/office/drawing/2014/main" id="{0D392C2E-95F0-4D74-A0CE-5F677B5353FA}"/>
              </a:ext>
            </a:extLst>
          </p:cNvPr>
          <p:cNvSpPr/>
          <p:nvPr/>
        </p:nvSpPr>
        <p:spPr bwMode="auto">
          <a:xfrm>
            <a:off x="6509008" y="6252661"/>
            <a:ext cx="68580" cy="8382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37" name="Straight Arrow Connector 36">
            <a:extLst>
              <a:ext uri="{FF2B5EF4-FFF2-40B4-BE49-F238E27FC236}">
                <a16:creationId xmlns:a16="http://schemas.microsoft.com/office/drawing/2014/main" id="{E36799B3-3076-4385-BB97-94E2A216DC60}"/>
              </a:ext>
            </a:extLst>
          </p:cNvPr>
          <p:cNvCxnSpPr>
            <a:cxnSpLocks/>
            <a:stCxn id="26" idx="2"/>
            <a:endCxn id="36" idx="3"/>
          </p:cNvCxnSpPr>
          <p:nvPr/>
        </p:nvCxnSpPr>
        <p:spPr bwMode="auto">
          <a:xfrm flipH="1" flipV="1">
            <a:off x="6519051" y="6324206"/>
            <a:ext cx="940904" cy="121023"/>
          </a:xfrm>
          <a:prstGeom prst="straightConnector1">
            <a:avLst/>
          </a:prstGeom>
          <a:noFill/>
          <a:ln w="38100" cap="flat" cmpd="sng" algn="ctr">
            <a:solidFill>
              <a:schemeClr val="tx1"/>
            </a:solidFill>
            <a:prstDash val="solid"/>
            <a:round/>
            <a:headEnd type="none" w="med" len="med"/>
            <a:tailEnd type="triangle"/>
          </a:ln>
          <a:effectLst/>
        </p:spPr>
      </p:cxnSp>
      <p:sp>
        <p:nvSpPr>
          <p:cNvPr id="38" name="Oval 37">
            <a:extLst>
              <a:ext uri="{FF2B5EF4-FFF2-40B4-BE49-F238E27FC236}">
                <a16:creationId xmlns:a16="http://schemas.microsoft.com/office/drawing/2014/main" id="{2D51FC0A-13BA-4D68-B29A-6F5CFE653F80}"/>
              </a:ext>
            </a:extLst>
          </p:cNvPr>
          <p:cNvSpPr/>
          <p:nvPr/>
        </p:nvSpPr>
        <p:spPr bwMode="auto">
          <a:xfrm>
            <a:off x="6452831" y="6193174"/>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a16="http://schemas.microsoft.com/office/drawing/2014/main" id="{0EEC93CA-B537-4547-A1FE-E2B26F5ED9C1}"/>
              </a:ext>
            </a:extLst>
          </p:cNvPr>
          <p:cNvSpPr/>
          <p:nvPr/>
        </p:nvSpPr>
        <p:spPr bwMode="auto">
          <a:xfrm>
            <a:off x="5852386" y="5447714"/>
            <a:ext cx="68580" cy="8382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40" name="Straight Arrow Connector 39">
            <a:extLst>
              <a:ext uri="{FF2B5EF4-FFF2-40B4-BE49-F238E27FC236}">
                <a16:creationId xmlns:a16="http://schemas.microsoft.com/office/drawing/2014/main" id="{BA7DCD72-3CB4-4321-A3E1-BC15ECB4565E}"/>
              </a:ext>
            </a:extLst>
          </p:cNvPr>
          <p:cNvCxnSpPr>
            <a:cxnSpLocks/>
            <a:stCxn id="38" idx="2"/>
            <a:endCxn id="39" idx="3"/>
          </p:cNvCxnSpPr>
          <p:nvPr/>
        </p:nvCxnSpPr>
        <p:spPr bwMode="auto">
          <a:xfrm flipH="1" flipV="1">
            <a:off x="5862429" y="5519259"/>
            <a:ext cx="590402" cy="777886"/>
          </a:xfrm>
          <a:prstGeom prst="straightConnector1">
            <a:avLst/>
          </a:prstGeom>
          <a:noFill/>
          <a:ln w="38100" cap="flat" cmpd="sng" algn="ctr">
            <a:solidFill>
              <a:schemeClr val="tx1"/>
            </a:solidFill>
            <a:prstDash val="solid"/>
            <a:round/>
            <a:headEnd type="none" w="med" len="med"/>
            <a:tailEnd type="triangle"/>
          </a:ln>
          <a:effectLst/>
        </p:spPr>
      </p:cxnSp>
      <p:sp>
        <p:nvSpPr>
          <p:cNvPr id="41" name="Oval 40">
            <a:extLst>
              <a:ext uri="{FF2B5EF4-FFF2-40B4-BE49-F238E27FC236}">
                <a16:creationId xmlns:a16="http://schemas.microsoft.com/office/drawing/2014/main" id="{A1E56018-FF21-45AC-954A-BD6EFB5DEB29}"/>
              </a:ext>
            </a:extLst>
          </p:cNvPr>
          <p:cNvSpPr/>
          <p:nvPr/>
        </p:nvSpPr>
        <p:spPr bwMode="auto">
          <a:xfrm>
            <a:off x="5796209" y="5388227"/>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2" name="Oval 41">
            <a:extLst>
              <a:ext uri="{FF2B5EF4-FFF2-40B4-BE49-F238E27FC236}">
                <a16:creationId xmlns:a16="http://schemas.microsoft.com/office/drawing/2014/main" id="{A7F96F32-06A6-4629-9BA1-F76B27A87E97}"/>
              </a:ext>
            </a:extLst>
          </p:cNvPr>
          <p:cNvSpPr/>
          <p:nvPr/>
        </p:nvSpPr>
        <p:spPr bwMode="auto">
          <a:xfrm>
            <a:off x="6327208" y="5269320"/>
            <a:ext cx="68580" cy="8382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43" name="Straight Arrow Connector 42">
            <a:extLst>
              <a:ext uri="{FF2B5EF4-FFF2-40B4-BE49-F238E27FC236}">
                <a16:creationId xmlns:a16="http://schemas.microsoft.com/office/drawing/2014/main" id="{B97E8EEE-E2C4-464C-A907-2A852FD64762}"/>
              </a:ext>
            </a:extLst>
          </p:cNvPr>
          <p:cNvCxnSpPr>
            <a:cxnSpLocks/>
            <a:stCxn id="36" idx="0"/>
            <a:endCxn id="42" idx="3"/>
          </p:cNvCxnSpPr>
          <p:nvPr/>
        </p:nvCxnSpPr>
        <p:spPr bwMode="auto">
          <a:xfrm flipH="1" flipV="1">
            <a:off x="6337251" y="5340865"/>
            <a:ext cx="206047" cy="911796"/>
          </a:xfrm>
          <a:prstGeom prst="straightConnector1">
            <a:avLst/>
          </a:prstGeom>
          <a:noFill/>
          <a:ln w="38100" cap="flat" cmpd="sng" algn="ctr">
            <a:solidFill>
              <a:schemeClr val="tx1"/>
            </a:solidFill>
            <a:prstDash val="solid"/>
            <a:round/>
            <a:headEnd type="none" w="med" len="med"/>
            <a:tailEnd type="triangle"/>
          </a:ln>
          <a:effectLst/>
        </p:spPr>
      </p:cxnSp>
      <p:sp>
        <p:nvSpPr>
          <p:cNvPr id="44" name="Oval 43">
            <a:extLst>
              <a:ext uri="{FF2B5EF4-FFF2-40B4-BE49-F238E27FC236}">
                <a16:creationId xmlns:a16="http://schemas.microsoft.com/office/drawing/2014/main" id="{BEA23C01-33FB-4D03-AC42-3C6D2C096226}"/>
              </a:ext>
            </a:extLst>
          </p:cNvPr>
          <p:cNvSpPr/>
          <p:nvPr/>
        </p:nvSpPr>
        <p:spPr bwMode="auto">
          <a:xfrm>
            <a:off x="6271031" y="5209833"/>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5" name="Oval 44">
            <a:extLst>
              <a:ext uri="{FF2B5EF4-FFF2-40B4-BE49-F238E27FC236}">
                <a16:creationId xmlns:a16="http://schemas.microsoft.com/office/drawing/2014/main" id="{6BD5882F-E2A4-4E47-90ED-7FCCFAD5F020}"/>
              </a:ext>
            </a:extLst>
          </p:cNvPr>
          <p:cNvSpPr/>
          <p:nvPr/>
        </p:nvSpPr>
        <p:spPr bwMode="auto">
          <a:xfrm>
            <a:off x="7364507" y="4495673"/>
            <a:ext cx="68580" cy="8382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46" name="Straight Arrow Connector 45">
            <a:extLst>
              <a:ext uri="{FF2B5EF4-FFF2-40B4-BE49-F238E27FC236}">
                <a16:creationId xmlns:a16="http://schemas.microsoft.com/office/drawing/2014/main" id="{5E895234-1430-4484-ACE3-B7952FA290F6}"/>
              </a:ext>
            </a:extLst>
          </p:cNvPr>
          <p:cNvCxnSpPr>
            <a:cxnSpLocks/>
            <a:stCxn id="44" idx="7"/>
            <a:endCxn id="45" idx="6"/>
          </p:cNvCxnSpPr>
          <p:nvPr/>
        </p:nvCxnSpPr>
        <p:spPr bwMode="auto">
          <a:xfrm flipV="1">
            <a:off x="6452072" y="4537583"/>
            <a:ext cx="981015" cy="702702"/>
          </a:xfrm>
          <a:prstGeom prst="straightConnector1">
            <a:avLst/>
          </a:prstGeom>
          <a:noFill/>
          <a:ln w="38100" cap="flat" cmpd="sng" algn="ctr">
            <a:solidFill>
              <a:schemeClr val="tx1"/>
            </a:solidFill>
            <a:prstDash val="solid"/>
            <a:round/>
            <a:headEnd type="none" w="med" len="med"/>
            <a:tailEnd type="triangle"/>
          </a:ln>
          <a:effectLst/>
        </p:spPr>
      </p:cxnSp>
      <p:sp>
        <p:nvSpPr>
          <p:cNvPr id="47" name="Oval 46">
            <a:extLst>
              <a:ext uri="{FF2B5EF4-FFF2-40B4-BE49-F238E27FC236}">
                <a16:creationId xmlns:a16="http://schemas.microsoft.com/office/drawing/2014/main" id="{906943C3-8DE5-40F2-9BF2-889155D60A42}"/>
              </a:ext>
            </a:extLst>
          </p:cNvPr>
          <p:cNvSpPr/>
          <p:nvPr/>
        </p:nvSpPr>
        <p:spPr bwMode="auto">
          <a:xfrm>
            <a:off x="7308330" y="4436186"/>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8" name="Oval 47">
            <a:extLst>
              <a:ext uri="{FF2B5EF4-FFF2-40B4-BE49-F238E27FC236}">
                <a16:creationId xmlns:a16="http://schemas.microsoft.com/office/drawing/2014/main" id="{504CB0E1-2919-4759-81E9-CFDECA270FE9}"/>
              </a:ext>
            </a:extLst>
          </p:cNvPr>
          <p:cNvSpPr/>
          <p:nvPr/>
        </p:nvSpPr>
        <p:spPr bwMode="auto">
          <a:xfrm>
            <a:off x="5601392" y="4452772"/>
            <a:ext cx="68580" cy="8382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49" name="Straight Arrow Connector 48">
            <a:extLst>
              <a:ext uri="{FF2B5EF4-FFF2-40B4-BE49-F238E27FC236}">
                <a16:creationId xmlns:a16="http://schemas.microsoft.com/office/drawing/2014/main" id="{F61D1093-AB18-4198-A7B0-0C7F6B501868}"/>
              </a:ext>
            </a:extLst>
          </p:cNvPr>
          <p:cNvCxnSpPr>
            <a:cxnSpLocks/>
          </p:cNvCxnSpPr>
          <p:nvPr/>
        </p:nvCxnSpPr>
        <p:spPr bwMode="auto">
          <a:xfrm flipH="1" flipV="1">
            <a:off x="5663698" y="4571691"/>
            <a:ext cx="206047" cy="911796"/>
          </a:xfrm>
          <a:prstGeom prst="straightConnector1">
            <a:avLst/>
          </a:prstGeom>
          <a:noFill/>
          <a:ln w="38100" cap="flat" cmpd="sng" algn="ctr">
            <a:solidFill>
              <a:schemeClr val="tx1"/>
            </a:solidFill>
            <a:prstDash val="solid"/>
            <a:round/>
            <a:headEnd type="none" w="med" len="med"/>
            <a:tailEnd type="triangle"/>
          </a:ln>
          <a:effectLst/>
        </p:spPr>
      </p:cxnSp>
      <p:sp>
        <p:nvSpPr>
          <p:cNvPr id="50" name="Oval 49">
            <a:extLst>
              <a:ext uri="{FF2B5EF4-FFF2-40B4-BE49-F238E27FC236}">
                <a16:creationId xmlns:a16="http://schemas.microsoft.com/office/drawing/2014/main" id="{AFBBC8B5-3104-4D79-9A0B-6DAF2A50AA02}"/>
              </a:ext>
            </a:extLst>
          </p:cNvPr>
          <p:cNvSpPr/>
          <p:nvPr/>
        </p:nvSpPr>
        <p:spPr bwMode="auto">
          <a:xfrm>
            <a:off x="5545215" y="4393285"/>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51" name="Content Placeholder 2">
                <a:extLst>
                  <a:ext uri="{FF2B5EF4-FFF2-40B4-BE49-F238E27FC236}">
                    <a16:creationId xmlns:a16="http://schemas.microsoft.com/office/drawing/2014/main" id="{64C82CA1-0517-4D2E-846C-8FF350B7B677}"/>
                  </a:ext>
                </a:extLst>
              </p:cNvPr>
              <p:cNvSpPr txBox="1">
                <a:spLocks/>
              </p:cNvSpPr>
              <p:nvPr/>
            </p:nvSpPr>
            <p:spPr bwMode="auto">
              <a:xfrm>
                <a:off x="315104" y="1866374"/>
                <a:ext cx="5039270" cy="499162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Font typeface="Arial" panose="020B0604020202020204" pitchFamily="34" charset="0"/>
                  <a:buNone/>
                </a:pPr>
                <a:r>
                  <a:rPr lang="en-US" sz="1800" kern="0" dirty="0"/>
                  <a:t>Step 1: Choice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𝒙</m:t>
                        </m:r>
                      </m:e>
                      <m:sub>
                        <m:r>
                          <a:rPr lang="en-US" sz="1800" i="1">
                            <a:latin typeface="Cambria Math" panose="02040503050406030204" pitchFamily="18" charset="0"/>
                          </a:rPr>
                          <m:t>𝒊𝒏𝒊𝒕</m:t>
                        </m:r>
                      </m:sub>
                    </m:sSub>
                  </m:oMath>
                </a14:m>
                <a:r>
                  <a:rPr lang="en-US" sz="1800" kern="0" dirty="0"/>
                  <a:t> as the first node of tree T.</a:t>
                </a:r>
              </a:p>
              <a:p>
                <a:pPr marL="0" indent="0">
                  <a:buNone/>
                </a:pPr>
                <a:r>
                  <a:rPr lang="en-US" sz="1800" kern="0" dirty="0"/>
                  <a:t>Step 2: With each iterator:</a:t>
                </a:r>
              </a:p>
              <a:p>
                <a:r>
                  <a:rPr lang="en-US" sz="1800" kern="0" dirty="0"/>
                  <a:t>Step 2.1: Sampling the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𝒔𝒂𝒎𝒑𝒍𝒆</m:t>
                        </m:r>
                      </m:sub>
                    </m:sSub>
                  </m:oMath>
                </a14:m>
                <a:endParaRPr lang="en-US" sz="1800" kern="0" dirty="0"/>
              </a:p>
              <a:p>
                <a:r>
                  <a:rPr lang="en-US" sz="1800" kern="0" dirty="0"/>
                  <a:t>Step 2.2: Choice the node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𝒆𝒙𝒑𝒂𝒏𝒅</m:t>
                        </m:r>
                      </m:sub>
                    </m:sSub>
                  </m:oMath>
                </a14:m>
                <a:r>
                  <a:rPr lang="en-US" sz="1800" kern="0" dirty="0"/>
                  <a:t> nearest to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𝒔𝒂𝒎𝒑𝒍𝒆</m:t>
                        </m:r>
                      </m:sub>
                    </m:sSub>
                  </m:oMath>
                </a14:m>
                <a:r>
                  <a:rPr lang="en-US" sz="1800" kern="0" dirty="0"/>
                  <a:t> </a:t>
                </a:r>
              </a:p>
              <a:p>
                <a:r>
                  <a:rPr lang="en-US" sz="1800" kern="0" dirty="0"/>
                  <a:t>Step 2.3: Toward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𝒆𝒙𝒑𝒂𝒏𝒅</m:t>
                        </m:r>
                      </m:sub>
                    </m:sSub>
                    <m:r>
                      <a:rPr lang="en-US" sz="1800" i="1">
                        <a:latin typeface="Cambria Math" panose="02040503050406030204" pitchFamily="18" charset="0"/>
                      </a:rPr>
                      <m:t> </m:t>
                    </m:r>
                    <m:r>
                      <a:rPr lang="en-US" sz="1800" b="1" i="0" smtClean="0">
                        <a:latin typeface="Cambria Math" panose="02040503050406030204" pitchFamily="18" charset="0"/>
                      </a:rPr>
                      <m:t> </m:t>
                    </m:r>
                    <m:r>
                      <a:rPr lang="en-US" sz="1800" b="1" i="0" smtClean="0">
                        <a:latin typeface="Cambria Math" panose="02040503050406030204" pitchFamily="18" charset="0"/>
                      </a:rPr>
                      <m:t>𝐭𝐨</m:t>
                    </m:r>
                    <m:r>
                      <a:rPr lang="en-US" sz="1800" b="1" i="0" smtClean="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i="1">
                            <a:latin typeface="Cambria Math" panose="02040503050406030204" pitchFamily="18" charset="0"/>
                          </a:rPr>
                          <m:t>𝒔𝒂𝒎𝒑𝒍𝒆</m:t>
                        </m:r>
                      </m:sub>
                    </m:sSub>
                    <m:r>
                      <a:rPr lang="en-US" sz="1800" b="1" i="0" smtClean="0">
                        <a:latin typeface="Cambria Math" panose="02040503050406030204" pitchFamily="18" charset="0"/>
                      </a:rPr>
                      <m:t> </m:t>
                    </m:r>
                  </m:oMath>
                </a14:m>
                <a:r>
                  <a:rPr lang="en-US" sz="1800" kern="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𝒏𝒆𝒘</m:t>
                        </m:r>
                      </m:sub>
                    </m:sSub>
                  </m:oMath>
                </a14:m>
                <a:endParaRPr lang="en-US" sz="1800" i="1" dirty="0">
                  <a:latin typeface="Cambria Math" panose="02040503050406030204" pitchFamily="18" charset="0"/>
                </a:endParaRPr>
              </a:p>
              <a:p>
                <a:r>
                  <a:rPr lang="en-US" sz="1800" dirty="0"/>
                  <a:t>Step 2.4: Check collision from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i="1">
                            <a:latin typeface="Cambria Math" panose="02040503050406030204" pitchFamily="18" charset="0"/>
                          </a:rPr>
                          <m:t>𝒏𝒆𝒘</m:t>
                        </m:r>
                      </m:sub>
                    </m:sSub>
                  </m:oMath>
                </a14:m>
                <a:r>
                  <a:rPr lang="en-US" sz="1800" kern="0" dirty="0"/>
                  <a:t> to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i="1">
                            <a:latin typeface="Cambria Math" panose="02040503050406030204" pitchFamily="18" charset="0"/>
                          </a:rPr>
                          <m:t>𝒆𝒙𝒑𝒂𝒏𝒅</m:t>
                        </m:r>
                      </m:sub>
                    </m:sSub>
                    <m:r>
                      <a:rPr lang="en-US" sz="1800">
                        <a:latin typeface="Cambria Math" panose="02040503050406030204" pitchFamily="18" charset="0"/>
                      </a:rPr>
                      <m:t> </m:t>
                    </m:r>
                  </m:oMath>
                </a14:m>
                <a:r>
                  <a:rPr lang="en-US" sz="1800" kern="0" dirty="0"/>
                  <a:t>, if not add the</a:t>
                </a:r>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i="1">
                            <a:latin typeface="Cambria Math" panose="02040503050406030204" pitchFamily="18" charset="0"/>
                          </a:rPr>
                          <m:t>𝒏𝒆𝒘</m:t>
                        </m:r>
                      </m:sub>
                    </m:sSub>
                  </m:oMath>
                </a14:m>
                <a:r>
                  <a:rPr lang="en-US" sz="1800" kern="0" dirty="0"/>
                  <a:t> into T. </a:t>
                </a:r>
              </a:p>
              <a:p>
                <a:r>
                  <a:rPr lang="en-US" sz="1800" kern="0" dirty="0"/>
                  <a:t>Repeat step 2 until reach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𝒈𝒐𝒂𝒍</m:t>
                        </m:r>
                      </m:sub>
                    </m:sSub>
                  </m:oMath>
                </a14:m>
                <a:r>
                  <a:rPr lang="en-US" sz="1800" kern="0" dirty="0"/>
                  <a:t> or out of time.</a:t>
                </a:r>
              </a:p>
              <a:p>
                <a:pPr marL="0" indent="0">
                  <a:buNone/>
                </a:pPr>
                <a:endParaRPr lang="en-US" sz="1800" kern="0" dirty="0"/>
              </a:p>
            </p:txBody>
          </p:sp>
        </mc:Choice>
        <mc:Fallback xmlns="">
          <p:sp>
            <p:nvSpPr>
              <p:cNvPr id="51" name="Content Placeholder 2">
                <a:extLst>
                  <a:ext uri="{FF2B5EF4-FFF2-40B4-BE49-F238E27FC236}">
                    <a16:creationId xmlns:a16="http://schemas.microsoft.com/office/drawing/2014/main" id="{64C82CA1-0517-4D2E-846C-8FF350B7B677}"/>
                  </a:ext>
                </a:extLst>
              </p:cNvPr>
              <p:cNvSpPr txBox="1">
                <a:spLocks noRot="1" noChangeAspect="1" noMove="1" noResize="1" noEditPoints="1" noAdjustHandles="1" noChangeArrowheads="1" noChangeShapeType="1" noTextEdit="1"/>
              </p:cNvSpPr>
              <p:nvPr/>
            </p:nvSpPr>
            <p:spPr bwMode="auto">
              <a:xfrm>
                <a:off x="315104" y="1866374"/>
                <a:ext cx="5039270" cy="4991626"/>
              </a:xfrm>
              <a:prstGeom prst="rect">
                <a:avLst/>
              </a:prstGeom>
              <a:blipFill>
                <a:blip r:embed="rId5"/>
                <a:stretch>
                  <a:fillRect l="-1090" t="-122" r="-14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52" name="Rectangle 51">
            <a:extLst>
              <a:ext uri="{FF2B5EF4-FFF2-40B4-BE49-F238E27FC236}">
                <a16:creationId xmlns:a16="http://schemas.microsoft.com/office/drawing/2014/main" id="{002C6894-D716-4CB3-86A3-E2FFCF2143C8}"/>
              </a:ext>
            </a:extLst>
          </p:cNvPr>
          <p:cNvSpPr/>
          <p:nvPr/>
        </p:nvSpPr>
        <p:spPr>
          <a:xfrm>
            <a:off x="419100" y="1303719"/>
            <a:ext cx="5418471" cy="400110"/>
          </a:xfrm>
          <a:prstGeom prst="rect">
            <a:avLst/>
          </a:prstGeom>
        </p:spPr>
        <p:txBody>
          <a:bodyPr wrap="none">
            <a:spAutoFit/>
          </a:bodyPr>
          <a:lstStyle/>
          <a:p>
            <a:pPr algn="l"/>
            <a:r>
              <a:rPr lang="en-US" sz="2000" dirty="0">
                <a:solidFill>
                  <a:schemeClr val="dk1">
                    <a:hueOff val="0"/>
                    <a:satOff val="0"/>
                    <a:lumOff val="0"/>
                    <a:alphaOff val="0"/>
                  </a:schemeClr>
                </a:solidFill>
                <a:latin typeface="+mn-lt"/>
              </a:rPr>
              <a:t>a. Rapidly-exploring Random Tree (RRT)</a:t>
            </a:r>
          </a:p>
        </p:txBody>
      </p:sp>
    </p:spTree>
    <p:extLst>
      <p:ext uri="{BB962C8B-B14F-4D97-AF65-F5344CB8AC3E}">
        <p14:creationId xmlns:p14="http://schemas.microsoft.com/office/powerpoint/2010/main" val="273742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D12096-9F1B-4476-A0AD-053100C82128}"/>
              </a:ext>
            </a:extLst>
          </p:cNvPr>
          <p:cNvGrpSpPr/>
          <p:nvPr/>
        </p:nvGrpSpPr>
        <p:grpSpPr>
          <a:xfrm>
            <a:off x="419100" y="586206"/>
            <a:ext cx="8305800" cy="533485"/>
            <a:chOff x="406813" y="266844"/>
            <a:chExt cx="7840653" cy="533485"/>
          </a:xfrm>
        </p:grpSpPr>
        <p:sp>
          <p:nvSpPr>
            <p:cNvPr id="5" name="Rectangle 4">
              <a:extLst>
                <a:ext uri="{FF2B5EF4-FFF2-40B4-BE49-F238E27FC236}">
                  <a16:creationId xmlns:a16="http://schemas.microsoft.com/office/drawing/2014/main" id="{2EA0B982-5CD1-427F-B2EF-F1D073DF5F8F}"/>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extBox 5">
              <a:extLst>
                <a:ext uri="{FF2B5EF4-FFF2-40B4-BE49-F238E27FC236}">
                  <a16:creationId xmlns:a16="http://schemas.microsoft.com/office/drawing/2014/main" id="{EBB8D768-2DF8-47A3-84F7-102323F2965C}"/>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1. RRT and RRT*</a:t>
              </a:r>
            </a:p>
          </p:txBody>
        </p:sp>
      </p:grpSp>
      <p:sp>
        <p:nvSpPr>
          <p:cNvPr id="7" name="Rectangle 6">
            <a:extLst>
              <a:ext uri="{FF2B5EF4-FFF2-40B4-BE49-F238E27FC236}">
                <a16:creationId xmlns:a16="http://schemas.microsoft.com/office/drawing/2014/main" id="{571666FA-5F43-4DB3-B6C8-C2E47AC459F8}"/>
              </a:ext>
            </a:extLst>
          </p:cNvPr>
          <p:cNvSpPr/>
          <p:nvPr/>
        </p:nvSpPr>
        <p:spPr>
          <a:xfrm>
            <a:off x="419100" y="1303719"/>
            <a:ext cx="1194558" cy="400110"/>
          </a:xfrm>
          <a:prstGeom prst="rect">
            <a:avLst/>
          </a:prstGeom>
        </p:spPr>
        <p:txBody>
          <a:bodyPr wrap="none">
            <a:spAutoFit/>
          </a:bodyPr>
          <a:lstStyle/>
          <a:p>
            <a:pPr algn="l"/>
            <a:r>
              <a:rPr lang="en-US" sz="2000" dirty="0">
                <a:solidFill>
                  <a:schemeClr val="dk1">
                    <a:hueOff val="0"/>
                    <a:satOff val="0"/>
                    <a:lumOff val="0"/>
                    <a:alphaOff val="0"/>
                  </a:schemeClr>
                </a:solidFill>
                <a:latin typeface="+mn-lt"/>
              </a:rPr>
              <a:t>b. RRT*</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9EBE6CB-1148-4A28-8233-0059B3D50C64}"/>
                  </a:ext>
                </a:extLst>
              </p:cNvPr>
              <p:cNvSpPr txBox="1">
                <a:spLocks/>
              </p:cNvSpPr>
              <p:nvPr/>
            </p:nvSpPr>
            <p:spPr bwMode="auto">
              <a:xfrm>
                <a:off x="315104" y="1866374"/>
                <a:ext cx="5039270" cy="499162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Font typeface="Arial" panose="020B0604020202020204" pitchFamily="34" charset="0"/>
                  <a:buNone/>
                </a:pPr>
                <a:r>
                  <a:rPr lang="en-US" sz="1800" kern="0" dirty="0"/>
                  <a:t>RRT + Connection refinement</a:t>
                </a:r>
              </a:p>
              <a:p>
                <a:pPr marL="0" indent="0">
                  <a:buNone/>
                </a:pPr>
                <a:r>
                  <a:rPr lang="en-US" sz="1800" kern="0" dirty="0"/>
                  <a:t>Re-wiring operation:</a:t>
                </a:r>
              </a:p>
              <a:p>
                <a:r>
                  <a:rPr lang="en-US" sz="1800" kern="0" dirty="0"/>
                  <a:t>Step 1: Generate a new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𝒔𝒂𝒎𝒑𝒍𝒆</m:t>
                        </m:r>
                      </m:sub>
                    </m:sSub>
                  </m:oMath>
                </a14:m>
                <a:endParaRPr lang="en-US" sz="1800" kern="0" dirty="0"/>
              </a:p>
              <a:p>
                <a:r>
                  <a:rPr lang="en-US" sz="1800" kern="0" dirty="0"/>
                  <a:t>Step 2: Identify nodes in a ball centered at </a:t>
                </a:r>
                <a14:m>
                  <m:oMath xmlns:m="http://schemas.openxmlformats.org/officeDocument/2006/math">
                    <m:sSub>
                      <m:sSubPr>
                        <m:ctrlPr>
                          <a:rPr lang="en-US" altLang="ko-KR" sz="1800" i="1">
                            <a:latin typeface="Cambria Math" panose="02040503050406030204" pitchFamily="18" charset="0"/>
                          </a:rPr>
                        </m:ctrlPr>
                      </m:sSubPr>
                      <m:e>
                        <m:r>
                          <a:rPr lang="en-US" altLang="ko-KR" sz="1800" i="1">
                            <a:latin typeface="Cambria Math" panose="02040503050406030204" pitchFamily="18" charset="0"/>
                          </a:rPr>
                          <m:t>𝒙</m:t>
                        </m:r>
                      </m:e>
                      <m:sub>
                        <m:r>
                          <a:rPr lang="en-US" altLang="ko-KR" sz="1800" i="1">
                            <a:latin typeface="Cambria Math" panose="02040503050406030204" pitchFamily="18" charset="0"/>
                          </a:rPr>
                          <m:t>𝒔𝒂𝒎𝒑𝒍𝒆</m:t>
                        </m:r>
                      </m:sub>
                    </m:sSub>
                  </m:oMath>
                </a14:m>
                <a:endParaRPr lang="en-US" sz="1800" kern="0" dirty="0"/>
              </a:p>
              <a:p>
                <a:r>
                  <a:rPr lang="en-US" sz="1800" kern="0" dirty="0"/>
                  <a:t>Step 3: Identify which node (parent) in the ball gives the lowest cost and connect it</a:t>
                </a:r>
                <a:endParaRPr lang="en-US" sz="1800" i="1" dirty="0">
                  <a:latin typeface="Cambria Math" panose="02040503050406030204" pitchFamily="18" charset="0"/>
                </a:endParaRPr>
              </a:p>
            </p:txBody>
          </p:sp>
        </mc:Choice>
        <mc:Fallback xmlns="">
          <p:sp>
            <p:nvSpPr>
              <p:cNvPr id="8" name="Content Placeholder 2">
                <a:extLst>
                  <a:ext uri="{FF2B5EF4-FFF2-40B4-BE49-F238E27FC236}">
                    <a16:creationId xmlns:a16="http://schemas.microsoft.com/office/drawing/2014/main" id="{89EBE6CB-1148-4A28-8233-0059B3D50C64}"/>
                  </a:ext>
                </a:extLst>
              </p:cNvPr>
              <p:cNvSpPr txBox="1">
                <a:spLocks noRot="1" noChangeAspect="1" noMove="1" noResize="1" noEditPoints="1" noAdjustHandles="1" noChangeArrowheads="1" noChangeShapeType="1" noTextEdit="1"/>
              </p:cNvSpPr>
              <p:nvPr/>
            </p:nvSpPr>
            <p:spPr bwMode="auto">
              <a:xfrm>
                <a:off x="315104" y="1866374"/>
                <a:ext cx="5039270" cy="4991626"/>
              </a:xfrm>
              <a:prstGeom prst="rect">
                <a:avLst/>
              </a:prstGeom>
              <a:blipFill>
                <a:blip r:embed="rId3"/>
                <a:stretch>
                  <a:fillRect l="-1090" t="-122" r="-10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90F138D3-D31F-4B82-90C7-0FD0BB906324}"/>
              </a:ext>
            </a:extLst>
          </p:cNvPr>
          <p:cNvPicPr>
            <a:picLocks noChangeAspect="1"/>
          </p:cNvPicPr>
          <p:nvPr/>
        </p:nvPicPr>
        <p:blipFill>
          <a:blip r:embed="rId4"/>
          <a:stretch>
            <a:fillRect/>
          </a:stretch>
        </p:blipFill>
        <p:spPr>
          <a:xfrm>
            <a:off x="5258405" y="1866374"/>
            <a:ext cx="3712599" cy="4261052"/>
          </a:xfrm>
          <a:prstGeom prst="rect">
            <a:avLst/>
          </a:prstGeom>
        </p:spPr>
      </p:pic>
      <p:sp>
        <p:nvSpPr>
          <p:cNvPr id="9" name="타원 8">
            <a:extLst>
              <a:ext uri="{FF2B5EF4-FFF2-40B4-BE49-F238E27FC236}">
                <a16:creationId xmlns:a16="http://schemas.microsoft.com/office/drawing/2014/main" id="{74631C60-0DE0-4235-8C47-2E4EB7272EE2}"/>
              </a:ext>
            </a:extLst>
          </p:cNvPr>
          <p:cNvSpPr/>
          <p:nvPr/>
        </p:nvSpPr>
        <p:spPr bwMode="auto">
          <a:xfrm>
            <a:off x="5575852" y="3160643"/>
            <a:ext cx="1442786" cy="179898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5905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D12096-9F1B-4476-A0AD-053100C82128}"/>
              </a:ext>
            </a:extLst>
          </p:cNvPr>
          <p:cNvGrpSpPr/>
          <p:nvPr/>
        </p:nvGrpSpPr>
        <p:grpSpPr>
          <a:xfrm>
            <a:off x="419100" y="586206"/>
            <a:ext cx="8305800" cy="533485"/>
            <a:chOff x="406813" y="266844"/>
            <a:chExt cx="7840653" cy="533485"/>
          </a:xfrm>
        </p:grpSpPr>
        <p:sp>
          <p:nvSpPr>
            <p:cNvPr id="5" name="Rectangle 4">
              <a:extLst>
                <a:ext uri="{FF2B5EF4-FFF2-40B4-BE49-F238E27FC236}">
                  <a16:creationId xmlns:a16="http://schemas.microsoft.com/office/drawing/2014/main" id="{2EA0B982-5CD1-427F-B2EF-F1D073DF5F8F}"/>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extBox 5">
              <a:extLst>
                <a:ext uri="{FF2B5EF4-FFF2-40B4-BE49-F238E27FC236}">
                  <a16:creationId xmlns:a16="http://schemas.microsoft.com/office/drawing/2014/main" id="{EBB8D768-2DF8-47A3-84F7-102323F2965C}"/>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1. RRT and RRT*</a:t>
              </a:r>
            </a:p>
          </p:txBody>
        </p:sp>
      </p:grpSp>
      <p:sp>
        <p:nvSpPr>
          <p:cNvPr id="7" name="Rectangle 6">
            <a:extLst>
              <a:ext uri="{FF2B5EF4-FFF2-40B4-BE49-F238E27FC236}">
                <a16:creationId xmlns:a16="http://schemas.microsoft.com/office/drawing/2014/main" id="{571666FA-5F43-4DB3-B6C8-C2E47AC459F8}"/>
              </a:ext>
            </a:extLst>
          </p:cNvPr>
          <p:cNvSpPr/>
          <p:nvPr/>
        </p:nvSpPr>
        <p:spPr>
          <a:xfrm>
            <a:off x="419100" y="1303719"/>
            <a:ext cx="1194558" cy="400110"/>
          </a:xfrm>
          <a:prstGeom prst="rect">
            <a:avLst/>
          </a:prstGeom>
        </p:spPr>
        <p:txBody>
          <a:bodyPr wrap="none">
            <a:spAutoFit/>
          </a:bodyPr>
          <a:lstStyle/>
          <a:p>
            <a:pPr algn="l"/>
            <a:r>
              <a:rPr lang="en-US" sz="2000" dirty="0">
                <a:solidFill>
                  <a:schemeClr val="dk1">
                    <a:hueOff val="0"/>
                    <a:satOff val="0"/>
                    <a:lumOff val="0"/>
                    <a:alphaOff val="0"/>
                  </a:schemeClr>
                </a:solidFill>
                <a:latin typeface="+mn-lt"/>
              </a:rPr>
              <a:t>b. RRT*</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9EBE6CB-1148-4A28-8233-0059B3D50C64}"/>
                  </a:ext>
                </a:extLst>
              </p:cNvPr>
              <p:cNvSpPr txBox="1">
                <a:spLocks/>
              </p:cNvSpPr>
              <p:nvPr/>
            </p:nvSpPr>
            <p:spPr bwMode="auto">
              <a:xfrm>
                <a:off x="315104" y="1866374"/>
                <a:ext cx="5039270" cy="499162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Font typeface="Arial" panose="020B0604020202020204" pitchFamily="34" charset="0"/>
                  <a:buNone/>
                </a:pPr>
                <a:r>
                  <a:rPr lang="en-US" sz="1800" kern="0" dirty="0"/>
                  <a:t>RRT + Connection refinement</a:t>
                </a:r>
              </a:p>
              <a:p>
                <a:pPr marL="0" indent="0">
                  <a:buNone/>
                </a:pPr>
                <a:r>
                  <a:rPr lang="en-US" sz="1800" kern="0" dirty="0"/>
                  <a:t>Re-wiring operation:</a:t>
                </a:r>
              </a:p>
              <a:p>
                <a:r>
                  <a:rPr lang="en-US" sz="1800" kern="0" dirty="0"/>
                  <a:t>Step 1: Generate a new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𝒔𝒂𝒎𝒑𝒍𝒆</m:t>
                        </m:r>
                      </m:sub>
                    </m:sSub>
                  </m:oMath>
                </a14:m>
                <a:endParaRPr lang="en-US" sz="1800" kern="0" dirty="0"/>
              </a:p>
              <a:p>
                <a:r>
                  <a:rPr lang="en-US" sz="1800" kern="0" dirty="0"/>
                  <a:t>Step 2: Identify nodes in a ball centered at </a:t>
                </a:r>
                <a14:m>
                  <m:oMath xmlns:m="http://schemas.openxmlformats.org/officeDocument/2006/math">
                    <m:sSub>
                      <m:sSubPr>
                        <m:ctrlPr>
                          <a:rPr lang="en-US" altLang="ko-KR" sz="1800" i="1">
                            <a:latin typeface="Cambria Math" panose="02040503050406030204" pitchFamily="18" charset="0"/>
                          </a:rPr>
                        </m:ctrlPr>
                      </m:sSubPr>
                      <m:e>
                        <m:r>
                          <a:rPr lang="en-US" altLang="ko-KR" sz="1800" i="1">
                            <a:latin typeface="Cambria Math" panose="02040503050406030204" pitchFamily="18" charset="0"/>
                          </a:rPr>
                          <m:t>𝒙</m:t>
                        </m:r>
                      </m:e>
                      <m:sub>
                        <m:r>
                          <a:rPr lang="en-US" altLang="ko-KR" sz="1800" i="1">
                            <a:latin typeface="Cambria Math" panose="02040503050406030204" pitchFamily="18" charset="0"/>
                          </a:rPr>
                          <m:t>𝒔𝒂𝒎𝒑𝒍𝒆</m:t>
                        </m:r>
                      </m:sub>
                    </m:sSub>
                  </m:oMath>
                </a14:m>
                <a:endParaRPr lang="en-US" sz="1800" kern="0" dirty="0"/>
              </a:p>
              <a:p>
                <a:r>
                  <a:rPr lang="en-US" sz="1800" kern="0" dirty="0"/>
                  <a:t>Step 3: Identify which node (parent) in the ball gives the lowest cost and connect it</a:t>
                </a:r>
                <a:endParaRPr lang="en-US" sz="1800" i="1" dirty="0">
                  <a:latin typeface="Cambria Math" panose="02040503050406030204" pitchFamily="18" charset="0"/>
                </a:endParaRPr>
              </a:p>
              <a:p>
                <a:r>
                  <a:rPr lang="en-US" sz="1800" dirty="0"/>
                  <a:t>Step 4:</a:t>
                </a:r>
                <a:r>
                  <a:rPr lang="en-US" sz="1800" kern="0" dirty="0"/>
                  <a:t> Identify which node  (child) in the ball gives the lowest cost and connect it</a:t>
                </a:r>
              </a:p>
            </p:txBody>
          </p:sp>
        </mc:Choice>
        <mc:Fallback xmlns="">
          <p:sp>
            <p:nvSpPr>
              <p:cNvPr id="8" name="Content Placeholder 2">
                <a:extLst>
                  <a:ext uri="{FF2B5EF4-FFF2-40B4-BE49-F238E27FC236}">
                    <a16:creationId xmlns:a16="http://schemas.microsoft.com/office/drawing/2014/main" id="{89EBE6CB-1148-4A28-8233-0059B3D50C64}"/>
                  </a:ext>
                </a:extLst>
              </p:cNvPr>
              <p:cNvSpPr txBox="1">
                <a:spLocks noRot="1" noChangeAspect="1" noMove="1" noResize="1" noEditPoints="1" noAdjustHandles="1" noChangeArrowheads="1" noChangeShapeType="1" noTextEdit="1"/>
              </p:cNvSpPr>
              <p:nvPr/>
            </p:nvSpPr>
            <p:spPr bwMode="auto">
              <a:xfrm>
                <a:off x="315104" y="1866374"/>
                <a:ext cx="5039270" cy="4991626"/>
              </a:xfrm>
              <a:prstGeom prst="rect">
                <a:avLst/>
              </a:prstGeom>
              <a:blipFill>
                <a:blip r:embed="rId3"/>
                <a:stretch>
                  <a:fillRect l="-1090" t="-122" r="-10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ko-KR" altLang="en-US">
                    <a:noFill/>
                  </a:rPr>
                  <a:t> </a:t>
                </a:r>
              </a:p>
            </p:txBody>
          </p:sp>
        </mc:Fallback>
      </mc:AlternateContent>
      <p:pic>
        <p:nvPicPr>
          <p:cNvPr id="9" name="그림 8">
            <a:extLst>
              <a:ext uri="{FF2B5EF4-FFF2-40B4-BE49-F238E27FC236}">
                <a16:creationId xmlns:a16="http://schemas.microsoft.com/office/drawing/2014/main" id="{FBEE1AE9-DB4B-400E-A544-FED50D5E7C66}"/>
              </a:ext>
            </a:extLst>
          </p:cNvPr>
          <p:cNvPicPr>
            <a:picLocks noChangeAspect="1"/>
          </p:cNvPicPr>
          <p:nvPr/>
        </p:nvPicPr>
        <p:blipFill>
          <a:blip r:embed="rId4"/>
          <a:stretch>
            <a:fillRect/>
          </a:stretch>
        </p:blipFill>
        <p:spPr>
          <a:xfrm>
            <a:off x="5258405" y="1866374"/>
            <a:ext cx="3688492" cy="4261052"/>
          </a:xfrm>
          <a:prstGeom prst="rect">
            <a:avLst/>
          </a:prstGeom>
        </p:spPr>
      </p:pic>
      <p:sp>
        <p:nvSpPr>
          <p:cNvPr id="10" name="타원 9">
            <a:extLst>
              <a:ext uri="{FF2B5EF4-FFF2-40B4-BE49-F238E27FC236}">
                <a16:creationId xmlns:a16="http://schemas.microsoft.com/office/drawing/2014/main" id="{6820E52D-0E92-4C5E-BF5C-B0155CB8950E}"/>
              </a:ext>
            </a:extLst>
          </p:cNvPr>
          <p:cNvSpPr/>
          <p:nvPr/>
        </p:nvSpPr>
        <p:spPr bwMode="auto">
          <a:xfrm>
            <a:off x="5575852" y="3160643"/>
            <a:ext cx="1442786" cy="179898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2907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C219EE4-6185-45AE-87C6-D072A644060F}"/>
              </a:ext>
            </a:extLst>
          </p:cNvPr>
          <p:cNvGrpSpPr/>
          <p:nvPr/>
        </p:nvGrpSpPr>
        <p:grpSpPr>
          <a:xfrm>
            <a:off x="419100" y="586206"/>
            <a:ext cx="8305800" cy="533485"/>
            <a:chOff x="406813" y="266844"/>
            <a:chExt cx="7840653" cy="533485"/>
          </a:xfrm>
        </p:grpSpPr>
        <p:sp>
          <p:nvSpPr>
            <p:cNvPr id="5" name="Rectangle 4">
              <a:extLst>
                <a:ext uri="{FF2B5EF4-FFF2-40B4-BE49-F238E27FC236}">
                  <a16:creationId xmlns:a16="http://schemas.microsoft.com/office/drawing/2014/main" id="{BADE01FE-2774-4203-9333-D02CE7A11561}"/>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extBox 5">
              <a:extLst>
                <a:ext uri="{FF2B5EF4-FFF2-40B4-BE49-F238E27FC236}">
                  <a16:creationId xmlns:a16="http://schemas.microsoft.com/office/drawing/2014/main" id="{A52BCAEF-E891-499C-8C5B-89D67225EB48}"/>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dirty="0"/>
                <a:t>Trend in improving RRT method</a:t>
              </a:r>
              <a:endParaRPr lang="en-US" sz="2000" kern="1200" dirty="0"/>
            </a:p>
          </p:txBody>
        </p:sp>
      </p:gr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73731F0D-C38A-464F-BC2A-E6FD94C6FF90}"/>
                  </a:ext>
                </a:extLst>
              </p:cNvPr>
              <p:cNvSpPr txBox="1">
                <a:spLocks/>
              </p:cNvSpPr>
              <p:nvPr/>
            </p:nvSpPr>
            <p:spPr bwMode="auto">
              <a:xfrm>
                <a:off x="419100" y="1522245"/>
                <a:ext cx="3228668" cy="499162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sz="1500" kern="0" dirty="0"/>
                  <a:t>With each iteration:</a:t>
                </a:r>
              </a:p>
              <a:p>
                <a:r>
                  <a:rPr lang="en-US" sz="1500" kern="0" dirty="0"/>
                  <a:t>Step 2.1: Sampling the </a:t>
                </a:r>
                <a14:m>
                  <m:oMath xmlns:m="http://schemas.openxmlformats.org/officeDocument/2006/math">
                    <m:sSub>
                      <m:sSubPr>
                        <m:ctrlPr>
                          <a:rPr lang="en-US" sz="1500" i="1" smtClean="0">
                            <a:latin typeface="Cambria Math" panose="02040503050406030204" pitchFamily="18" charset="0"/>
                          </a:rPr>
                        </m:ctrlPr>
                      </m:sSubPr>
                      <m:e>
                        <m:r>
                          <a:rPr lang="en-US" sz="1500" i="1">
                            <a:latin typeface="Cambria Math" panose="02040503050406030204" pitchFamily="18" charset="0"/>
                          </a:rPr>
                          <m:t>𝒙</m:t>
                        </m:r>
                      </m:e>
                      <m:sub>
                        <m:r>
                          <a:rPr lang="en-US" sz="1500" b="1" i="1" smtClean="0">
                            <a:latin typeface="Cambria Math" panose="02040503050406030204" pitchFamily="18" charset="0"/>
                          </a:rPr>
                          <m:t>𝒔𝒂𝒎𝒑𝒍𝒆</m:t>
                        </m:r>
                      </m:sub>
                    </m:sSub>
                  </m:oMath>
                </a14:m>
                <a:endParaRPr lang="en-US" sz="1500" kern="0" dirty="0"/>
              </a:p>
              <a:p>
                <a:r>
                  <a:rPr lang="en-US" sz="1500" kern="0" dirty="0"/>
                  <a:t>Step 2.2: Choice the node </a:t>
                </a:r>
                <a14:m>
                  <m:oMath xmlns:m="http://schemas.openxmlformats.org/officeDocument/2006/math">
                    <m:sSub>
                      <m:sSubPr>
                        <m:ctrlPr>
                          <a:rPr lang="en-US" sz="1500" i="1">
                            <a:latin typeface="Cambria Math" panose="02040503050406030204" pitchFamily="18" charset="0"/>
                          </a:rPr>
                        </m:ctrlPr>
                      </m:sSubPr>
                      <m:e>
                        <m:r>
                          <a:rPr lang="en-US" sz="1500" i="1">
                            <a:latin typeface="Cambria Math" panose="02040503050406030204" pitchFamily="18" charset="0"/>
                          </a:rPr>
                          <m:t>𝒙</m:t>
                        </m:r>
                      </m:e>
                      <m:sub>
                        <m:r>
                          <a:rPr lang="en-US" sz="1500" b="1" i="1" smtClean="0">
                            <a:latin typeface="Cambria Math" panose="02040503050406030204" pitchFamily="18" charset="0"/>
                          </a:rPr>
                          <m:t>𝒆𝒙𝒑𝒂𝒏𝒅</m:t>
                        </m:r>
                      </m:sub>
                    </m:sSub>
                  </m:oMath>
                </a14:m>
                <a:r>
                  <a:rPr lang="en-US" sz="1500" kern="0" dirty="0"/>
                  <a:t> nearest to </a:t>
                </a:r>
                <a14:m>
                  <m:oMath xmlns:m="http://schemas.openxmlformats.org/officeDocument/2006/math">
                    <m:sSub>
                      <m:sSubPr>
                        <m:ctrlPr>
                          <a:rPr lang="en-US" sz="1500" i="1" smtClean="0">
                            <a:latin typeface="Cambria Math" panose="02040503050406030204" pitchFamily="18" charset="0"/>
                          </a:rPr>
                        </m:ctrlPr>
                      </m:sSubPr>
                      <m:e>
                        <m:r>
                          <a:rPr lang="en-US" sz="1500" i="1">
                            <a:latin typeface="Cambria Math" panose="02040503050406030204" pitchFamily="18" charset="0"/>
                          </a:rPr>
                          <m:t>𝒙</m:t>
                        </m:r>
                      </m:e>
                      <m:sub>
                        <m:r>
                          <a:rPr lang="en-US" sz="1500" b="1" i="1" smtClean="0">
                            <a:latin typeface="Cambria Math" panose="02040503050406030204" pitchFamily="18" charset="0"/>
                          </a:rPr>
                          <m:t>𝒔𝒂𝒎𝒑𝒍𝒆</m:t>
                        </m:r>
                      </m:sub>
                    </m:sSub>
                  </m:oMath>
                </a14:m>
                <a:r>
                  <a:rPr lang="en-US" sz="1500" kern="0" dirty="0"/>
                  <a:t> </a:t>
                </a:r>
              </a:p>
              <a:p>
                <a:r>
                  <a:rPr lang="en-US" sz="1500" kern="0" dirty="0"/>
                  <a:t>Step 2.3: Toward </a:t>
                </a:r>
                <a14:m>
                  <m:oMath xmlns:m="http://schemas.openxmlformats.org/officeDocument/2006/math">
                    <m:sSub>
                      <m:sSubPr>
                        <m:ctrlPr>
                          <a:rPr lang="en-US" sz="1500" i="1" smtClean="0">
                            <a:latin typeface="Cambria Math" panose="02040503050406030204" pitchFamily="18" charset="0"/>
                          </a:rPr>
                        </m:ctrlPr>
                      </m:sSubPr>
                      <m:e>
                        <m:r>
                          <a:rPr lang="en-US" sz="1500" i="1">
                            <a:latin typeface="Cambria Math" panose="02040503050406030204" pitchFamily="18" charset="0"/>
                          </a:rPr>
                          <m:t>𝒙</m:t>
                        </m:r>
                      </m:e>
                      <m:sub>
                        <m:r>
                          <a:rPr lang="en-US" sz="1500" b="1" i="1" smtClean="0">
                            <a:latin typeface="Cambria Math" panose="02040503050406030204" pitchFamily="18" charset="0"/>
                          </a:rPr>
                          <m:t>𝒆𝒙𝒑𝒂𝒏𝒅</m:t>
                        </m:r>
                      </m:sub>
                    </m:sSub>
                    <m:r>
                      <a:rPr lang="en-US" sz="1500" i="1">
                        <a:latin typeface="Cambria Math" panose="02040503050406030204" pitchFamily="18" charset="0"/>
                      </a:rPr>
                      <m:t> </m:t>
                    </m:r>
                    <m:r>
                      <a:rPr lang="en-US" sz="1500" b="1" i="0" smtClean="0">
                        <a:latin typeface="Cambria Math" panose="02040503050406030204" pitchFamily="18" charset="0"/>
                      </a:rPr>
                      <m:t> </m:t>
                    </m:r>
                    <m:r>
                      <a:rPr lang="en-US" sz="1500" b="1" i="0" smtClean="0">
                        <a:latin typeface="Cambria Math" panose="02040503050406030204" pitchFamily="18" charset="0"/>
                      </a:rPr>
                      <m:t>𝐭𝐨</m:t>
                    </m:r>
                    <m:r>
                      <a:rPr lang="en-US" sz="1500" b="1" i="0" smtClean="0">
                        <a:latin typeface="Cambria Math" panose="02040503050406030204" pitchFamily="18" charset="0"/>
                      </a:rPr>
                      <m:t> </m:t>
                    </m:r>
                    <m:sSub>
                      <m:sSubPr>
                        <m:ctrlPr>
                          <a:rPr lang="en-US" sz="1500" i="1">
                            <a:latin typeface="Cambria Math" panose="02040503050406030204" pitchFamily="18" charset="0"/>
                          </a:rPr>
                        </m:ctrlPr>
                      </m:sSubPr>
                      <m:e>
                        <m:r>
                          <a:rPr lang="en-US" sz="1500" i="1">
                            <a:latin typeface="Cambria Math" panose="02040503050406030204" pitchFamily="18" charset="0"/>
                          </a:rPr>
                          <m:t>𝒙</m:t>
                        </m:r>
                      </m:e>
                      <m:sub>
                        <m:r>
                          <a:rPr lang="en-US" sz="1500" i="1">
                            <a:latin typeface="Cambria Math" panose="02040503050406030204" pitchFamily="18" charset="0"/>
                          </a:rPr>
                          <m:t>𝒔𝒂𝒎𝒑𝒍𝒆</m:t>
                        </m:r>
                      </m:sub>
                    </m:sSub>
                    <m:r>
                      <a:rPr lang="en-US" sz="1500" b="1" i="0" smtClean="0">
                        <a:latin typeface="Cambria Math" panose="02040503050406030204" pitchFamily="18" charset="0"/>
                      </a:rPr>
                      <m:t> </m:t>
                    </m:r>
                  </m:oMath>
                </a14:m>
                <a:r>
                  <a:rPr lang="en-US" sz="1500" kern="0" dirty="0"/>
                  <a:t>, </a:t>
                </a:r>
                <a14:m>
                  <m:oMath xmlns:m="http://schemas.openxmlformats.org/officeDocument/2006/math">
                    <m:sSub>
                      <m:sSubPr>
                        <m:ctrlPr>
                          <a:rPr lang="en-US" sz="1500" i="1">
                            <a:latin typeface="Cambria Math" panose="02040503050406030204" pitchFamily="18" charset="0"/>
                          </a:rPr>
                        </m:ctrlPr>
                      </m:sSubPr>
                      <m:e>
                        <m:r>
                          <a:rPr lang="en-US" sz="1500" i="1">
                            <a:latin typeface="Cambria Math" panose="02040503050406030204" pitchFamily="18" charset="0"/>
                          </a:rPr>
                          <m:t>𝒙</m:t>
                        </m:r>
                      </m:e>
                      <m:sub>
                        <m:r>
                          <a:rPr lang="en-US" sz="1500" b="1" i="1" smtClean="0">
                            <a:latin typeface="Cambria Math" panose="02040503050406030204" pitchFamily="18" charset="0"/>
                          </a:rPr>
                          <m:t>𝒏𝒆𝒘</m:t>
                        </m:r>
                      </m:sub>
                    </m:sSub>
                  </m:oMath>
                </a14:m>
                <a:endParaRPr lang="en-US" sz="1500" i="1" dirty="0">
                  <a:latin typeface="Cambria Math" panose="02040503050406030204" pitchFamily="18" charset="0"/>
                </a:endParaRPr>
              </a:p>
              <a:p>
                <a:r>
                  <a:rPr lang="en-US" sz="1500" dirty="0"/>
                  <a:t>Step 2.4: Check collision from </a:t>
                </a:r>
                <a14:m>
                  <m:oMath xmlns:m="http://schemas.openxmlformats.org/officeDocument/2006/math">
                    <m:sSub>
                      <m:sSubPr>
                        <m:ctrlPr>
                          <a:rPr lang="en-US" sz="1500" i="1">
                            <a:latin typeface="Cambria Math" panose="02040503050406030204" pitchFamily="18" charset="0"/>
                          </a:rPr>
                        </m:ctrlPr>
                      </m:sSubPr>
                      <m:e>
                        <m:r>
                          <a:rPr lang="en-US" sz="1500" i="1">
                            <a:latin typeface="Cambria Math" panose="02040503050406030204" pitchFamily="18" charset="0"/>
                          </a:rPr>
                          <m:t>𝒙</m:t>
                        </m:r>
                      </m:e>
                      <m:sub>
                        <m:r>
                          <a:rPr lang="en-US" sz="1500" i="1">
                            <a:latin typeface="Cambria Math" panose="02040503050406030204" pitchFamily="18" charset="0"/>
                          </a:rPr>
                          <m:t>𝒏𝒆𝒘</m:t>
                        </m:r>
                      </m:sub>
                    </m:sSub>
                  </m:oMath>
                </a14:m>
                <a:r>
                  <a:rPr lang="en-US" sz="1500" kern="0" dirty="0"/>
                  <a:t> to </a:t>
                </a:r>
                <a14:m>
                  <m:oMath xmlns:m="http://schemas.openxmlformats.org/officeDocument/2006/math">
                    <m:sSub>
                      <m:sSubPr>
                        <m:ctrlPr>
                          <a:rPr lang="en-US" sz="1500" i="1">
                            <a:latin typeface="Cambria Math" panose="02040503050406030204" pitchFamily="18" charset="0"/>
                          </a:rPr>
                        </m:ctrlPr>
                      </m:sSubPr>
                      <m:e>
                        <m:r>
                          <a:rPr lang="en-US" sz="1500" i="1">
                            <a:latin typeface="Cambria Math" panose="02040503050406030204" pitchFamily="18" charset="0"/>
                          </a:rPr>
                          <m:t>𝒙</m:t>
                        </m:r>
                      </m:e>
                      <m:sub>
                        <m:r>
                          <a:rPr lang="en-US" sz="1500" i="1">
                            <a:latin typeface="Cambria Math" panose="02040503050406030204" pitchFamily="18" charset="0"/>
                          </a:rPr>
                          <m:t>𝒆𝒙𝒑𝒂𝒏𝒅</m:t>
                        </m:r>
                      </m:sub>
                    </m:sSub>
                    <m:r>
                      <a:rPr lang="en-US" sz="1500">
                        <a:latin typeface="Cambria Math" panose="02040503050406030204" pitchFamily="18" charset="0"/>
                      </a:rPr>
                      <m:t> </m:t>
                    </m:r>
                  </m:oMath>
                </a14:m>
                <a:r>
                  <a:rPr lang="en-US" sz="1500" kern="0" dirty="0"/>
                  <a:t>, if not add the</a:t>
                </a:r>
                <a:r>
                  <a:rPr lang="en-US" sz="1500" dirty="0"/>
                  <a:t> </a:t>
                </a:r>
                <a14:m>
                  <m:oMath xmlns:m="http://schemas.openxmlformats.org/officeDocument/2006/math">
                    <m:sSub>
                      <m:sSubPr>
                        <m:ctrlPr>
                          <a:rPr lang="en-US" sz="1500" i="1">
                            <a:latin typeface="Cambria Math" panose="02040503050406030204" pitchFamily="18" charset="0"/>
                          </a:rPr>
                        </m:ctrlPr>
                      </m:sSubPr>
                      <m:e>
                        <m:r>
                          <a:rPr lang="en-US" sz="1500" i="1">
                            <a:latin typeface="Cambria Math" panose="02040503050406030204" pitchFamily="18" charset="0"/>
                          </a:rPr>
                          <m:t>𝒙</m:t>
                        </m:r>
                      </m:e>
                      <m:sub>
                        <m:r>
                          <a:rPr lang="en-US" sz="1500" i="1">
                            <a:latin typeface="Cambria Math" panose="02040503050406030204" pitchFamily="18" charset="0"/>
                          </a:rPr>
                          <m:t>𝒏𝒆𝒘</m:t>
                        </m:r>
                      </m:sub>
                    </m:sSub>
                  </m:oMath>
                </a14:m>
                <a:r>
                  <a:rPr lang="en-US" sz="1500" kern="0" dirty="0"/>
                  <a:t> into T. </a:t>
                </a:r>
              </a:p>
              <a:p>
                <a:r>
                  <a:rPr lang="en-US" sz="1500" kern="0" dirty="0"/>
                  <a:t>Repeat step 2 until reach </a:t>
                </a:r>
                <a14:m>
                  <m:oMath xmlns:m="http://schemas.openxmlformats.org/officeDocument/2006/math">
                    <m:sSub>
                      <m:sSubPr>
                        <m:ctrlPr>
                          <a:rPr lang="en-US" sz="1500" i="1" smtClean="0">
                            <a:latin typeface="Cambria Math" panose="02040503050406030204" pitchFamily="18" charset="0"/>
                          </a:rPr>
                        </m:ctrlPr>
                      </m:sSubPr>
                      <m:e>
                        <m:r>
                          <a:rPr lang="en-US" sz="1500" i="1">
                            <a:latin typeface="Cambria Math" panose="02040503050406030204" pitchFamily="18" charset="0"/>
                          </a:rPr>
                          <m:t>𝒙</m:t>
                        </m:r>
                      </m:e>
                      <m:sub>
                        <m:r>
                          <a:rPr lang="en-US" sz="1500" b="1" i="1" smtClean="0">
                            <a:latin typeface="Cambria Math" panose="02040503050406030204" pitchFamily="18" charset="0"/>
                          </a:rPr>
                          <m:t>𝒈𝒐𝒂𝒍</m:t>
                        </m:r>
                      </m:sub>
                    </m:sSub>
                  </m:oMath>
                </a14:m>
                <a:r>
                  <a:rPr lang="en-US" sz="1500" kern="0" dirty="0"/>
                  <a:t> or out of time.</a:t>
                </a:r>
              </a:p>
              <a:p>
                <a:pPr marL="0" indent="0">
                  <a:buNone/>
                </a:pPr>
                <a:endParaRPr lang="en-US" sz="1500" kern="0" dirty="0"/>
              </a:p>
            </p:txBody>
          </p:sp>
        </mc:Choice>
        <mc:Fallback xmlns="">
          <p:sp>
            <p:nvSpPr>
              <p:cNvPr id="7" name="Content Placeholder 2">
                <a:extLst>
                  <a:ext uri="{FF2B5EF4-FFF2-40B4-BE49-F238E27FC236}">
                    <a16:creationId xmlns:a16="http://schemas.microsoft.com/office/drawing/2014/main" id="{73731F0D-C38A-464F-BC2A-E6FD94C6FF90}"/>
                  </a:ext>
                </a:extLst>
              </p:cNvPr>
              <p:cNvSpPr txBox="1">
                <a:spLocks noRot="1" noChangeAspect="1" noMove="1" noResize="1" noEditPoints="1" noAdjustHandles="1" noChangeArrowheads="1" noChangeShapeType="1" noTextEdit="1"/>
              </p:cNvSpPr>
              <p:nvPr/>
            </p:nvSpPr>
            <p:spPr bwMode="auto">
              <a:xfrm>
                <a:off x="419100" y="1522245"/>
                <a:ext cx="3228668" cy="4991626"/>
              </a:xfrm>
              <a:prstGeom prst="rect">
                <a:avLst/>
              </a:prstGeom>
              <a:blipFill>
                <a:blip r:embed="rId3"/>
                <a:stretch>
                  <a:fillRect l="-7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ko-KR" altLang="en-US">
                    <a:noFill/>
                  </a:rPr>
                  <a:t> </a:t>
                </a:r>
              </a:p>
            </p:txBody>
          </p:sp>
        </mc:Fallback>
      </mc:AlternateContent>
      <p:sp>
        <p:nvSpPr>
          <p:cNvPr id="8" name="Rectangle 7">
            <a:extLst>
              <a:ext uri="{FF2B5EF4-FFF2-40B4-BE49-F238E27FC236}">
                <a16:creationId xmlns:a16="http://schemas.microsoft.com/office/drawing/2014/main" id="{978BE060-50DC-4A9E-B572-8F99BE271FCB}"/>
              </a:ext>
            </a:extLst>
          </p:cNvPr>
          <p:cNvSpPr/>
          <p:nvPr/>
        </p:nvSpPr>
        <p:spPr bwMode="auto">
          <a:xfrm>
            <a:off x="4113571" y="1486695"/>
            <a:ext cx="4611329" cy="1107996"/>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rPr>
              <a:t>Use autoencoder to project the state to a </a:t>
            </a:r>
            <a:r>
              <a:rPr lang="en-US" sz="2200" dirty="0">
                <a:latin typeface="Arial" charset="0"/>
              </a:rPr>
              <a:t>lower-dimension </a:t>
            </a:r>
            <a:r>
              <a:rPr kumimoji="0" lang="en-US" sz="2200" b="1" i="0" u="none" strike="noStrike" cap="none" normalizeH="0" baseline="0" dirty="0">
                <a:ln>
                  <a:noFill/>
                </a:ln>
                <a:solidFill>
                  <a:schemeClr val="tx1"/>
                </a:solidFill>
                <a:effectLst/>
                <a:latin typeface="Arial" charset="0"/>
              </a:rPr>
              <a:t>representation</a:t>
            </a:r>
          </a:p>
        </p:txBody>
      </p:sp>
      <p:sp>
        <p:nvSpPr>
          <p:cNvPr id="9" name="Rectangle 8">
            <a:extLst>
              <a:ext uri="{FF2B5EF4-FFF2-40B4-BE49-F238E27FC236}">
                <a16:creationId xmlns:a16="http://schemas.microsoft.com/office/drawing/2014/main" id="{F8FDC9BF-1A77-4446-8A4D-8F101A51A212}"/>
              </a:ext>
            </a:extLst>
          </p:cNvPr>
          <p:cNvSpPr/>
          <p:nvPr/>
        </p:nvSpPr>
        <p:spPr bwMode="auto">
          <a:xfrm>
            <a:off x="4113571" y="2955791"/>
            <a:ext cx="4611329" cy="76944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rPr>
              <a:t>Use some technique to generate the non-uniform sampling</a:t>
            </a:r>
          </a:p>
        </p:txBody>
      </p:sp>
      <p:sp>
        <p:nvSpPr>
          <p:cNvPr id="10" name="Rectangle 9">
            <a:extLst>
              <a:ext uri="{FF2B5EF4-FFF2-40B4-BE49-F238E27FC236}">
                <a16:creationId xmlns:a16="http://schemas.microsoft.com/office/drawing/2014/main" id="{2BA35EFA-24E0-415F-980F-853690ED7C68}"/>
              </a:ext>
            </a:extLst>
          </p:cNvPr>
          <p:cNvSpPr/>
          <p:nvPr/>
        </p:nvSpPr>
        <p:spPr bwMode="auto">
          <a:xfrm>
            <a:off x="4113569" y="4182210"/>
            <a:ext cx="4611329" cy="76944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rPr>
              <a:t>Use the dynamic network to predict the next state </a:t>
            </a:r>
          </a:p>
        </p:txBody>
      </p:sp>
      <p:sp>
        <p:nvSpPr>
          <p:cNvPr id="11" name="Rectangle 10">
            <a:extLst>
              <a:ext uri="{FF2B5EF4-FFF2-40B4-BE49-F238E27FC236}">
                <a16:creationId xmlns:a16="http://schemas.microsoft.com/office/drawing/2014/main" id="{CB4FB06C-E9AD-4AD4-8C6F-1E5706C89259}"/>
              </a:ext>
            </a:extLst>
          </p:cNvPr>
          <p:cNvSpPr/>
          <p:nvPr/>
        </p:nvSpPr>
        <p:spPr bwMode="auto">
          <a:xfrm>
            <a:off x="4113570" y="5413865"/>
            <a:ext cx="4611329" cy="76944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rPr>
              <a:t>Use the neural network to check collision-free.</a:t>
            </a:r>
          </a:p>
        </p:txBody>
      </p:sp>
      <p:cxnSp>
        <p:nvCxnSpPr>
          <p:cNvPr id="13" name="Straight Arrow Connector 12">
            <a:extLst>
              <a:ext uri="{FF2B5EF4-FFF2-40B4-BE49-F238E27FC236}">
                <a16:creationId xmlns:a16="http://schemas.microsoft.com/office/drawing/2014/main" id="{2D193252-99D1-4049-89F8-D56FAC52B7F5}"/>
              </a:ext>
            </a:extLst>
          </p:cNvPr>
          <p:cNvCxnSpPr>
            <a:cxnSpLocks/>
            <a:endCxn id="9" idx="1"/>
          </p:cNvCxnSpPr>
          <p:nvPr/>
        </p:nvCxnSpPr>
        <p:spPr bwMode="auto">
          <a:xfrm>
            <a:off x="3146323" y="2315889"/>
            <a:ext cx="967248" cy="1024623"/>
          </a:xfrm>
          <a:prstGeom prst="straightConnector1">
            <a:avLst/>
          </a:prstGeom>
          <a:noFill/>
          <a:ln w="76200"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597CE627-5B2E-4B35-91F1-8AEAEDACFAF1}"/>
              </a:ext>
            </a:extLst>
          </p:cNvPr>
          <p:cNvCxnSpPr>
            <a:cxnSpLocks/>
            <a:endCxn id="10" idx="1"/>
          </p:cNvCxnSpPr>
          <p:nvPr/>
        </p:nvCxnSpPr>
        <p:spPr bwMode="auto">
          <a:xfrm>
            <a:off x="3146323" y="4237786"/>
            <a:ext cx="967246" cy="329145"/>
          </a:xfrm>
          <a:prstGeom prst="straightConnector1">
            <a:avLst/>
          </a:prstGeom>
          <a:noFill/>
          <a:ln w="76200"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56E402B2-1755-44FE-93EA-5186F72965C2}"/>
              </a:ext>
            </a:extLst>
          </p:cNvPr>
          <p:cNvCxnSpPr>
            <a:cxnSpLocks/>
            <a:endCxn id="11" idx="1"/>
          </p:cNvCxnSpPr>
          <p:nvPr/>
        </p:nvCxnSpPr>
        <p:spPr bwMode="auto">
          <a:xfrm>
            <a:off x="3146323" y="5413865"/>
            <a:ext cx="967247" cy="384721"/>
          </a:xfrm>
          <a:prstGeom prst="straightConnector1">
            <a:avLst/>
          </a:prstGeom>
          <a:no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6471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D12096-9F1B-4476-A0AD-053100C82128}"/>
              </a:ext>
            </a:extLst>
          </p:cNvPr>
          <p:cNvGrpSpPr/>
          <p:nvPr/>
        </p:nvGrpSpPr>
        <p:grpSpPr>
          <a:xfrm>
            <a:off x="419100" y="586206"/>
            <a:ext cx="8305800" cy="533485"/>
            <a:chOff x="406813" y="266844"/>
            <a:chExt cx="7840653" cy="533485"/>
          </a:xfrm>
        </p:grpSpPr>
        <p:sp>
          <p:nvSpPr>
            <p:cNvPr id="5" name="Rectangle 4">
              <a:extLst>
                <a:ext uri="{FF2B5EF4-FFF2-40B4-BE49-F238E27FC236}">
                  <a16:creationId xmlns:a16="http://schemas.microsoft.com/office/drawing/2014/main" id="{2EA0B982-5CD1-427F-B2EF-F1D073DF5F8F}"/>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extBox 5">
              <a:extLst>
                <a:ext uri="{FF2B5EF4-FFF2-40B4-BE49-F238E27FC236}">
                  <a16:creationId xmlns:a16="http://schemas.microsoft.com/office/drawing/2014/main" id="{EBB8D768-2DF8-47A3-84F7-102323F2965C}"/>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lvl="0" algn="l" defTabSz="889000">
                <a:lnSpc>
                  <a:spcPct val="90000"/>
                </a:lnSpc>
                <a:spcAft>
                  <a:spcPct val="35000"/>
                </a:spcAft>
              </a:pPr>
              <a:r>
                <a:rPr lang="en-US" sz="2000" kern="1200" dirty="0"/>
                <a:t>2. </a:t>
              </a:r>
              <a:r>
                <a:rPr lang="en-US" dirty="0"/>
                <a:t>Deeply Informed Neural Sampling (</a:t>
              </a:r>
              <a:r>
                <a:rPr lang="en-US" dirty="0" err="1"/>
                <a:t>DeepSMP</a:t>
              </a:r>
              <a:r>
                <a:rPr lang="en-US" dirty="0"/>
                <a:t>)</a:t>
              </a:r>
              <a:endParaRPr lang="en-US" sz="2000" kern="1200" dirty="0"/>
            </a:p>
          </p:txBody>
        </p:sp>
      </p:grpSp>
      <p:sp>
        <p:nvSpPr>
          <p:cNvPr id="10" name="사각형: 둥근 모서리 9">
            <a:extLst>
              <a:ext uri="{FF2B5EF4-FFF2-40B4-BE49-F238E27FC236}">
                <a16:creationId xmlns:a16="http://schemas.microsoft.com/office/drawing/2014/main" id="{A593A645-79A8-40A2-A6FA-56FA5C743A38}"/>
              </a:ext>
            </a:extLst>
          </p:cNvPr>
          <p:cNvSpPr/>
          <p:nvPr/>
        </p:nvSpPr>
        <p:spPr>
          <a:xfrm>
            <a:off x="454703" y="1661722"/>
            <a:ext cx="3580592" cy="4371330"/>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16" name="사각형: 둥근 모서리 15">
            <a:extLst>
              <a:ext uri="{FF2B5EF4-FFF2-40B4-BE49-F238E27FC236}">
                <a16:creationId xmlns:a16="http://schemas.microsoft.com/office/drawing/2014/main" id="{5611F870-B845-4EA6-B1B9-C0751FE80ECF}"/>
              </a:ext>
            </a:extLst>
          </p:cNvPr>
          <p:cNvSpPr/>
          <p:nvPr/>
        </p:nvSpPr>
        <p:spPr>
          <a:xfrm>
            <a:off x="1432441" y="4101291"/>
            <a:ext cx="1650097" cy="663942"/>
          </a:xfrm>
          <a:prstGeom prst="roundRect">
            <a:avLst>
              <a:gd name="adj" fmla="val 25405"/>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1800" b="0" dirty="0" err="1">
                <a:ln w="0"/>
                <a:solidFill>
                  <a:schemeClr val="tx1"/>
                </a:solidFill>
                <a:effectLst>
                  <a:outerShdw blurRad="38100" dist="19050" dir="2700000" algn="tl" rotWithShape="0">
                    <a:schemeClr val="dk1">
                      <a:alpha val="40000"/>
                    </a:schemeClr>
                  </a:outerShdw>
                </a:effectLst>
              </a:rPr>
              <a:t>DeepSampler</a:t>
            </a:r>
            <a:endParaRPr lang="ko-KR" altLang="en-US" sz="1800" b="0" dirty="0"/>
          </a:p>
        </p:txBody>
      </p:sp>
      <p:sp>
        <p:nvSpPr>
          <p:cNvPr id="17" name="사각형: 둥근 모서리 16">
            <a:extLst>
              <a:ext uri="{FF2B5EF4-FFF2-40B4-BE49-F238E27FC236}">
                <a16:creationId xmlns:a16="http://schemas.microsoft.com/office/drawing/2014/main" id="{1C697428-A8C5-433B-8704-F06AEA14DFC3}"/>
              </a:ext>
            </a:extLst>
          </p:cNvPr>
          <p:cNvSpPr/>
          <p:nvPr/>
        </p:nvSpPr>
        <p:spPr>
          <a:xfrm>
            <a:off x="2244999" y="2408993"/>
            <a:ext cx="1650097" cy="663942"/>
          </a:xfrm>
          <a:prstGeom prst="roundRect">
            <a:avLst>
              <a:gd name="adj" fmla="val 25405"/>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1800" b="0" dirty="0">
                <a:ln w="0"/>
                <a:solidFill>
                  <a:schemeClr val="tx1"/>
                </a:solidFill>
                <a:effectLst>
                  <a:outerShdw blurRad="38100" dist="19050" dir="2700000" algn="tl" rotWithShape="0">
                    <a:schemeClr val="dk1">
                      <a:alpha val="40000"/>
                    </a:schemeClr>
                  </a:outerShdw>
                </a:effectLst>
              </a:rPr>
              <a:t>Encoder</a:t>
            </a:r>
            <a:endParaRPr lang="ko-KR" altLang="en-US" sz="1800" b="0"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C414F11-B70E-4B6E-BB94-D0C924B5EA06}"/>
                  </a:ext>
                </a:extLst>
              </p:cNvPr>
              <p:cNvSpPr txBox="1"/>
              <p:nvPr/>
            </p:nvSpPr>
            <p:spPr>
              <a:xfrm>
                <a:off x="1957580" y="5068637"/>
                <a:ext cx="574836"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100" i="1" smtClean="0">
                              <a:latin typeface="Cambria Math" panose="02040503050406030204" pitchFamily="18" charset="0"/>
                            </a:rPr>
                          </m:ctrlPr>
                        </m:sSubPr>
                        <m:e>
                          <m:acc>
                            <m:accPr>
                              <m:chr m:val="̂"/>
                              <m:ctrlPr>
                                <a:rPr lang="en-US" altLang="ko-KR" sz="2100" b="0" i="1" smtClean="0">
                                  <a:latin typeface="Cambria Math" panose="02040503050406030204" pitchFamily="18" charset="0"/>
                                </a:rPr>
                              </m:ctrlPr>
                            </m:accPr>
                            <m:e>
                              <m:r>
                                <a:rPr lang="en-US" altLang="ko-KR" sz="2100" b="0" i="1" smtClean="0">
                                  <a:latin typeface="Cambria Math" panose="02040503050406030204" pitchFamily="18" charset="0"/>
                                </a:rPr>
                                <m:t>𝑥</m:t>
                              </m:r>
                            </m:e>
                          </m:acc>
                        </m:e>
                        <m:sub>
                          <m:r>
                            <a:rPr lang="en-US" altLang="ko-KR" sz="2100" b="0" i="1" smtClean="0">
                              <a:latin typeface="Cambria Math" panose="02040503050406030204" pitchFamily="18" charset="0"/>
                            </a:rPr>
                            <m:t>𝑡</m:t>
                          </m:r>
                          <m:r>
                            <a:rPr lang="en-US" altLang="ko-KR" sz="2100" b="0" i="1" smtClean="0">
                              <a:latin typeface="Cambria Math" panose="02040503050406030204" pitchFamily="18" charset="0"/>
                            </a:rPr>
                            <m:t>+1</m:t>
                          </m:r>
                        </m:sub>
                      </m:sSub>
                    </m:oMath>
                  </m:oMathPara>
                </a14:m>
                <a:endParaRPr lang="ko-KR" altLang="en-US" sz="2100" dirty="0"/>
              </a:p>
            </p:txBody>
          </p:sp>
        </mc:Choice>
        <mc:Fallback xmlns="">
          <p:sp>
            <p:nvSpPr>
              <p:cNvPr id="29" name="TextBox 28">
                <a:extLst>
                  <a:ext uri="{FF2B5EF4-FFF2-40B4-BE49-F238E27FC236}">
                    <a16:creationId xmlns:a16="http://schemas.microsoft.com/office/drawing/2014/main" id="{DC414F11-B70E-4B6E-BB94-D0C924B5EA06}"/>
                  </a:ext>
                </a:extLst>
              </p:cNvPr>
              <p:cNvSpPr txBox="1">
                <a:spLocks noRot="1" noChangeAspect="1" noMove="1" noResize="1" noEditPoints="1" noAdjustHandles="1" noChangeArrowheads="1" noChangeShapeType="1" noTextEdit="1"/>
              </p:cNvSpPr>
              <p:nvPr/>
            </p:nvSpPr>
            <p:spPr>
              <a:xfrm>
                <a:off x="1957580" y="5068637"/>
                <a:ext cx="574836" cy="323165"/>
              </a:xfrm>
              <a:prstGeom prst="rect">
                <a:avLst/>
              </a:prstGeom>
              <a:blipFill>
                <a:blip r:embed="rId3"/>
                <a:stretch>
                  <a:fillRect l="-10638" t="-15094" r="-1064" b="-1886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5D3B350-C6C6-405C-97C9-15FCB53228FE}"/>
                  </a:ext>
                </a:extLst>
              </p:cNvPr>
              <p:cNvSpPr txBox="1"/>
              <p:nvPr/>
            </p:nvSpPr>
            <p:spPr>
              <a:xfrm>
                <a:off x="1647303" y="3416002"/>
                <a:ext cx="1195392"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2100" b="0" i="1" smtClean="0">
                          <a:latin typeface="Cambria Math" panose="02040503050406030204" pitchFamily="18" charset="0"/>
                        </a:rPr>
                        <m:t>(</m:t>
                      </m:r>
                      <m:sSub>
                        <m:sSubPr>
                          <m:ctrlPr>
                            <a:rPr lang="en-US" altLang="ko-KR" sz="2100" i="1" smtClean="0">
                              <a:latin typeface="Cambria Math" panose="02040503050406030204" pitchFamily="18" charset="0"/>
                            </a:rPr>
                          </m:ctrlPr>
                        </m:sSubPr>
                        <m:e>
                          <m:r>
                            <a:rPr lang="en-US" altLang="ko-KR" sz="2100" b="0" i="1" smtClean="0">
                              <a:latin typeface="Cambria Math" panose="02040503050406030204" pitchFamily="18" charset="0"/>
                            </a:rPr>
                            <m:t>𝑥</m:t>
                          </m:r>
                        </m:e>
                        <m:sub>
                          <m:r>
                            <a:rPr lang="en-US" altLang="ko-KR" sz="2100" b="0" i="1" smtClean="0">
                              <a:latin typeface="Cambria Math" panose="02040503050406030204" pitchFamily="18" charset="0"/>
                            </a:rPr>
                            <m:t>𝑇</m:t>
                          </m:r>
                        </m:sub>
                      </m:sSub>
                      <m:r>
                        <a:rPr lang="en-US" altLang="ko-KR" sz="2100" b="0" i="1" smtClean="0">
                          <a:latin typeface="Cambria Math" panose="02040503050406030204" pitchFamily="18" charset="0"/>
                        </a:rPr>
                        <m:t>,</m:t>
                      </m:r>
                      <m:sSub>
                        <m:sSubPr>
                          <m:ctrlPr>
                            <a:rPr lang="en-US" altLang="ko-KR" sz="2100" i="1" smtClean="0">
                              <a:latin typeface="Cambria Math" panose="02040503050406030204" pitchFamily="18" charset="0"/>
                            </a:rPr>
                          </m:ctrlPr>
                        </m:sSubPr>
                        <m:e>
                          <m:acc>
                            <m:accPr>
                              <m:chr m:val="̂"/>
                              <m:ctrlPr>
                                <a:rPr lang="en-US" altLang="ko-KR" sz="2100" b="0" i="1" smtClean="0">
                                  <a:latin typeface="Cambria Math" panose="02040503050406030204" pitchFamily="18" charset="0"/>
                                </a:rPr>
                              </m:ctrlPr>
                            </m:accPr>
                            <m:e>
                              <m:r>
                                <a:rPr lang="en-US" altLang="ko-KR" sz="2100" b="0" i="1" smtClean="0">
                                  <a:latin typeface="Cambria Math" panose="02040503050406030204" pitchFamily="18" charset="0"/>
                                </a:rPr>
                                <m:t>𝑥</m:t>
                              </m:r>
                            </m:e>
                          </m:acc>
                        </m:e>
                        <m:sub>
                          <m:r>
                            <a:rPr lang="en-US" altLang="ko-KR" sz="2100" b="0" i="1" smtClean="0">
                              <a:latin typeface="Cambria Math" panose="02040503050406030204" pitchFamily="18" charset="0"/>
                            </a:rPr>
                            <m:t>𝑡</m:t>
                          </m:r>
                        </m:sub>
                      </m:sSub>
                      <m:r>
                        <a:rPr lang="en-US" altLang="ko-KR" sz="2100" b="0" i="1" smtClean="0">
                          <a:latin typeface="Cambria Math" panose="02040503050406030204" pitchFamily="18" charset="0"/>
                        </a:rPr>
                        <m:t>,</m:t>
                      </m:r>
                      <m:r>
                        <a:rPr lang="en-US" altLang="ko-KR" sz="2100" b="0" i="1" smtClean="0">
                          <a:latin typeface="Cambria Math" panose="02040503050406030204" pitchFamily="18" charset="0"/>
                        </a:rPr>
                        <m:t>𝑍</m:t>
                      </m:r>
                      <m:r>
                        <a:rPr lang="en-US" altLang="ko-KR" sz="2100" b="0" i="1" smtClean="0">
                          <a:latin typeface="Cambria Math" panose="02040503050406030204" pitchFamily="18" charset="0"/>
                        </a:rPr>
                        <m:t>)</m:t>
                      </m:r>
                    </m:oMath>
                  </m:oMathPara>
                </a14:m>
                <a:endParaRPr lang="ko-KR" altLang="en-US" sz="2100" dirty="0"/>
              </a:p>
            </p:txBody>
          </p:sp>
        </mc:Choice>
        <mc:Fallback xmlns="">
          <p:sp>
            <p:nvSpPr>
              <p:cNvPr id="30" name="TextBox 29">
                <a:extLst>
                  <a:ext uri="{FF2B5EF4-FFF2-40B4-BE49-F238E27FC236}">
                    <a16:creationId xmlns:a16="http://schemas.microsoft.com/office/drawing/2014/main" id="{B5D3B350-C6C6-405C-97C9-15FCB53228FE}"/>
                  </a:ext>
                </a:extLst>
              </p:cNvPr>
              <p:cNvSpPr txBox="1">
                <a:spLocks noRot="1" noChangeAspect="1" noMove="1" noResize="1" noEditPoints="1" noAdjustHandles="1" noChangeArrowheads="1" noChangeShapeType="1" noTextEdit="1"/>
              </p:cNvSpPr>
              <p:nvPr/>
            </p:nvSpPr>
            <p:spPr>
              <a:xfrm>
                <a:off x="1647303" y="3416002"/>
                <a:ext cx="1195392" cy="323165"/>
              </a:xfrm>
              <a:prstGeom prst="rect">
                <a:avLst/>
              </a:prstGeom>
              <a:blipFill>
                <a:blip r:embed="rId4"/>
                <a:stretch>
                  <a:fillRect l="-10204" t="-15094" r="-4082" b="-3962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7A69B35-18AE-406B-81CE-976158CA94A3}"/>
                  </a:ext>
                </a:extLst>
              </p:cNvPr>
              <p:cNvSpPr txBox="1"/>
              <p:nvPr/>
            </p:nvSpPr>
            <p:spPr>
              <a:xfrm>
                <a:off x="2763576" y="1772092"/>
                <a:ext cx="557589"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100" i="1" smtClean="0">
                              <a:latin typeface="Cambria Math" panose="02040503050406030204" pitchFamily="18" charset="0"/>
                            </a:rPr>
                          </m:ctrlPr>
                        </m:sSubPr>
                        <m:e>
                          <m:r>
                            <a:rPr lang="en-US" altLang="ko-KR" sz="2100" b="0" i="1" smtClean="0">
                              <a:latin typeface="Cambria Math" panose="02040503050406030204" pitchFamily="18" charset="0"/>
                            </a:rPr>
                            <m:t>𝑥</m:t>
                          </m:r>
                        </m:e>
                        <m:sub>
                          <m:r>
                            <a:rPr lang="en-US" altLang="ko-KR" sz="2100" b="0" i="1" smtClean="0">
                              <a:latin typeface="Cambria Math" panose="02040503050406030204" pitchFamily="18" charset="0"/>
                            </a:rPr>
                            <m:t>𝑜𝑏𝑠</m:t>
                          </m:r>
                        </m:sub>
                      </m:sSub>
                    </m:oMath>
                  </m:oMathPara>
                </a14:m>
                <a:endParaRPr lang="ko-KR" altLang="en-US" sz="2100" dirty="0"/>
              </a:p>
            </p:txBody>
          </p:sp>
        </mc:Choice>
        <mc:Fallback xmlns="">
          <p:sp>
            <p:nvSpPr>
              <p:cNvPr id="31" name="TextBox 30">
                <a:extLst>
                  <a:ext uri="{FF2B5EF4-FFF2-40B4-BE49-F238E27FC236}">
                    <a16:creationId xmlns:a16="http://schemas.microsoft.com/office/drawing/2014/main" id="{F7A69B35-18AE-406B-81CE-976158CA94A3}"/>
                  </a:ext>
                </a:extLst>
              </p:cNvPr>
              <p:cNvSpPr txBox="1">
                <a:spLocks noRot="1" noChangeAspect="1" noMove="1" noResize="1" noEditPoints="1" noAdjustHandles="1" noChangeArrowheads="1" noChangeShapeType="1" noTextEdit="1"/>
              </p:cNvSpPr>
              <p:nvPr/>
            </p:nvSpPr>
            <p:spPr>
              <a:xfrm>
                <a:off x="2763576" y="1772092"/>
                <a:ext cx="557589" cy="323165"/>
              </a:xfrm>
              <a:prstGeom prst="rect">
                <a:avLst/>
              </a:prstGeom>
              <a:blipFill>
                <a:blip r:embed="rId5"/>
                <a:stretch>
                  <a:fillRect l="-10870" b="-18868"/>
                </a:stretch>
              </a:blipFill>
            </p:spPr>
            <p:txBody>
              <a:bodyPr/>
              <a:lstStyle/>
              <a:p>
                <a:r>
                  <a:rPr lang="ko-KR" altLang="en-US">
                    <a:noFill/>
                  </a:rPr>
                  <a:t> </a:t>
                </a:r>
              </a:p>
            </p:txBody>
          </p:sp>
        </mc:Fallback>
      </mc:AlternateContent>
      <p:sp>
        <p:nvSpPr>
          <p:cNvPr id="32" name="화살표: 아래쪽 31">
            <a:extLst>
              <a:ext uri="{FF2B5EF4-FFF2-40B4-BE49-F238E27FC236}">
                <a16:creationId xmlns:a16="http://schemas.microsoft.com/office/drawing/2014/main" id="{DA9C5CAF-E929-47DE-9812-D389AD7674D3}"/>
              </a:ext>
            </a:extLst>
          </p:cNvPr>
          <p:cNvSpPr/>
          <p:nvPr/>
        </p:nvSpPr>
        <p:spPr>
          <a:xfrm>
            <a:off x="2920618" y="2154913"/>
            <a:ext cx="243503" cy="22467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3" name="화살표: 아래쪽 32">
            <a:extLst>
              <a:ext uri="{FF2B5EF4-FFF2-40B4-BE49-F238E27FC236}">
                <a16:creationId xmlns:a16="http://schemas.microsoft.com/office/drawing/2014/main" id="{E700BC4F-1D4B-4365-A46B-DACA7B84F080}"/>
              </a:ext>
            </a:extLst>
          </p:cNvPr>
          <p:cNvSpPr/>
          <p:nvPr/>
        </p:nvSpPr>
        <p:spPr>
          <a:xfrm rot="3349650">
            <a:off x="2707676" y="3198942"/>
            <a:ext cx="283626" cy="19288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4" name="화살표: 아래쪽 33">
            <a:extLst>
              <a:ext uri="{FF2B5EF4-FFF2-40B4-BE49-F238E27FC236}">
                <a16:creationId xmlns:a16="http://schemas.microsoft.com/office/drawing/2014/main" id="{6299F69C-D96D-41AA-A1E2-CF7D4DBC26C4}"/>
              </a:ext>
            </a:extLst>
          </p:cNvPr>
          <p:cNvSpPr/>
          <p:nvPr/>
        </p:nvSpPr>
        <p:spPr>
          <a:xfrm>
            <a:off x="2135739" y="3846459"/>
            <a:ext cx="243503" cy="22467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5" name="화살표: 아래쪽 34">
            <a:extLst>
              <a:ext uri="{FF2B5EF4-FFF2-40B4-BE49-F238E27FC236}">
                <a16:creationId xmlns:a16="http://schemas.microsoft.com/office/drawing/2014/main" id="{378054C6-854E-4105-B726-6FAA08D7EC0A}"/>
              </a:ext>
            </a:extLst>
          </p:cNvPr>
          <p:cNvSpPr/>
          <p:nvPr/>
        </p:nvSpPr>
        <p:spPr>
          <a:xfrm>
            <a:off x="2135739" y="4843966"/>
            <a:ext cx="243503" cy="22467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cxnSp>
        <p:nvCxnSpPr>
          <p:cNvPr id="36" name="연결선: 꺾임 35">
            <a:extLst>
              <a:ext uri="{FF2B5EF4-FFF2-40B4-BE49-F238E27FC236}">
                <a16:creationId xmlns:a16="http://schemas.microsoft.com/office/drawing/2014/main" id="{BBDBBA27-EC07-4CDB-8F31-135ECC14CF01}"/>
              </a:ext>
            </a:extLst>
          </p:cNvPr>
          <p:cNvCxnSpPr>
            <a:cxnSpLocks/>
            <a:stCxn id="29" idx="1"/>
            <a:endCxn id="30" idx="0"/>
          </p:cNvCxnSpPr>
          <p:nvPr/>
        </p:nvCxnSpPr>
        <p:spPr>
          <a:xfrm rot="10800000" flipH="1">
            <a:off x="1957579" y="3416002"/>
            <a:ext cx="287419" cy="1814218"/>
          </a:xfrm>
          <a:prstGeom prst="bentConnector4">
            <a:avLst>
              <a:gd name="adj1" fmla="val -332726"/>
              <a:gd name="adj2" fmla="val 112600"/>
            </a:avLst>
          </a:prstGeom>
          <a:ln w="19050">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D5C6D7E2-4B90-45F0-A403-C8D52ECF1306}"/>
              </a:ext>
            </a:extLst>
          </p:cNvPr>
          <p:cNvSpPr txBox="1"/>
          <p:nvPr/>
        </p:nvSpPr>
        <p:spPr>
          <a:xfrm>
            <a:off x="1871993" y="1915248"/>
            <a:ext cx="452368" cy="477054"/>
          </a:xfrm>
          <a:prstGeom prst="rect">
            <a:avLst/>
          </a:prstGeom>
          <a:noFill/>
        </p:spPr>
        <p:txBody>
          <a:bodyPr wrap="none" rtlCol="0">
            <a:spAutoFit/>
          </a:bodyPr>
          <a:lstStyle/>
          <a:p>
            <a:r>
              <a:rPr lang="en-US" altLang="ko-KR" sz="2500" b="0" dirty="0"/>
              <a:t>1.</a:t>
            </a:r>
            <a:endParaRPr lang="ko-KR" altLang="en-US" sz="2500" b="0" dirty="0"/>
          </a:p>
        </p:txBody>
      </p:sp>
      <p:sp>
        <p:nvSpPr>
          <p:cNvPr id="38" name="TextBox 37">
            <a:extLst>
              <a:ext uri="{FF2B5EF4-FFF2-40B4-BE49-F238E27FC236}">
                <a16:creationId xmlns:a16="http://schemas.microsoft.com/office/drawing/2014/main" id="{A419A3E9-24BE-43EB-BB85-1DE9B8F28DB4}"/>
              </a:ext>
            </a:extLst>
          </p:cNvPr>
          <p:cNvSpPr txBox="1"/>
          <p:nvPr/>
        </p:nvSpPr>
        <p:spPr>
          <a:xfrm>
            <a:off x="507747" y="2936193"/>
            <a:ext cx="452368" cy="477054"/>
          </a:xfrm>
          <a:prstGeom prst="rect">
            <a:avLst/>
          </a:prstGeom>
          <a:noFill/>
        </p:spPr>
        <p:txBody>
          <a:bodyPr wrap="none" rtlCol="0">
            <a:spAutoFit/>
          </a:bodyPr>
          <a:lstStyle/>
          <a:p>
            <a:r>
              <a:rPr lang="en-US" altLang="ko-KR" sz="2500" b="0" dirty="0"/>
              <a:t>2.</a:t>
            </a:r>
            <a:endParaRPr lang="ko-KR" altLang="en-US" sz="2500" b="0" dirty="0"/>
          </a:p>
        </p:txBody>
      </p:sp>
      <p:sp>
        <p:nvSpPr>
          <p:cNvPr id="41" name="TextBox 40">
            <a:extLst>
              <a:ext uri="{FF2B5EF4-FFF2-40B4-BE49-F238E27FC236}">
                <a16:creationId xmlns:a16="http://schemas.microsoft.com/office/drawing/2014/main" id="{025B0033-BB12-4381-AEB6-14621A6C5AD5}"/>
              </a:ext>
            </a:extLst>
          </p:cNvPr>
          <p:cNvSpPr txBox="1"/>
          <p:nvPr/>
        </p:nvSpPr>
        <p:spPr>
          <a:xfrm>
            <a:off x="1340479" y="5511004"/>
            <a:ext cx="1890261" cy="369332"/>
          </a:xfrm>
          <a:prstGeom prst="rect">
            <a:avLst/>
          </a:prstGeom>
          <a:noFill/>
        </p:spPr>
        <p:txBody>
          <a:bodyPr wrap="none" rtlCol="0">
            <a:spAutoFit/>
          </a:bodyPr>
          <a:lstStyle/>
          <a:p>
            <a:r>
              <a:rPr lang="en-US" altLang="ko-KR" sz="1800" b="0" dirty="0"/>
              <a:t>Neural Sampling</a:t>
            </a:r>
            <a:endParaRPr lang="ko-KR" altLang="en-US" sz="1800" b="0" dirty="0"/>
          </a:p>
        </p:txBody>
      </p:sp>
      <mc:AlternateContent xmlns:mc="http://schemas.openxmlformats.org/markup-compatibility/2006" xmlns:a14="http://schemas.microsoft.com/office/drawing/2010/main">
        <mc:Choice Requires="a14">
          <p:sp>
            <p:nvSpPr>
              <p:cNvPr id="42" name="Content Placeholder 2">
                <a:extLst>
                  <a:ext uri="{FF2B5EF4-FFF2-40B4-BE49-F238E27FC236}">
                    <a16:creationId xmlns:a16="http://schemas.microsoft.com/office/drawing/2014/main" id="{5F74BD46-1910-44C8-9240-7B392C974B54}"/>
                  </a:ext>
                </a:extLst>
              </p:cNvPr>
              <p:cNvSpPr txBox="1">
                <a:spLocks/>
              </p:cNvSpPr>
              <p:nvPr/>
            </p:nvSpPr>
            <p:spPr bwMode="auto">
              <a:xfrm>
                <a:off x="4275475" y="1522245"/>
                <a:ext cx="4580289" cy="499162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sz="1500" kern="0" dirty="0"/>
                  <a:t>Step 1: Encode point cloud of C-obstacle </a:t>
                </a:r>
                <a14:m>
                  <m:oMath xmlns:m="http://schemas.openxmlformats.org/officeDocument/2006/math">
                    <m:sSub>
                      <m:sSubPr>
                        <m:ctrlPr>
                          <a:rPr lang="en-US" altLang="ko-KR" sz="1600" i="1">
                            <a:latin typeface="Cambria Math" panose="02040503050406030204" pitchFamily="18" charset="0"/>
                          </a:rPr>
                        </m:ctrlPr>
                      </m:sSubPr>
                      <m:e>
                        <m:r>
                          <a:rPr lang="en-US" altLang="ko-KR" sz="1600" b="0" i="1">
                            <a:latin typeface="Cambria Math" panose="02040503050406030204" pitchFamily="18" charset="0"/>
                          </a:rPr>
                          <m:t>𝑥</m:t>
                        </m:r>
                      </m:e>
                      <m:sub>
                        <m:r>
                          <a:rPr lang="en-US" altLang="ko-KR" sz="1600" b="0" i="1">
                            <a:latin typeface="Cambria Math" panose="02040503050406030204" pitchFamily="18" charset="0"/>
                          </a:rPr>
                          <m:t>𝑜𝑏𝑠</m:t>
                        </m:r>
                      </m:sub>
                    </m:sSub>
                  </m:oMath>
                </a14:m>
                <a:r>
                  <a:rPr lang="en-US" sz="1500" kern="0" dirty="0"/>
                  <a:t> </a:t>
                </a:r>
                <a:r>
                  <a:rPr lang="en-US" altLang="ko-KR" sz="1500" kern="0" dirty="0"/>
                  <a:t>to get latent vector </a:t>
                </a:r>
                <a14:m>
                  <m:oMath xmlns:m="http://schemas.openxmlformats.org/officeDocument/2006/math">
                    <m:r>
                      <a:rPr lang="en-US" altLang="ko-KR" sz="1600" b="0" i="1">
                        <a:latin typeface="Cambria Math" panose="02040503050406030204" pitchFamily="18" charset="0"/>
                      </a:rPr>
                      <m:t>𝑍</m:t>
                    </m:r>
                  </m:oMath>
                </a14:m>
                <a:endParaRPr lang="en-US" sz="1500" kern="0" dirty="0"/>
              </a:p>
              <a:p>
                <a:pPr marL="0" indent="0">
                  <a:buNone/>
                </a:pPr>
                <a:r>
                  <a:rPr lang="en-US" sz="1500" kern="0" dirty="0"/>
                  <a:t>Step 2: Repeat </a:t>
                </a:r>
                <a14:m>
                  <m:oMath xmlns:m="http://schemas.openxmlformats.org/officeDocument/2006/math">
                    <m:r>
                      <m:rPr>
                        <m:sty m:val="p"/>
                      </m:rPr>
                      <a:rPr lang="en-US" altLang="ko-KR" sz="1500" i="1" kern="0" dirty="0">
                        <a:latin typeface="Cambria Math" panose="02040503050406030204" pitchFamily="18" charset="0"/>
                      </a:rPr>
                      <m:t>n</m:t>
                    </m:r>
                  </m:oMath>
                </a14:m>
                <a:endParaRPr lang="en-US" sz="1500" kern="0" dirty="0"/>
              </a:p>
              <a:p>
                <a:r>
                  <a:rPr lang="en-US" sz="1500" kern="0" dirty="0"/>
                  <a:t>Step 2.1: </a:t>
                </a:r>
              </a:p>
              <a:p>
                <a:pPr lvl="1"/>
                <a:r>
                  <a:rPr lang="en-US" altLang="ko-KR" sz="1300" kern="0" dirty="0"/>
                  <a:t>If </a:t>
                </a:r>
                <a14:m>
                  <m:oMath xmlns:m="http://schemas.openxmlformats.org/officeDocument/2006/math">
                    <m:r>
                      <m:rPr>
                        <m:sty m:val="p"/>
                      </m:rPr>
                      <a:rPr lang="en-US" altLang="ko-KR" sz="1300" i="1" kern="0" dirty="0">
                        <a:latin typeface="Cambria Math" panose="02040503050406030204" pitchFamily="18" charset="0"/>
                      </a:rPr>
                      <m:t>t</m:t>
                    </m:r>
                    <m:r>
                      <a:rPr lang="en-US" altLang="ko-KR" sz="1300" i="1" kern="0" dirty="0">
                        <a:latin typeface="Cambria Math" panose="02040503050406030204" pitchFamily="18" charset="0"/>
                      </a:rPr>
                      <m:t>&lt;</m:t>
                    </m:r>
                    <m:sSub>
                      <m:sSubPr>
                        <m:ctrlPr>
                          <a:rPr lang="en-US" altLang="ko-KR" sz="1300" i="1" kern="0" dirty="0">
                            <a:latin typeface="Cambria Math" panose="02040503050406030204" pitchFamily="18" charset="0"/>
                          </a:rPr>
                        </m:ctrlPr>
                      </m:sSubPr>
                      <m:e>
                        <m:r>
                          <m:rPr>
                            <m:sty m:val="p"/>
                          </m:rPr>
                          <a:rPr lang="en-US" altLang="ko-KR" sz="1300" i="1" kern="0" dirty="0">
                            <a:latin typeface="Cambria Math" panose="02040503050406030204" pitchFamily="18" charset="0"/>
                          </a:rPr>
                          <m:t>n</m:t>
                        </m:r>
                      </m:e>
                      <m:sub>
                        <m:r>
                          <m:rPr>
                            <m:sty m:val="p"/>
                          </m:rPr>
                          <a:rPr lang="en-US" altLang="ko-KR" sz="1300" i="1" kern="0" dirty="0">
                            <a:latin typeface="Cambria Math" panose="02040503050406030204" pitchFamily="18" charset="0"/>
                          </a:rPr>
                          <m:t>limit</m:t>
                        </m:r>
                      </m:sub>
                    </m:sSub>
                  </m:oMath>
                </a14:m>
                <a:r>
                  <a:rPr lang="en-US" altLang="ko-KR" sz="1300" kern="0" dirty="0"/>
                  <a:t> put start </a:t>
                </a:r>
                <a14:m>
                  <m:oMath xmlns:m="http://schemas.openxmlformats.org/officeDocument/2006/math">
                    <m:sSub>
                      <m:sSubPr>
                        <m:ctrlPr>
                          <a:rPr lang="en-US" altLang="ko-KR" sz="1300" i="1">
                            <a:latin typeface="Cambria Math" panose="02040503050406030204" pitchFamily="18" charset="0"/>
                          </a:rPr>
                        </m:ctrlPr>
                      </m:sSubPr>
                      <m:e>
                        <m:acc>
                          <m:accPr>
                            <m:chr m:val="̂"/>
                            <m:ctrlPr>
                              <a:rPr lang="en-US" altLang="ko-KR" sz="1300" b="0" i="1">
                                <a:latin typeface="Cambria Math" panose="02040503050406030204" pitchFamily="18" charset="0"/>
                              </a:rPr>
                            </m:ctrlPr>
                          </m:accPr>
                          <m:e>
                            <m:r>
                              <a:rPr lang="en-US" altLang="ko-KR" sz="1300" b="0" i="1">
                                <a:latin typeface="Cambria Math" panose="02040503050406030204" pitchFamily="18" charset="0"/>
                              </a:rPr>
                              <m:t>𝑥</m:t>
                            </m:r>
                          </m:e>
                        </m:acc>
                      </m:e>
                      <m:sub>
                        <m:r>
                          <m:rPr>
                            <m:sty m:val="p"/>
                          </m:rPr>
                          <a:rPr lang="en-US" altLang="ko-KR" sz="1300" i="1">
                            <a:latin typeface="Cambria Math" panose="02040503050406030204" pitchFamily="18" charset="0"/>
                          </a:rPr>
                          <m:t>t</m:t>
                        </m:r>
                      </m:sub>
                    </m:sSub>
                  </m:oMath>
                </a14:m>
                <a:r>
                  <a:rPr lang="en-US" altLang="ko-KR" sz="1300" kern="0" dirty="0"/>
                  <a:t>, goal </a:t>
                </a:r>
                <a14:m>
                  <m:oMath xmlns:m="http://schemas.openxmlformats.org/officeDocument/2006/math">
                    <m:sSub>
                      <m:sSubPr>
                        <m:ctrlPr>
                          <a:rPr lang="en-US" altLang="ko-KR" sz="1300" i="1">
                            <a:latin typeface="Cambria Math" panose="02040503050406030204" pitchFamily="18" charset="0"/>
                          </a:rPr>
                        </m:ctrlPr>
                      </m:sSubPr>
                      <m:e>
                        <m:r>
                          <a:rPr lang="en-US" altLang="ko-KR" sz="1300" b="0" i="1">
                            <a:latin typeface="Cambria Math" panose="02040503050406030204" pitchFamily="18" charset="0"/>
                          </a:rPr>
                          <m:t>𝑥</m:t>
                        </m:r>
                      </m:e>
                      <m:sub>
                        <m:r>
                          <a:rPr lang="en-US" altLang="ko-KR" sz="1300" b="0" i="1">
                            <a:latin typeface="Cambria Math" panose="02040503050406030204" pitchFamily="18" charset="0"/>
                          </a:rPr>
                          <m:t>𝑇</m:t>
                        </m:r>
                      </m:sub>
                    </m:sSub>
                  </m:oMath>
                </a14:m>
                <a:r>
                  <a:rPr lang="en-US" altLang="ko-KR" sz="1300" kern="0" dirty="0"/>
                  <a:t>, latent </a:t>
                </a:r>
                <a14:m>
                  <m:oMath xmlns:m="http://schemas.openxmlformats.org/officeDocument/2006/math">
                    <m:r>
                      <a:rPr lang="en-US" altLang="ko-KR" sz="1300" b="0" i="1">
                        <a:latin typeface="Cambria Math" panose="02040503050406030204" pitchFamily="18" charset="0"/>
                      </a:rPr>
                      <m:t>𝑍</m:t>
                    </m:r>
                  </m:oMath>
                </a14:m>
                <a:r>
                  <a:rPr lang="en-US" sz="1300" kern="0" dirty="0"/>
                  <a:t> </a:t>
                </a:r>
                <a:r>
                  <a:rPr lang="en-US" altLang="ko-KR" sz="1300" kern="0" dirty="0"/>
                  <a:t>into </a:t>
                </a:r>
                <a:r>
                  <a:rPr lang="en-US" altLang="ko-KR" sz="1300" kern="0" dirty="0" err="1"/>
                  <a:t>DeepSampler</a:t>
                </a:r>
                <a:r>
                  <a:rPr lang="en-US" altLang="ko-KR" sz="1300" kern="0" dirty="0"/>
                  <a:t> to sample </a:t>
                </a:r>
                <a14:m>
                  <m:oMath xmlns:m="http://schemas.openxmlformats.org/officeDocument/2006/math">
                    <m:sSub>
                      <m:sSubPr>
                        <m:ctrlPr>
                          <a:rPr lang="en-US" altLang="ko-KR" sz="1300" i="1">
                            <a:latin typeface="Cambria Math" panose="02040503050406030204" pitchFamily="18" charset="0"/>
                          </a:rPr>
                        </m:ctrlPr>
                      </m:sSubPr>
                      <m:e>
                        <m:acc>
                          <m:accPr>
                            <m:chr m:val="̂"/>
                            <m:ctrlPr>
                              <a:rPr lang="en-US" altLang="ko-KR" sz="1300" b="0" i="1">
                                <a:latin typeface="Cambria Math" panose="02040503050406030204" pitchFamily="18" charset="0"/>
                              </a:rPr>
                            </m:ctrlPr>
                          </m:accPr>
                          <m:e>
                            <m:r>
                              <a:rPr lang="en-US" altLang="ko-KR" sz="1300" b="0" i="1">
                                <a:latin typeface="Cambria Math" panose="02040503050406030204" pitchFamily="18" charset="0"/>
                              </a:rPr>
                              <m:t>𝑥</m:t>
                            </m:r>
                          </m:e>
                        </m:acc>
                      </m:e>
                      <m:sub>
                        <m:r>
                          <a:rPr lang="en-US" altLang="ko-KR" sz="1300" b="0" i="1">
                            <a:latin typeface="Cambria Math" panose="02040503050406030204" pitchFamily="18" charset="0"/>
                          </a:rPr>
                          <m:t>𝑡</m:t>
                        </m:r>
                        <m:r>
                          <a:rPr lang="en-US" altLang="ko-KR" sz="1300" b="0" i="1">
                            <a:latin typeface="Cambria Math" panose="02040503050406030204" pitchFamily="18" charset="0"/>
                          </a:rPr>
                          <m:t>+1</m:t>
                        </m:r>
                      </m:sub>
                    </m:sSub>
                  </m:oMath>
                </a14:m>
                <a:endParaRPr lang="en-US" sz="1300" kern="0" dirty="0"/>
              </a:p>
              <a:p>
                <a:pPr lvl="1"/>
                <a:r>
                  <a:rPr lang="en-US" altLang="ko-KR" sz="1300" kern="0" dirty="0"/>
                  <a:t>Else, random sample </a:t>
                </a:r>
                <a14:m>
                  <m:oMath xmlns:m="http://schemas.openxmlformats.org/officeDocument/2006/math">
                    <m:sSub>
                      <m:sSubPr>
                        <m:ctrlPr>
                          <a:rPr lang="en-US" altLang="ko-KR" sz="1300" i="1">
                            <a:latin typeface="Cambria Math" panose="02040503050406030204" pitchFamily="18" charset="0"/>
                          </a:rPr>
                        </m:ctrlPr>
                      </m:sSubPr>
                      <m:e>
                        <m:acc>
                          <m:accPr>
                            <m:chr m:val="̂"/>
                            <m:ctrlPr>
                              <a:rPr lang="en-US" altLang="ko-KR" sz="1300" b="0" i="1">
                                <a:latin typeface="Cambria Math" panose="02040503050406030204" pitchFamily="18" charset="0"/>
                              </a:rPr>
                            </m:ctrlPr>
                          </m:accPr>
                          <m:e>
                            <m:r>
                              <a:rPr lang="en-US" altLang="ko-KR" sz="1300" b="0" i="1">
                                <a:latin typeface="Cambria Math" panose="02040503050406030204" pitchFamily="18" charset="0"/>
                              </a:rPr>
                              <m:t>𝑥</m:t>
                            </m:r>
                          </m:e>
                        </m:acc>
                      </m:e>
                      <m:sub>
                        <m:r>
                          <a:rPr lang="en-US" altLang="ko-KR" sz="1300" b="0" i="1">
                            <a:latin typeface="Cambria Math" panose="02040503050406030204" pitchFamily="18" charset="0"/>
                          </a:rPr>
                          <m:t>𝑡</m:t>
                        </m:r>
                        <m:r>
                          <a:rPr lang="en-US" altLang="ko-KR" sz="1300" b="0" i="1">
                            <a:latin typeface="Cambria Math" panose="02040503050406030204" pitchFamily="18" charset="0"/>
                          </a:rPr>
                          <m:t>+1</m:t>
                        </m:r>
                      </m:sub>
                    </m:sSub>
                  </m:oMath>
                </a14:m>
                <a:endParaRPr lang="en-US" sz="1300" kern="0" dirty="0"/>
              </a:p>
              <a:p>
                <a:r>
                  <a:rPr lang="en-US" sz="1500" kern="0" dirty="0"/>
                  <a:t>Step 2.2: </a:t>
                </a:r>
                <a:r>
                  <a:rPr lang="en-US" altLang="ko-KR" sz="1500" kern="0" dirty="0"/>
                  <a:t>Expand tree toward </a:t>
                </a:r>
                <a14:m>
                  <m:oMath xmlns:m="http://schemas.openxmlformats.org/officeDocument/2006/math">
                    <m:sSub>
                      <m:sSubPr>
                        <m:ctrlPr>
                          <a:rPr lang="en-US" altLang="ko-KR" sz="1400" i="1">
                            <a:latin typeface="Cambria Math" panose="02040503050406030204" pitchFamily="18" charset="0"/>
                          </a:rPr>
                        </m:ctrlPr>
                      </m:sSubPr>
                      <m:e>
                        <m:acc>
                          <m:accPr>
                            <m:chr m:val="̂"/>
                            <m:ctrlPr>
                              <a:rPr lang="en-US" altLang="ko-KR" sz="1400" b="0" i="1">
                                <a:latin typeface="Cambria Math" panose="02040503050406030204" pitchFamily="18" charset="0"/>
                              </a:rPr>
                            </m:ctrlPr>
                          </m:accPr>
                          <m:e>
                            <m:r>
                              <a:rPr lang="en-US" altLang="ko-KR" sz="1400" b="0" i="1">
                                <a:latin typeface="Cambria Math" panose="02040503050406030204" pitchFamily="18" charset="0"/>
                              </a:rPr>
                              <m:t>𝑥</m:t>
                            </m:r>
                          </m:e>
                        </m:acc>
                      </m:e>
                      <m:sub>
                        <m:r>
                          <a:rPr lang="en-US" altLang="ko-KR" sz="1400" b="0" i="1">
                            <a:latin typeface="Cambria Math" panose="02040503050406030204" pitchFamily="18" charset="0"/>
                          </a:rPr>
                          <m:t>𝑡</m:t>
                        </m:r>
                        <m:r>
                          <a:rPr lang="en-US" altLang="ko-KR" sz="1400" b="0" i="1">
                            <a:latin typeface="Cambria Math" panose="02040503050406030204" pitchFamily="18" charset="0"/>
                          </a:rPr>
                          <m:t>+1</m:t>
                        </m:r>
                      </m:sub>
                    </m:sSub>
                  </m:oMath>
                </a14:m>
                <a:r>
                  <a:rPr lang="en-US" altLang="ko-KR" sz="1500" kern="0" dirty="0"/>
                  <a:t>, by following Expand operation of RRT.</a:t>
                </a:r>
              </a:p>
              <a:p>
                <a:r>
                  <a:rPr lang="en-US" altLang="ko-KR" sz="1500" kern="0" dirty="0"/>
                  <a:t>Step 2.4: If </a:t>
                </a:r>
                <a14:m>
                  <m:oMath xmlns:m="http://schemas.openxmlformats.org/officeDocument/2006/math">
                    <m:sSub>
                      <m:sSubPr>
                        <m:ctrlPr>
                          <a:rPr lang="en-US" altLang="ko-KR" sz="1400" i="1">
                            <a:latin typeface="Cambria Math" panose="02040503050406030204" pitchFamily="18" charset="0"/>
                          </a:rPr>
                        </m:ctrlPr>
                      </m:sSubPr>
                      <m:e>
                        <m:acc>
                          <m:accPr>
                            <m:chr m:val="̂"/>
                            <m:ctrlPr>
                              <a:rPr lang="en-US" altLang="ko-KR" sz="1400" b="0" i="1">
                                <a:latin typeface="Cambria Math" panose="02040503050406030204" pitchFamily="18" charset="0"/>
                              </a:rPr>
                            </m:ctrlPr>
                          </m:accPr>
                          <m:e>
                            <m:r>
                              <a:rPr lang="en-US" altLang="ko-KR" sz="1400" b="0" i="1">
                                <a:latin typeface="Cambria Math" panose="02040503050406030204" pitchFamily="18" charset="0"/>
                              </a:rPr>
                              <m:t>𝑥</m:t>
                            </m:r>
                          </m:e>
                        </m:acc>
                      </m:e>
                      <m:sub>
                        <m:r>
                          <a:rPr lang="en-US" altLang="ko-KR" sz="1400" b="0" i="1">
                            <a:latin typeface="Cambria Math" panose="02040503050406030204" pitchFamily="18" charset="0"/>
                          </a:rPr>
                          <m:t>𝑡</m:t>
                        </m:r>
                        <m:r>
                          <a:rPr lang="en-US" altLang="ko-KR" sz="1400" b="0" i="1">
                            <a:latin typeface="Cambria Math" panose="02040503050406030204" pitchFamily="18" charset="0"/>
                          </a:rPr>
                          <m:t>+1</m:t>
                        </m:r>
                      </m:sub>
                    </m:sSub>
                  </m:oMath>
                </a14:m>
                <a:r>
                  <a:rPr lang="en-US" sz="1500" kern="0" dirty="0"/>
                  <a:t> </a:t>
                </a:r>
                <a:r>
                  <a:rPr lang="en-US" altLang="ko-KR" sz="1500" kern="0" dirty="0"/>
                  <a:t>reaches goal, set it as </a:t>
                </a:r>
                <a14:m>
                  <m:oMath xmlns:m="http://schemas.openxmlformats.org/officeDocument/2006/math">
                    <m:sSub>
                      <m:sSubPr>
                        <m:ctrlPr>
                          <a:rPr lang="en-US" altLang="ko-KR" sz="1600" i="1">
                            <a:latin typeface="Cambria Math" panose="02040503050406030204" pitchFamily="18" charset="0"/>
                          </a:rPr>
                        </m:ctrlPr>
                      </m:sSubPr>
                      <m:e>
                        <m:r>
                          <a:rPr lang="en-US" altLang="ko-KR" sz="1600" b="0" i="1">
                            <a:latin typeface="Cambria Math" panose="02040503050406030204" pitchFamily="18" charset="0"/>
                          </a:rPr>
                          <m:t>𝑥</m:t>
                        </m:r>
                      </m:e>
                      <m:sub>
                        <m:r>
                          <m:rPr>
                            <m:sty m:val="p"/>
                          </m:rPr>
                          <a:rPr lang="en-US" altLang="ko-KR" sz="1600" b="0" i="1">
                            <a:latin typeface="Cambria Math" panose="02040503050406030204" pitchFamily="18" charset="0"/>
                          </a:rPr>
                          <m:t>init</m:t>
                        </m:r>
                      </m:sub>
                    </m:sSub>
                  </m:oMath>
                </a14:m>
                <a:r>
                  <a:rPr lang="en-US" altLang="ko-KR" sz="1500" kern="0" dirty="0"/>
                  <a:t> </a:t>
                </a:r>
                <a:endParaRPr lang="en-US" sz="1500" kern="0" dirty="0"/>
              </a:p>
              <a:p>
                <a:r>
                  <a:rPr lang="en-US" sz="1500" kern="0" dirty="0"/>
                  <a:t>Step 2.3: </a:t>
                </a:r>
                <a:r>
                  <a:rPr lang="en-US" altLang="ko-KR" sz="1500" dirty="0"/>
                  <a:t>Consider </a:t>
                </a:r>
                <a14:m>
                  <m:oMath xmlns:m="http://schemas.openxmlformats.org/officeDocument/2006/math">
                    <m:sSub>
                      <m:sSubPr>
                        <m:ctrlPr>
                          <a:rPr lang="en-US" altLang="ko-KR" sz="1600" i="1">
                            <a:latin typeface="Cambria Math" panose="02040503050406030204" pitchFamily="18" charset="0"/>
                          </a:rPr>
                        </m:ctrlPr>
                      </m:sSubPr>
                      <m:e>
                        <m:acc>
                          <m:accPr>
                            <m:chr m:val="̂"/>
                            <m:ctrlPr>
                              <a:rPr lang="en-US" altLang="ko-KR" sz="1600" b="0" i="1">
                                <a:latin typeface="Cambria Math" panose="02040503050406030204" pitchFamily="18" charset="0"/>
                              </a:rPr>
                            </m:ctrlPr>
                          </m:accPr>
                          <m:e>
                            <m:r>
                              <a:rPr lang="en-US" altLang="ko-KR" sz="1600" b="0" i="1">
                                <a:latin typeface="Cambria Math" panose="02040503050406030204" pitchFamily="18" charset="0"/>
                              </a:rPr>
                              <m:t>𝑥</m:t>
                            </m:r>
                          </m:e>
                        </m:acc>
                      </m:e>
                      <m:sub>
                        <m:r>
                          <a:rPr lang="en-US" altLang="ko-KR" sz="1600" b="0" i="1">
                            <a:latin typeface="Cambria Math" panose="02040503050406030204" pitchFamily="18" charset="0"/>
                          </a:rPr>
                          <m:t>𝑡</m:t>
                        </m:r>
                        <m:r>
                          <a:rPr lang="en-US" altLang="ko-KR" sz="1600" b="0" i="1">
                            <a:latin typeface="Cambria Math" panose="02040503050406030204" pitchFamily="18" charset="0"/>
                          </a:rPr>
                          <m:t>+1</m:t>
                        </m:r>
                      </m:sub>
                    </m:sSub>
                  </m:oMath>
                </a14:m>
                <a:r>
                  <a:rPr lang="en-US" sz="1500" kern="0" dirty="0"/>
                  <a:t> </a:t>
                </a:r>
                <a:r>
                  <a:rPr lang="en-US" altLang="ko-KR" sz="1500" kern="0" dirty="0"/>
                  <a:t>as next </a:t>
                </a:r>
                <a14:m>
                  <m:oMath xmlns:m="http://schemas.openxmlformats.org/officeDocument/2006/math">
                    <m:sSub>
                      <m:sSubPr>
                        <m:ctrlPr>
                          <a:rPr lang="en-US" altLang="ko-KR" sz="1400" i="1">
                            <a:latin typeface="Cambria Math" panose="02040503050406030204" pitchFamily="18" charset="0"/>
                          </a:rPr>
                        </m:ctrlPr>
                      </m:sSubPr>
                      <m:e>
                        <m:acc>
                          <m:accPr>
                            <m:chr m:val="̂"/>
                            <m:ctrlPr>
                              <a:rPr lang="en-US" altLang="ko-KR" sz="1400" b="0" i="1">
                                <a:latin typeface="Cambria Math" panose="02040503050406030204" pitchFamily="18" charset="0"/>
                              </a:rPr>
                            </m:ctrlPr>
                          </m:accPr>
                          <m:e>
                            <m:r>
                              <a:rPr lang="en-US" altLang="ko-KR" sz="1400" b="0" i="1">
                                <a:latin typeface="Cambria Math" panose="02040503050406030204" pitchFamily="18" charset="0"/>
                              </a:rPr>
                              <m:t>𝑥</m:t>
                            </m:r>
                          </m:e>
                        </m:acc>
                      </m:e>
                      <m:sub>
                        <m:r>
                          <m:rPr>
                            <m:sty m:val="p"/>
                          </m:rPr>
                          <a:rPr lang="en-US" altLang="ko-KR" sz="1400" i="1">
                            <a:latin typeface="Cambria Math" panose="02040503050406030204" pitchFamily="18" charset="0"/>
                          </a:rPr>
                          <m:t>t</m:t>
                        </m:r>
                      </m:sub>
                    </m:sSub>
                  </m:oMath>
                </a14:m>
                <a:endParaRPr lang="en-US" sz="1500" kern="0" dirty="0"/>
              </a:p>
              <a:p>
                <a:pPr marL="0" indent="0">
                  <a:buNone/>
                </a:pPr>
                <a:endParaRPr lang="en-US" sz="1500" kern="0" dirty="0"/>
              </a:p>
            </p:txBody>
          </p:sp>
        </mc:Choice>
        <mc:Fallback xmlns="">
          <p:sp>
            <p:nvSpPr>
              <p:cNvPr id="42" name="Content Placeholder 2">
                <a:extLst>
                  <a:ext uri="{FF2B5EF4-FFF2-40B4-BE49-F238E27FC236}">
                    <a16:creationId xmlns:a16="http://schemas.microsoft.com/office/drawing/2014/main" id="{5F74BD46-1910-44C8-9240-7B392C974B54}"/>
                  </a:ext>
                </a:extLst>
              </p:cNvPr>
              <p:cNvSpPr txBox="1">
                <a:spLocks noRot="1" noChangeAspect="1" noMove="1" noResize="1" noEditPoints="1" noAdjustHandles="1" noChangeArrowheads="1" noChangeShapeType="1" noTextEdit="1"/>
              </p:cNvSpPr>
              <p:nvPr/>
            </p:nvSpPr>
            <p:spPr bwMode="auto">
              <a:xfrm>
                <a:off x="4275475" y="1522245"/>
                <a:ext cx="4580289" cy="4991626"/>
              </a:xfrm>
              <a:prstGeom prst="rect">
                <a:avLst/>
              </a:prstGeom>
              <a:blipFill>
                <a:blip r:embed="rId6"/>
                <a:stretch>
                  <a:fillRect l="-532" r="-79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ko-KR" altLang="en-US">
                    <a:noFill/>
                  </a:rPr>
                  <a:t> </a:t>
                </a:r>
              </a:p>
            </p:txBody>
          </p:sp>
        </mc:Fallback>
      </mc:AlternateContent>
    </p:spTree>
    <p:extLst>
      <p:ext uri="{BB962C8B-B14F-4D97-AF65-F5344CB8AC3E}">
        <p14:creationId xmlns:p14="http://schemas.microsoft.com/office/powerpoint/2010/main" val="272386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419040" y="1587600"/>
            <a:ext cx="8317800" cy="506664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noAutofit/>
          </a:bodyPr>
          <a:lstStyle/>
          <a:p>
            <a:pPr marL="108360" algn="l">
              <a:lnSpc>
                <a:spcPct val="100000"/>
              </a:lnSpc>
              <a:spcBef>
                <a:spcPts val="1417"/>
              </a:spcBef>
              <a:buClr>
                <a:srgbClr val="000000"/>
              </a:buClr>
              <a:buSzPct val="45000"/>
            </a:pPr>
            <a:r>
              <a:rPr lang="en-US" sz="2800" b="1" strike="noStrike" spc="-1" dirty="0">
                <a:solidFill>
                  <a:srgbClr val="000000"/>
                </a:solidFill>
                <a:latin typeface="Tahoma"/>
              </a:rPr>
              <a:t>Two learning modules:</a:t>
            </a:r>
            <a:endParaRPr lang="en-GB" sz="2800" b="0" strike="noStrike" spc="-1" dirty="0">
              <a:latin typeface="Arial"/>
            </a:endParaRPr>
          </a:p>
          <a:p>
            <a:pPr marL="432000" indent="-323640" algn="l">
              <a:lnSpc>
                <a:spcPct val="100000"/>
              </a:lnSpc>
              <a:spcBef>
                <a:spcPts val="1417"/>
              </a:spcBef>
              <a:buClr>
                <a:srgbClr val="000000"/>
              </a:buClr>
              <a:buSzPct val="45000"/>
              <a:buFont typeface="Wingdings" charset="2"/>
              <a:buChar char=""/>
            </a:pPr>
            <a:r>
              <a:rPr lang="en-US" sz="2800" b="1" strike="noStrike" spc="-1" dirty="0">
                <a:solidFill>
                  <a:srgbClr val="000000"/>
                </a:solidFill>
                <a:latin typeface="Tahoma"/>
              </a:rPr>
              <a:t>Encoder Network: </a:t>
            </a:r>
            <a:r>
              <a:rPr lang="en-US" sz="2800" b="0" strike="noStrike" spc="-1" dirty="0">
                <a:solidFill>
                  <a:srgbClr val="000000"/>
                </a:solidFill>
                <a:latin typeface="Tahoma"/>
              </a:rPr>
              <a:t>observation encoding</a:t>
            </a:r>
            <a:endParaRPr lang="en-GB" sz="2800" b="0" strike="noStrike" spc="-1" dirty="0">
              <a:latin typeface="Arial"/>
            </a:endParaRPr>
          </a:p>
          <a:p>
            <a:pPr marL="432000" indent="-323640" algn="l">
              <a:lnSpc>
                <a:spcPct val="100000"/>
              </a:lnSpc>
              <a:spcBef>
                <a:spcPts val="1417"/>
              </a:spcBef>
              <a:buClr>
                <a:srgbClr val="000000"/>
              </a:buClr>
              <a:buSzPct val="45000"/>
              <a:buFont typeface="Wingdings" charset="2"/>
              <a:buChar char=""/>
            </a:pPr>
            <a:r>
              <a:rPr lang="en-US" sz="2800" b="1" strike="noStrike" spc="-1" dirty="0">
                <a:solidFill>
                  <a:srgbClr val="000000"/>
                </a:solidFill>
                <a:latin typeface="Tahoma"/>
              </a:rPr>
              <a:t>Planning Network: </a:t>
            </a:r>
            <a:r>
              <a:rPr lang="en-US" sz="2800" b="0" strike="noStrike" spc="-1" dirty="0">
                <a:solidFill>
                  <a:srgbClr val="000000"/>
                </a:solidFill>
                <a:latin typeface="Tahoma"/>
              </a:rPr>
              <a:t>next configuration</a:t>
            </a:r>
            <a:endParaRPr lang="en-GB" sz="2800" b="0" strike="noStrike" spc="-1" dirty="0">
              <a:latin typeface="Arial"/>
            </a:endParaRPr>
          </a:p>
          <a:p>
            <a:pPr algn="l">
              <a:lnSpc>
                <a:spcPct val="100000"/>
              </a:lnSpc>
              <a:spcBef>
                <a:spcPts val="1417"/>
              </a:spcBef>
            </a:pPr>
            <a:endParaRPr lang="en-GB" sz="2800" b="0" strike="noStrike" spc="-1" dirty="0">
              <a:latin typeface="Arial"/>
            </a:endParaRPr>
          </a:p>
          <a:p>
            <a:pPr marL="108360" algn="l">
              <a:lnSpc>
                <a:spcPct val="100000"/>
              </a:lnSpc>
              <a:spcBef>
                <a:spcPts val="1417"/>
              </a:spcBef>
              <a:buClr>
                <a:srgbClr val="000000"/>
              </a:buClr>
              <a:buSzPct val="45000"/>
            </a:pPr>
            <a:r>
              <a:rPr lang="en-US" sz="2800" b="1" strike="noStrike" spc="-1" dirty="0">
                <a:solidFill>
                  <a:srgbClr val="000000"/>
                </a:solidFill>
                <a:latin typeface="Tahoma"/>
              </a:rPr>
              <a:t>100% success rate</a:t>
            </a:r>
            <a:r>
              <a:rPr lang="en-US" sz="2800" b="0" strike="noStrike" spc="-1" dirty="0">
                <a:solidFill>
                  <a:srgbClr val="000000"/>
                </a:solidFill>
                <a:latin typeface="Tahoma"/>
              </a:rPr>
              <a:t> if combined with SMP for </a:t>
            </a:r>
            <a:r>
              <a:rPr lang="en-US" sz="2800" b="1" strike="noStrike" spc="-1" dirty="0">
                <a:solidFill>
                  <a:srgbClr val="000000"/>
                </a:solidFill>
                <a:latin typeface="Tahoma"/>
              </a:rPr>
              <a:t>worst case scenario</a:t>
            </a:r>
            <a:endParaRPr lang="en-GB" sz="2800" b="0" strike="noStrike" spc="-1" dirty="0">
              <a:latin typeface="Arial"/>
            </a:endParaRPr>
          </a:p>
        </p:txBody>
      </p:sp>
      <p:grpSp>
        <p:nvGrpSpPr>
          <p:cNvPr id="203" name="Group 2"/>
          <p:cNvGrpSpPr/>
          <p:nvPr/>
        </p:nvGrpSpPr>
        <p:grpSpPr>
          <a:xfrm>
            <a:off x="419040" y="586080"/>
            <a:ext cx="8305200" cy="532800"/>
            <a:chOff x="419040" y="586080"/>
            <a:chExt cx="8305200" cy="532800"/>
          </a:xfrm>
        </p:grpSpPr>
        <p:sp>
          <p:nvSpPr>
            <p:cNvPr id="204" name="CustomShape 3"/>
            <p:cNvSpPr/>
            <p:nvPr/>
          </p:nvSpPr>
          <p:spPr>
            <a:xfrm>
              <a:off x="419040" y="586080"/>
              <a:ext cx="8305200" cy="532800"/>
            </a:xfrm>
            <a:prstGeom prst="rect">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sp>
        <p:sp>
          <p:nvSpPr>
            <p:cNvPr id="205" name="CustomShape 4"/>
            <p:cNvSpPr/>
            <p:nvPr/>
          </p:nvSpPr>
          <p:spPr>
            <a:xfrm>
              <a:off x="419040" y="586080"/>
              <a:ext cx="8305200" cy="532800"/>
            </a:xfrm>
            <a:prstGeom prst="rect">
              <a:avLst/>
            </a:prstGeom>
            <a:noFill/>
            <a:ln>
              <a:noFill/>
            </a:ln>
          </p:spPr>
          <p:style>
            <a:lnRef idx="0">
              <a:scrgbClr r="0" g="0" b="0"/>
            </a:lnRef>
            <a:fillRef idx="0">
              <a:scrgbClr r="0" g="0" b="0"/>
            </a:fillRef>
            <a:effectRef idx="0">
              <a:scrgbClr r="0" g="0" b="0"/>
            </a:effectRef>
            <a:fontRef idx="minor"/>
          </p:style>
          <p:txBody>
            <a:bodyPr lIns="423360" tIns="50760" rIns="50760" bIns="50760" anchor="ctr">
              <a:noAutofit/>
            </a:bodyPr>
            <a:lstStyle/>
            <a:p>
              <a:pPr algn="l">
                <a:lnSpc>
                  <a:spcPct val="100000"/>
                </a:lnSpc>
              </a:pPr>
              <a:r>
                <a:rPr lang="en-US" sz="2000" b="1" strike="noStrike" spc="-1" dirty="0">
                  <a:solidFill>
                    <a:srgbClr val="000000"/>
                  </a:solidFill>
                  <a:latin typeface="Tahoma"/>
                  <a:ea typeface="DejaVu Sans"/>
                </a:rPr>
                <a:t>3. Motion Planning Networks</a:t>
              </a:r>
              <a:endParaRPr lang="en-GB" sz="2000" b="0" strike="noStrike" spc="-1" dirty="0">
                <a:latin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419040" y="1587600"/>
            <a:ext cx="8317800" cy="506664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noAutofit/>
          </a:bodyPr>
          <a:lstStyle/>
          <a:p>
            <a:pPr marL="108360" algn="l">
              <a:lnSpc>
                <a:spcPct val="100000"/>
              </a:lnSpc>
              <a:spcBef>
                <a:spcPts val="1417"/>
              </a:spcBef>
              <a:buClr>
                <a:srgbClr val="000000"/>
              </a:buClr>
              <a:buSzPct val="45000"/>
            </a:pPr>
            <a:r>
              <a:rPr lang="en-US" sz="2400" b="1" strike="noStrike" spc="-1" dirty="0">
                <a:solidFill>
                  <a:srgbClr val="000000"/>
                </a:solidFill>
                <a:latin typeface="Tahoma"/>
              </a:rPr>
              <a:t>Extension of </a:t>
            </a:r>
            <a:r>
              <a:rPr lang="en-US" sz="2400" b="1" strike="noStrike" spc="-1" dirty="0" err="1">
                <a:solidFill>
                  <a:srgbClr val="000000"/>
                </a:solidFill>
                <a:latin typeface="Tahoma"/>
              </a:rPr>
              <a:t>MPNet</a:t>
            </a:r>
            <a:r>
              <a:rPr lang="en-US" sz="2400" b="1" strike="noStrike" spc="-1" dirty="0">
                <a:solidFill>
                  <a:srgbClr val="000000"/>
                </a:solidFill>
                <a:latin typeface="Tahoma"/>
              </a:rPr>
              <a:t>, it has 3 learning modules:</a:t>
            </a:r>
            <a:endParaRPr lang="en-GB" sz="2400" b="0" strike="noStrike" spc="-1" dirty="0">
              <a:latin typeface="Arial"/>
            </a:endParaRPr>
          </a:p>
          <a:p>
            <a:pPr marL="432000" indent="-323640" algn="l">
              <a:lnSpc>
                <a:spcPts val="2701"/>
              </a:lnSpc>
              <a:spcBef>
                <a:spcPts val="1417"/>
              </a:spcBef>
              <a:buClr>
                <a:srgbClr val="000000"/>
              </a:buClr>
              <a:buSzPct val="45000"/>
              <a:buFont typeface="Wingdings" charset="2"/>
              <a:buChar char=""/>
            </a:pPr>
            <a:r>
              <a:rPr lang="en-US" sz="2400" b="1" strike="noStrike" spc="-1" dirty="0">
                <a:solidFill>
                  <a:srgbClr val="000000"/>
                </a:solidFill>
                <a:latin typeface="Tahoma"/>
              </a:rPr>
              <a:t>Task Encoder: </a:t>
            </a:r>
            <a:r>
              <a:rPr lang="en-US" sz="2400" b="0" strike="noStrike" spc="-1" dirty="0">
                <a:solidFill>
                  <a:srgbClr val="000000"/>
                </a:solidFill>
                <a:latin typeface="Tahoma"/>
              </a:rPr>
              <a:t>task encoding</a:t>
            </a:r>
            <a:endParaRPr lang="en-GB" sz="2400" b="0" strike="noStrike" spc="-1" dirty="0">
              <a:latin typeface="Arial"/>
            </a:endParaRPr>
          </a:p>
          <a:p>
            <a:pPr marL="432000" indent="-323640" algn="l">
              <a:lnSpc>
                <a:spcPts val="2701"/>
              </a:lnSpc>
              <a:spcBef>
                <a:spcPts val="1417"/>
              </a:spcBef>
              <a:buClr>
                <a:srgbClr val="000000"/>
              </a:buClr>
              <a:buSzPct val="45000"/>
              <a:buFont typeface="Wingdings" charset="2"/>
              <a:buChar char=""/>
            </a:pPr>
            <a:r>
              <a:rPr lang="en-US" sz="2400" b="1" strike="noStrike" spc="-1" dirty="0">
                <a:solidFill>
                  <a:srgbClr val="000000"/>
                </a:solidFill>
                <a:latin typeface="Tahoma"/>
              </a:rPr>
              <a:t>Observation Encoder: </a:t>
            </a:r>
            <a:r>
              <a:rPr lang="en-US" sz="2400" b="0" strike="noStrike" spc="-1" dirty="0">
                <a:solidFill>
                  <a:srgbClr val="000000"/>
                </a:solidFill>
                <a:latin typeface="Tahoma"/>
              </a:rPr>
              <a:t>observation encoding</a:t>
            </a:r>
            <a:endParaRPr lang="en-GB" sz="2400" b="0" strike="noStrike" spc="-1" dirty="0">
              <a:latin typeface="Arial"/>
            </a:endParaRPr>
          </a:p>
          <a:p>
            <a:pPr marL="432000" indent="-323640" algn="l">
              <a:lnSpc>
                <a:spcPts val="2701"/>
              </a:lnSpc>
              <a:spcBef>
                <a:spcPts val="1417"/>
              </a:spcBef>
              <a:buClr>
                <a:srgbClr val="000000"/>
              </a:buClr>
              <a:buSzPct val="45000"/>
              <a:buFont typeface="Wingdings" charset="2"/>
              <a:buChar char=""/>
            </a:pPr>
            <a:r>
              <a:rPr lang="en-US" sz="2400" b="1" strike="noStrike" spc="-1" dirty="0">
                <a:solidFill>
                  <a:srgbClr val="000000"/>
                </a:solidFill>
                <a:latin typeface="Tahoma"/>
              </a:rPr>
              <a:t>Planning Network: </a:t>
            </a:r>
            <a:r>
              <a:rPr lang="en-US" sz="2400" b="0" strike="noStrike" spc="-1" dirty="0">
                <a:solidFill>
                  <a:srgbClr val="000000"/>
                </a:solidFill>
                <a:latin typeface="Tahoma"/>
              </a:rPr>
              <a:t>next configuration</a:t>
            </a:r>
            <a:endParaRPr lang="en-GB" sz="2400" b="0" strike="noStrike" spc="-1" dirty="0">
              <a:latin typeface="Arial"/>
            </a:endParaRPr>
          </a:p>
          <a:p>
            <a:pPr algn="l">
              <a:lnSpc>
                <a:spcPts val="2701"/>
              </a:lnSpc>
              <a:spcBef>
                <a:spcPts val="1417"/>
              </a:spcBef>
            </a:pPr>
            <a:endParaRPr lang="en-GB" sz="2400" b="0" strike="noStrike" spc="-1" dirty="0">
              <a:latin typeface="Arial"/>
            </a:endParaRPr>
          </a:p>
        </p:txBody>
      </p:sp>
      <p:grpSp>
        <p:nvGrpSpPr>
          <p:cNvPr id="207" name="Group 2"/>
          <p:cNvGrpSpPr/>
          <p:nvPr/>
        </p:nvGrpSpPr>
        <p:grpSpPr>
          <a:xfrm>
            <a:off x="419040" y="586080"/>
            <a:ext cx="8305200" cy="532800"/>
            <a:chOff x="419040" y="586080"/>
            <a:chExt cx="8305200" cy="532800"/>
          </a:xfrm>
        </p:grpSpPr>
        <p:sp>
          <p:nvSpPr>
            <p:cNvPr id="208" name="CustomShape 3"/>
            <p:cNvSpPr/>
            <p:nvPr/>
          </p:nvSpPr>
          <p:spPr>
            <a:xfrm>
              <a:off x="419040" y="586080"/>
              <a:ext cx="8305200" cy="532800"/>
            </a:xfrm>
            <a:prstGeom prst="rect">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sp>
        <p:sp>
          <p:nvSpPr>
            <p:cNvPr id="209" name="CustomShape 4"/>
            <p:cNvSpPr/>
            <p:nvPr/>
          </p:nvSpPr>
          <p:spPr>
            <a:xfrm>
              <a:off x="419040" y="586080"/>
              <a:ext cx="8305200" cy="532800"/>
            </a:xfrm>
            <a:prstGeom prst="rect">
              <a:avLst/>
            </a:prstGeom>
            <a:noFill/>
            <a:ln>
              <a:noFill/>
            </a:ln>
          </p:spPr>
          <p:style>
            <a:lnRef idx="0">
              <a:scrgbClr r="0" g="0" b="0"/>
            </a:lnRef>
            <a:fillRef idx="0">
              <a:scrgbClr r="0" g="0" b="0"/>
            </a:fillRef>
            <a:effectRef idx="0">
              <a:scrgbClr r="0" g="0" b="0"/>
            </a:effectRef>
            <a:fontRef idx="minor"/>
          </p:style>
          <p:txBody>
            <a:bodyPr lIns="423360" tIns="50760" rIns="50760" bIns="50760" anchor="ctr">
              <a:noAutofit/>
            </a:bodyPr>
            <a:lstStyle/>
            <a:p>
              <a:pPr algn="l">
                <a:lnSpc>
                  <a:spcPct val="100000"/>
                </a:lnSpc>
              </a:pPr>
              <a:r>
                <a:rPr lang="en-US" sz="2000" b="1" strike="noStrike" spc="-1">
                  <a:solidFill>
                    <a:srgbClr val="000000"/>
                  </a:solidFill>
                  <a:latin typeface="Tahoma"/>
                  <a:ea typeface="DejaVu Sans"/>
                </a:rPr>
                <a:t>3b. Constrained Motion Planning Networks</a:t>
              </a:r>
              <a:endParaRPr lang="en-GB" sz="2000" b="0" strike="noStrike" spc="-1">
                <a:latin typeface="Arial"/>
              </a:endParaRPr>
            </a:p>
          </p:txBody>
        </p:sp>
      </p:grpSp>
      <p:pic>
        <p:nvPicPr>
          <p:cNvPr id="3" name="Picture 2" descr="Diagram&#10;&#10;Description automatically generated">
            <a:extLst>
              <a:ext uri="{FF2B5EF4-FFF2-40B4-BE49-F238E27FC236}">
                <a16:creationId xmlns:a16="http://schemas.microsoft.com/office/drawing/2014/main" id="{21F928D0-1A88-4F12-BCEB-AEBDEBD9C706}"/>
              </a:ext>
            </a:extLst>
          </p:cNvPr>
          <p:cNvPicPr>
            <a:picLocks noChangeAspect="1"/>
          </p:cNvPicPr>
          <p:nvPr/>
        </p:nvPicPr>
        <p:blipFill rotWithShape="1">
          <a:blip r:embed="rId3">
            <a:extLst>
              <a:ext uri="{28A0092B-C50C-407E-A947-70E740481C1C}">
                <a14:useLocalDpi xmlns:a14="http://schemas.microsoft.com/office/drawing/2010/main" val="0"/>
              </a:ext>
            </a:extLst>
          </a:blip>
          <a:srcRect l="20291" r="15574"/>
          <a:stretch/>
        </p:blipFill>
        <p:spPr>
          <a:xfrm>
            <a:off x="2009042" y="3602357"/>
            <a:ext cx="5125915" cy="30518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419040" y="1587600"/>
            <a:ext cx="8317800" cy="506664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noAutofit/>
          </a:bodyPr>
          <a:lstStyle/>
          <a:p>
            <a:pPr algn="l">
              <a:lnSpc>
                <a:spcPts val="2701"/>
              </a:lnSpc>
              <a:spcBef>
                <a:spcPts val="1417"/>
              </a:spcBef>
            </a:pPr>
            <a:r>
              <a:rPr lang="en-GB" sz="2800" b="1" spc="-1" dirty="0">
                <a:latin typeface="Arial"/>
              </a:rPr>
              <a:t>Key features:</a:t>
            </a:r>
            <a:endParaRPr lang="en-GB" sz="2800" b="1" strike="noStrike" spc="-1" dirty="0">
              <a:latin typeface="Arial"/>
            </a:endParaRPr>
          </a:p>
          <a:p>
            <a:pPr marL="432000" indent="-323640" algn="l">
              <a:lnSpc>
                <a:spcPts val="2701"/>
              </a:lnSpc>
              <a:spcBef>
                <a:spcPts val="1417"/>
              </a:spcBef>
              <a:buClr>
                <a:srgbClr val="000000"/>
              </a:buClr>
              <a:buSzPct val="45000"/>
              <a:buFont typeface="Wingdings" charset="2"/>
              <a:buChar char=""/>
            </a:pPr>
            <a:r>
              <a:rPr lang="en-US" sz="2800" b="1" strike="noStrike" spc="-1" dirty="0">
                <a:solidFill>
                  <a:srgbClr val="000000"/>
                </a:solidFill>
                <a:latin typeface="Tahoma"/>
              </a:rPr>
              <a:t>High performance </a:t>
            </a:r>
            <a:r>
              <a:rPr lang="en-US" sz="2800" strike="noStrike" spc="-1" dirty="0">
                <a:solidFill>
                  <a:srgbClr val="000000"/>
                </a:solidFill>
                <a:latin typeface="Tahoma"/>
              </a:rPr>
              <a:t>even with hard </a:t>
            </a:r>
            <a:r>
              <a:rPr lang="en-US" sz="2800" b="1" strike="noStrike" spc="-1" dirty="0">
                <a:solidFill>
                  <a:srgbClr val="000000"/>
                </a:solidFill>
                <a:latin typeface="Tahoma"/>
              </a:rPr>
              <a:t>kinematic constraints.</a:t>
            </a:r>
            <a:endParaRPr lang="en-GB" sz="2800" b="0" strike="noStrike" spc="-1" dirty="0">
              <a:latin typeface="Arial"/>
            </a:endParaRPr>
          </a:p>
          <a:p>
            <a:pPr marL="432000" indent="-323640" algn="l">
              <a:lnSpc>
                <a:spcPts val="2701"/>
              </a:lnSpc>
              <a:spcBef>
                <a:spcPts val="1417"/>
              </a:spcBef>
              <a:buClr>
                <a:srgbClr val="000000"/>
              </a:buClr>
              <a:buSzPct val="45000"/>
              <a:buFont typeface="Wingdings" charset="2"/>
              <a:buChar char=""/>
            </a:pPr>
            <a:r>
              <a:rPr lang="en-US" sz="2800" b="1" strike="noStrike" spc="-1" dirty="0">
                <a:solidFill>
                  <a:srgbClr val="000000"/>
                </a:solidFill>
                <a:latin typeface="Tahoma"/>
              </a:rPr>
              <a:t>Trained with SMP-generated trajectories</a:t>
            </a:r>
          </a:p>
          <a:p>
            <a:pPr marL="432000" indent="-323640" algn="l">
              <a:lnSpc>
                <a:spcPts val="2701"/>
              </a:lnSpc>
              <a:spcBef>
                <a:spcPts val="1417"/>
              </a:spcBef>
              <a:buClr>
                <a:srgbClr val="000000"/>
              </a:buClr>
              <a:buSzPct val="45000"/>
              <a:buFont typeface="Wingdings" charset="2"/>
              <a:buChar char=""/>
            </a:pPr>
            <a:r>
              <a:rPr lang="en-US" sz="2800" b="1" spc="-1" dirty="0">
                <a:solidFill>
                  <a:srgbClr val="000000"/>
                </a:solidFill>
                <a:latin typeface="Tahoma"/>
              </a:rPr>
              <a:t>Generalizes well </a:t>
            </a:r>
            <a:r>
              <a:rPr lang="en-US" sz="2800" spc="-1" dirty="0">
                <a:solidFill>
                  <a:srgbClr val="000000"/>
                </a:solidFill>
                <a:latin typeface="Tahoma"/>
              </a:rPr>
              <a:t>in unseen environments</a:t>
            </a:r>
            <a:endParaRPr lang="en-GB" sz="2800" strike="noStrike" spc="-1" dirty="0">
              <a:latin typeface="Arial"/>
            </a:endParaRPr>
          </a:p>
        </p:txBody>
      </p:sp>
      <p:grpSp>
        <p:nvGrpSpPr>
          <p:cNvPr id="207" name="Group 2"/>
          <p:cNvGrpSpPr/>
          <p:nvPr/>
        </p:nvGrpSpPr>
        <p:grpSpPr>
          <a:xfrm>
            <a:off x="419040" y="586080"/>
            <a:ext cx="8305200" cy="532800"/>
            <a:chOff x="419040" y="586080"/>
            <a:chExt cx="8305200" cy="532800"/>
          </a:xfrm>
        </p:grpSpPr>
        <p:sp>
          <p:nvSpPr>
            <p:cNvPr id="208" name="CustomShape 3"/>
            <p:cNvSpPr/>
            <p:nvPr/>
          </p:nvSpPr>
          <p:spPr>
            <a:xfrm>
              <a:off x="419040" y="586080"/>
              <a:ext cx="8305200" cy="532800"/>
            </a:xfrm>
            <a:prstGeom prst="rect">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sp>
        <p:sp>
          <p:nvSpPr>
            <p:cNvPr id="209" name="CustomShape 4"/>
            <p:cNvSpPr/>
            <p:nvPr/>
          </p:nvSpPr>
          <p:spPr>
            <a:xfrm>
              <a:off x="419040" y="586080"/>
              <a:ext cx="8305200" cy="532800"/>
            </a:xfrm>
            <a:prstGeom prst="rect">
              <a:avLst/>
            </a:prstGeom>
            <a:noFill/>
            <a:ln>
              <a:noFill/>
            </a:ln>
          </p:spPr>
          <p:style>
            <a:lnRef idx="0">
              <a:scrgbClr r="0" g="0" b="0"/>
            </a:lnRef>
            <a:fillRef idx="0">
              <a:scrgbClr r="0" g="0" b="0"/>
            </a:fillRef>
            <a:effectRef idx="0">
              <a:scrgbClr r="0" g="0" b="0"/>
            </a:effectRef>
            <a:fontRef idx="minor"/>
          </p:style>
          <p:txBody>
            <a:bodyPr lIns="423360" tIns="50760" rIns="50760" bIns="50760" anchor="ctr">
              <a:noAutofit/>
            </a:bodyPr>
            <a:lstStyle/>
            <a:p>
              <a:pPr algn="l">
                <a:lnSpc>
                  <a:spcPct val="100000"/>
                </a:lnSpc>
              </a:pPr>
              <a:r>
                <a:rPr lang="en-US" sz="2000" b="1" strike="noStrike" spc="-1">
                  <a:solidFill>
                    <a:srgbClr val="000000"/>
                  </a:solidFill>
                  <a:latin typeface="Tahoma"/>
                  <a:ea typeface="DejaVu Sans"/>
                </a:rPr>
                <a:t>3b. Constrained Motion Planning Networks</a:t>
              </a:r>
              <a:endParaRPr lang="en-GB" sz="2000" b="0" strike="noStrike" spc="-1">
                <a:latin typeface="Arial"/>
              </a:endParaRPr>
            </a:p>
          </p:txBody>
        </p:sp>
      </p:grpSp>
    </p:spTree>
    <p:extLst>
      <p:ext uri="{BB962C8B-B14F-4D97-AF65-F5344CB8AC3E}">
        <p14:creationId xmlns:p14="http://schemas.microsoft.com/office/powerpoint/2010/main" val="280773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419040" y="1587600"/>
            <a:ext cx="8317800" cy="381204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noAutofit/>
          </a:bodyPr>
          <a:lstStyle/>
          <a:p>
            <a:pPr marL="432000" indent="-323640" algn="l">
              <a:lnSpc>
                <a:spcPct val="100000"/>
              </a:lnSpc>
              <a:spcBef>
                <a:spcPts val="1417"/>
              </a:spcBef>
              <a:buClr>
                <a:srgbClr val="000000"/>
              </a:buClr>
              <a:buSzPct val="45000"/>
              <a:buFont typeface="Wingdings" charset="2"/>
              <a:buChar char=""/>
            </a:pPr>
            <a:r>
              <a:rPr lang="en-US" sz="2800" b="1" strike="noStrike" spc="-1" dirty="0">
                <a:solidFill>
                  <a:srgbClr val="000000"/>
                </a:solidFill>
                <a:latin typeface="Tahoma"/>
              </a:rPr>
              <a:t>It exploits Conditional Variational Autoencoder to generate samples</a:t>
            </a:r>
            <a:endParaRPr lang="en-GB" sz="2800" b="0" strike="noStrike" spc="-1" dirty="0">
              <a:latin typeface="Arial"/>
            </a:endParaRPr>
          </a:p>
        </p:txBody>
      </p:sp>
      <p:grpSp>
        <p:nvGrpSpPr>
          <p:cNvPr id="211" name="Group 2"/>
          <p:cNvGrpSpPr/>
          <p:nvPr/>
        </p:nvGrpSpPr>
        <p:grpSpPr>
          <a:xfrm>
            <a:off x="419040" y="586080"/>
            <a:ext cx="8305200" cy="532800"/>
            <a:chOff x="419040" y="586080"/>
            <a:chExt cx="8305200" cy="532800"/>
          </a:xfrm>
        </p:grpSpPr>
        <p:sp>
          <p:nvSpPr>
            <p:cNvPr id="212" name="CustomShape 3"/>
            <p:cNvSpPr/>
            <p:nvPr/>
          </p:nvSpPr>
          <p:spPr>
            <a:xfrm>
              <a:off x="419040" y="586080"/>
              <a:ext cx="8305200" cy="532800"/>
            </a:xfrm>
            <a:prstGeom prst="rect">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sp>
        <p:sp>
          <p:nvSpPr>
            <p:cNvPr id="213" name="CustomShape 4"/>
            <p:cNvSpPr/>
            <p:nvPr/>
          </p:nvSpPr>
          <p:spPr>
            <a:xfrm>
              <a:off x="419040" y="586080"/>
              <a:ext cx="8305200" cy="532800"/>
            </a:xfrm>
            <a:prstGeom prst="rect">
              <a:avLst/>
            </a:prstGeom>
            <a:noFill/>
            <a:ln>
              <a:noFill/>
            </a:ln>
          </p:spPr>
          <p:style>
            <a:lnRef idx="0">
              <a:scrgbClr r="0" g="0" b="0"/>
            </a:lnRef>
            <a:fillRef idx="0">
              <a:scrgbClr r="0" g="0" b="0"/>
            </a:fillRef>
            <a:effectRef idx="0">
              <a:scrgbClr r="0" g="0" b="0"/>
            </a:effectRef>
            <a:fontRef idx="minor"/>
          </p:style>
          <p:txBody>
            <a:bodyPr lIns="423360" tIns="50760" rIns="50760" bIns="50760" anchor="ctr">
              <a:noAutofit/>
            </a:bodyPr>
            <a:lstStyle/>
            <a:p>
              <a:pPr algn="l">
                <a:lnSpc>
                  <a:spcPct val="100000"/>
                </a:lnSpc>
              </a:pPr>
              <a:r>
                <a:rPr lang="en-US" sz="2000" b="1" strike="noStrike" spc="-1" dirty="0">
                  <a:solidFill>
                    <a:srgbClr val="000000"/>
                  </a:solidFill>
                  <a:latin typeface="Tahoma"/>
                  <a:ea typeface="DejaVu Sans"/>
                </a:rPr>
                <a:t>4. Learning Sampling Distributions</a:t>
              </a:r>
              <a:endParaRPr lang="en-GB" sz="2000" b="0" strike="noStrike" spc="-1" dirty="0">
                <a:latin typeface="Arial"/>
              </a:endParaRPr>
            </a:p>
          </p:txBody>
        </p:sp>
      </p:grpSp>
      <p:sp>
        <p:nvSpPr>
          <p:cNvPr id="214" name="CustomShape 5"/>
          <p:cNvSpPr/>
          <p:nvPr/>
        </p:nvSpPr>
        <p:spPr>
          <a:xfrm>
            <a:off x="393840" y="6144722"/>
            <a:ext cx="8317800" cy="262917"/>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noAutofit/>
          </a:bodyPr>
          <a:lstStyle/>
          <a:p>
            <a:pPr marL="432000" indent="-323640">
              <a:lnSpc>
                <a:spcPct val="100000"/>
              </a:lnSpc>
              <a:spcBef>
                <a:spcPts val="1417"/>
              </a:spcBef>
              <a:buClr>
                <a:srgbClr val="000000"/>
              </a:buClr>
              <a:buSzPct val="45000"/>
              <a:buFont typeface="Wingdings" charset="2"/>
              <a:buChar char=""/>
            </a:pPr>
            <a:r>
              <a:rPr lang="en-US" sz="1200" b="1" strike="noStrike" spc="-1" dirty="0">
                <a:solidFill>
                  <a:srgbClr val="000000"/>
                </a:solidFill>
                <a:latin typeface="Tahoma"/>
                <a:hlinkClick r:id="rId3"/>
              </a:rPr>
              <a:t>Understanding Conditional Variational Autoencoders – </a:t>
            </a:r>
            <a:r>
              <a:rPr lang="en-US" sz="1200" b="0" strike="noStrike" spc="-1" dirty="0">
                <a:solidFill>
                  <a:srgbClr val="000000"/>
                </a:solidFill>
                <a:latin typeface="Tahoma"/>
                <a:hlinkClick r:id="rId3"/>
              </a:rPr>
              <a:t>towarddatascience.com</a:t>
            </a:r>
            <a:endParaRPr lang="en-GB" sz="1200" b="0" strike="noStrike" spc="-1" dirty="0">
              <a:latin typeface="Arial"/>
            </a:endParaRPr>
          </a:p>
        </p:txBody>
      </p:sp>
      <p:pic>
        <p:nvPicPr>
          <p:cNvPr id="3" name="Picture 2" descr="Diagram, schematic&#10;&#10;Description automatically generated">
            <a:extLst>
              <a:ext uri="{FF2B5EF4-FFF2-40B4-BE49-F238E27FC236}">
                <a16:creationId xmlns:a16="http://schemas.microsoft.com/office/drawing/2014/main" id="{8DA15DC9-1238-4534-89E6-030638D99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35" y="2756003"/>
            <a:ext cx="5405444" cy="2849440"/>
          </a:xfrm>
          <a:prstGeom prst="rect">
            <a:avLst/>
          </a:prstGeom>
        </p:spPr>
      </p:pic>
      <p:pic>
        <p:nvPicPr>
          <p:cNvPr id="5" name="Picture 4">
            <a:extLst>
              <a:ext uri="{FF2B5EF4-FFF2-40B4-BE49-F238E27FC236}">
                <a16:creationId xmlns:a16="http://schemas.microsoft.com/office/drawing/2014/main" id="{BBF99512-ACFB-4669-92BF-453ABA1E9851}"/>
              </a:ext>
            </a:extLst>
          </p:cNvPr>
          <p:cNvPicPr>
            <a:picLocks noChangeAspect="1"/>
          </p:cNvPicPr>
          <p:nvPr/>
        </p:nvPicPr>
        <p:blipFill rotWithShape="1">
          <a:blip r:embed="rId5">
            <a:extLst>
              <a:ext uri="{28A0092B-C50C-407E-A947-70E740481C1C}">
                <a14:useLocalDpi xmlns:a14="http://schemas.microsoft.com/office/drawing/2010/main" val="0"/>
              </a:ext>
            </a:extLst>
          </a:blip>
          <a:srcRect l="1527" r="407" b="4324"/>
          <a:stretch/>
        </p:blipFill>
        <p:spPr>
          <a:xfrm>
            <a:off x="5362456" y="3214479"/>
            <a:ext cx="3031809" cy="28096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2476F2F-F202-4C83-A768-603904FFAE3F}"/>
              </a:ext>
            </a:extLst>
          </p:cNvPr>
          <p:cNvGrpSpPr/>
          <p:nvPr/>
        </p:nvGrpSpPr>
        <p:grpSpPr>
          <a:xfrm>
            <a:off x="419100" y="586206"/>
            <a:ext cx="8305800" cy="533485"/>
            <a:chOff x="406813" y="266844"/>
            <a:chExt cx="7840653" cy="533485"/>
          </a:xfrm>
        </p:grpSpPr>
        <p:sp>
          <p:nvSpPr>
            <p:cNvPr id="6" name="Rectangle 5">
              <a:extLst>
                <a:ext uri="{FF2B5EF4-FFF2-40B4-BE49-F238E27FC236}">
                  <a16:creationId xmlns:a16="http://schemas.microsoft.com/office/drawing/2014/main" id="{FBBE8968-89F0-41E6-9666-ADAB24A03B30}"/>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7B3AD195-28BE-429B-AEC7-BA5F9255FA91}"/>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lvl="0" algn="l"/>
              <a:r>
                <a:rPr lang="en-US" sz="2000" dirty="0"/>
                <a:t>5. Learning Critical Regions</a:t>
              </a:r>
            </a:p>
          </p:txBody>
        </p:sp>
      </p:grpSp>
      <p:sp>
        <p:nvSpPr>
          <p:cNvPr id="10" name="Content Placeholder 2">
            <a:extLst>
              <a:ext uri="{FF2B5EF4-FFF2-40B4-BE49-F238E27FC236}">
                <a16:creationId xmlns:a16="http://schemas.microsoft.com/office/drawing/2014/main" id="{2D94FD99-E136-4419-A2D0-D1FB59025929}"/>
              </a:ext>
            </a:extLst>
          </p:cNvPr>
          <p:cNvSpPr txBox="1">
            <a:spLocks/>
          </p:cNvSpPr>
          <p:nvPr/>
        </p:nvSpPr>
        <p:spPr bwMode="auto">
          <a:xfrm>
            <a:off x="419100" y="1443461"/>
            <a:ext cx="8318500" cy="469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kern="0" dirty="0"/>
              <a:t>This approach consists of two steps:</a:t>
            </a:r>
          </a:p>
          <a:p>
            <a:r>
              <a:rPr lang="en-US" dirty="0"/>
              <a:t>Step 1: Generate training data: </a:t>
            </a:r>
          </a:p>
          <a:p>
            <a:pPr lvl="1"/>
            <a:r>
              <a:rPr lang="en-US" dirty="0"/>
              <a:t>Step 1.1: With each environment, generate the  problems until it fully cover the environment’s critical region.</a:t>
            </a:r>
          </a:p>
          <a:p>
            <a:pPr lvl="1"/>
            <a:r>
              <a:rPr lang="en-US" dirty="0"/>
              <a:t>Step 1.2: RRT-Connect generate the near-optimal path for each problem. </a:t>
            </a:r>
            <a:r>
              <a:rPr lang="en-US" dirty="0">
                <a:solidFill>
                  <a:srgbClr val="FF0000"/>
                </a:solidFill>
              </a:rPr>
              <a:t>(Figure a)</a:t>
            </a:r>
            <a:endParaRPr lang="en-US" kern="0" dirty="0">
              <a:solidFill>
                <a:srgbClr val="FF0000"/>
              </a:solidFill>
            </a:endParaRPr>
          </a:p>
          <a:p>
            <a:pPr lvl="1"/>
            <a:endParaRPr lang="en-US" dirty="0"/>
          </a:p>
        </p:txBody>
      </p:sp>
      <p:pic>
        <p:nvPicPr>
          <p:cNvPr id="8" name="Picture 7">
            <a:extLst>
              <a:ext uri="{FF2B5EF4-FFF2-40B4-BE49-F238E27FC236}">
                <a16:creationId xmlns:a16="http://schemas.microsoft.com/office/drawing/2014/main" id="{BB585141-4126-4E6A-9EBB-BDD1A0C727C8}"/>
              </a:ext>
            </a:extLst>
          </p:cNvPr>
          <p:cNvPicPr>
            <a:picLocks noChangeAspect="1"/>
          </p:cNvPicPr>
          <p:nvPr/>
        </p:nvPicPr>
        <p:blipFill>
          <a:blip r:embed="rId3"/>
          <a:stretch>
            <a:fillRect/>
          </a:stretch>
        </p:blipFill>
        <p:spPr>
          <a:xfrm>
            <a:off x="6350" y="4337422"/>
            <a:ext cx="9144000" cy="2335403"/>
          </a:xfrm>
          <a:prstGeom prst="rect">
            <a:avLst/>
          </a:prstGeom>
        </p:spPr>
      </p:pic>
    </p:spTree>
    <p:extLst>
      <p:ext uri="{BB962C8B-B14F-4D97-AF65-F5344CB8AC3E}">
        <p14:creationId xmlns:p14="http://schemas.microsoft.com/office/powerpoint/2010/main" val="190205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CAF729-0EB5-4292-B6D3-BABCF7555AEF}"/>
              </a:ext>
            </a:extLst>
          </p:cNvPr>
          <p:cNvSpPr>
            <a:spLocks noGrp="1"/>
          </p:cNvSpPr>
          <p:nvPr>
            <p:ph type="title"/>
          </p:nvPr>
        </p:nvSpPr>
        <p:spPr/>
        <p:txBody>
          <a:bodyPr/>
          <a:lstStyle/>
          <a:p>
            <a:r>
              <a:rPr lang="en-US" altLang="ko-KR" dirty="0"/>
              <a:t>Content</a:t>
            </a:r>
            <a:endParaRPr lang="ko-KR" altLang="en-US" dirty="0"/>
          </a:p>
        </p:txBody>
      </p:sp>
      <p:graphicFrame>
        <p:nvGraphicFramePr>
          <p:cNvPr id="6" name="Content Placeholder 5">
            <a:extLst>
              <a:ext uri="{FF2B5EF4-FFF2-40B4-BE49-F238E27FC236}">
                <a16:creationId xmlns:a16="http://schemas.microsoft.com/office/drawing/2014/main" id="{ECF5AE33-CAD2-4055-994A-665A61C8300D}"/>
              </a:ext>
            </a:extLst>
          </p:cNvPr>
          <p:cNvGraphicFramePr>
            <a:graphicFrameLocks noGrp="1"/>
          </p:cNvGraphicFramePr>
          <p:nvPr>
            <p:ph idx="1"/>
          </p:nvPr>
        </p:nvGraphicFramePr>
        <p:xfrm>
          <a:off x="495300" y="1809135"/>
          <a:ext cx="8153400" cy="4296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2182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8F190-7666-40FB-AB48-AACFF952D54E}"/>
              </a:ext>
            </a:extLst>
          </p:cNvPr>
          <p:cNvSpPr>
            <a:spLocks noGrp="1"/>
          </p:cNvSpPr>
          <p:nvPr>
            <p:ph idx="1"/>
          </p:nvPr>
        </p:nvSpPr>
        <p:spPr>
          <a:xfrm>
            <a:off x="-370759" y="3418709"/>
            <a:ext cx="9658760" cy="3336051"/>
          </a:xfrm>
        </p:spPr>
        <p:txBody>
          <a:bodyPr/>
          <a:lstStyle/>
          <a:p>
            <a:pPr lvl="1"/>
            <a:r>
              <a:rPr lang="en-US" dirty="0"/>
              <a:t>Step 1.3: Get the post raster scan for each problem. </a:t>
            </a:r>
            <a:r>
              <a:rPr lang="en-US" dirty="0">
                <a:solidFill>
                  <a:srgbClr val="FF0000"/>
                </a:solidFill>
              </a:rPr>
              <a:t>(Figure b) </a:t>
            </a:r>
            <a:r>
              <a:rPr lang="en-US" dirty="0"/>
              <a:t>with black pixel is obstacle.</a:t>
            </a:r>
          </a:p>
          <a:p>
            <a:pPr lvl="1"/>
            <a:r>
              <a:rPr lang="en-US" dirty="0"/>
              <a:t>Step 1.4: Assign a pixel value based on the µ-criticality of its region. </a:t>
            </a:r>
            <a:r>
              <a:rPr lang="en-US" dirty="0">
                <a:solidFill>
                  <a:srgbClr val="FF0000"/>
                </a:solidFill>
              </a:rPr>
              <a:t>(Figure c)</a:t>
            </a:r>
          </a:p>
          <a:p>
            <a:pPr lvl="1"/>
            <a:r>
              <a:rPr lang="en-US" dirty="0"/>
              <a:t>Step 1.5: Use the </a:t>
            </a:r>
            <a:r>
              <a:rPr lang="en-US" dirty="0" err="1"/>
              <a:t>Itti’s</a:t>
            </a:r>
            <a:r>
              <a:rPr lang="en-US" dirty="0"/>
              <a:t> saliency model to extract salient information and smooth out the salient areas </a:t>
            </a:r>
            <a:r>
              <a:rPr lang="en-US" dirty="0">
                <a:solidFill>
                  <a:srgbClr val="FF0000"/>
                </a:solidFill>
              </a:rPr>
              <a:t>(Figure d)</a:t>
            </a:r>
          </a:p>
          <a:p>
            <a:pPr lvl="1"/>
            <a:r>
              <a:rPr lang="en-US" dirty="0"/>
              <a:t>Step 1.6: Divide the map salient map in </a:t>
            </a:r>
            <a:r>
              <a:rPr lang="en-US" dirty="0">
                <a:solidFill>
                  <a:srgbClr val="FF0000"/>
                </a:solidFill>
              </a:rPr>
              <a:t>1.5 </a:t>
            </a:r>
            <a:r>
              <a:rPr lang="en-US" dirty="0"/>
              <a:t>into two labels: high saliency (while) and low saliency (black) </a:t>
            </a:r>
            <a:r>
              <a:rPr lang="en-US" dirty="0">
                <a:solidFill>
                  <a:srgbClr val="FF0000"/>
                </a:solidFill>
              </a:rPr>
              <a:t>(Figure e)</a:t>
            </a:r>
          </a:p>
        </p:txBody>
      </p:sp>
      <p:grpSp>
        <p:nvGrpSpPr>
          <p:cNvPr id="4" name="Group 3">
            <a:extLst>
              <a:ext uri="{FF2B5EF4-FFF2-40B4-BE49-F238E27FC236}">
                <a16:creationId xmlns:a16="http://schemas.microsoft.com/office/drawing/2014/main" id="{12476F2F-F202-4C83-A768-603904FFAE3F}"/>
              </a:ext>
            </a:extLst>
          </p:cNvPr>
          <p:cNvGrpSpPr/>
          <p:nvPr/>
        </p:nvGrpSpPr>
        <p:grpSpPr>
          <a:xfrm>
            <a:off x="419100" y="586206"/>
            <a:ext cx="8305800" cy="533485"/>
            <a:chOff x="406813" y="266844"/>
            <a:chExt cx="7840653" cy="533485"/>
          </a:xfrm>
        </p:grpSpPr>
        <p:sp>
          <p:nvSpPr>
            <p:cNvPr id="6" name="Rectangle 5">
              <a:extLst>
                <a:ext uri="{FF2B5EF4-FFF2-40B4-BE49-F238E27FC236}">
                  <a16:creationId xmlns:a16="http://schemas.microsoft.com/office/drawing/2014/main" id="{FBBE8968-89F0-41E6-9666-ADAB24A03B30}"/>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7B3AD195-28BE-429B-AEC7-BA5F9255FA91}"/>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lvl="0" algn="l"/>
              <a:r>
                <a:rPr lang="en-US" sz="2000" dirty="0"/>
                <a:t>5. Learning Critical Regions</a:t>
              </a:r>
            </a:p>
          </p:txBody>
        </p:sp>
      </p:grpSp>
      <p:pic>
        <p:nvPicPr>
          <p:cNvPr id="2" name="Picture 1">
            <a:extLst>
              <a:ext uri="{FF2B5EF4-FFF2-40B4-BE49-F238E27FC236}">
                <a16:creationId xmlns:a16="http://schemas.microsoft.com/office/drawing/2014/main" id="{C39D3D3A-FC09-4203-92E1-F152B8507017}"/>
              </a:ext>
            </a:extLst>
          </p:cNvPr>
          <p:cNvPicPr>
            <a:picLocks noChangeAspect="1"/>
          </p:cNvPicPr>
          <p:nvPr/>
        </p:nvPicPr>
        <p:blipFill>
          <a:blip r:embed="rId3"/>
          <a:stretch>
            <a:fillRect/>
          </a:stretch>
        </p:blipFill>
        <p:spPr>
          <a:xfrm>
            <a:off x="342388" y="1268491"/>
            <a:ext cx="8459224" cy="2160509"/>
          </a:xfrm>
          <a:prstGeom prst="rect">
            <a:avLst/>
          </a:prstGeom>
        </p:spPr>
      </p:pic>
    </p:spTree>
    <p:extLst>
      <p:ext uri="{BB962C8B-B14F-4D97-AF65-F5344CB8AC3E}">
        <p14:creationId xmlns:p14="http://schemas.microsoft.com/office/powerpoint/2010/main" val="2441997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8F190-7666-40FB-AB48-AACFF952D54E}"/>
              </a:ext>
            </a:extLst>
          </p:cNvPr>
          <p:cNvSpPr>
            <a:spLocks noGrp="1"/>
          </p:cNvSpPr>
          <p:nvPr>
            <p:ph idx="1"/>
          </p:nvPr>
        </p:nvSpPr>
        <p:spPr>
          <a:xfrm>
            <a:off x="419100" y="4944550"/>
            <a:ext cx="8318500" cy="1710250"/>
          </a:xfrm>
        </p:spPr>
        <p:txBody>
          <a:bodyPr/>
          <a:lstStyle/>
          <a:p>
            <a:r>
              <a:rPr lang="en-US" dirty="0"/>
              <a:t>Step 2: Training model: In that, they use the CNN Autoencoder to predict each pixel in input image is </a:t>
            </a:r>
            <a:r>
              <a:rPr lang="en-US" dirty="0">
                <a:solidFill>
                  <a:srgbClr val="FF0000"/>
                </a:solidFill>
              </a:rPr>
              <a:t>high saliency </a:t>
            </a:r>
            <a:r>
              <a:rPr lang="en-US" dirty="0"/>
              <a:t>or </a:t>
            </a:r>
            <a:r>
              <a:rPr lang="en-US" dirty="0">
                <a:solidFill>
                  <a:srgbClr val="FF0000"/>
                </a:solidFill>
              </a:rPr>
              <a:t>low saliency</a:t>
            </a:r>
            <a:r>
              <a:rPr lang="en-US" dirty="0"/>
              <a:t>. </a:t>
            </a:r>
          </a:p>
        </p:txBody>
      </p:sp>
      <p:grpSp>
        <p:nvGrpSpPr>
          <p:cNvPr id="4" name="Group 3">
            <a:extLst>
              <a:ext uri="{FF2B5EF4-FFF2-40B4-BE49-F238E27FC236}">
                <a16:creationId xmlns:a16="http://schemas.microsoft.com/office/drawing/2014/main" id="{12476F2F-F202-4C83-A768-603904FFAE3F}"/>
              </a:ext>
            </a:extLst>
          </p:cNvPr>
          <p:cNvGrpSpPr/>
          <p:nvPr/>
        </p:nvGrpSpPr>
        <p:grpSpPr>
          <a:xfrm>
            <a:off x="419100" y="586206"/>
            <a:ext cx="8305800" cy="533485"/>
            <a:chOff x="406813" y="266844"/>
            <a:chExt cx="7840653" cy="533485"/>
          </a:xfrm>
        </p:grpSpPr>
        <p:sp>
          <p:nvSpPr>
            <p:cNvPr id="6" name="Rectangle 5">
              <a:extLst>
                <a:ext uri="{FF2B5EF4-FFF2-40B4-BE49-F238E27FC236}">
                  <a16:creationId xmlns:a16="http://schemas.microsoft.com/office/drawing/2014/main" id="{FBBE8968-89F0-41E6-9666-ADAB24A03B30}"/>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7B3AD195-28BE-429B-AEC7-BA5F9255FA91}"/>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lvl="0" algn="l"/>
              <a:r>
                <a:rPr lang="en-US" sz="2000" dirty="0"/>
                <a:t>5. Learning Critical Regions</a:t>
              </a:r>
            </a:p>
          </p:txBody>
        </p:sp>
      </p:grpSp>
      <p:pic>
        <p:nvPicPr>
          <p:cNvPr id="8" name="Picture 7">
            <a:extLst>
              <a:ext uri="{FF2B5EF4-FFF2-40B4-BE49-F238E27FC236}">
                <a16:creationId xmlns:a16="http://schemas.microsoft.com/office/drawing/2014/main" id="{DBC92C44-7FD4-4821-88F4-2D35555AB77A}"/>
              </a:ext>
            </a:extLst>
          </p:cNvPr>
          <p:cNvPicPr>
            <a:picLocks noChangeAspect="1"/>
          </p:cNvPicPr>
          <p:nvPr/>
        </p:nvPicPr>
        <p:blipFill>
          <a:blip r:embed="rId3"/>
          <a:stretch>
            <a:fillRect/>
          </a:stretch>
        </p:blipFill>
        <p:spPr>
          <a:xfrm>
            <a:off x="1832684" y="1442895"/>
            <a:ext cx="5478632" cy="3088586"/>
          </a:xfrm>
          <a:prstGeom prst="rect">
            <a:avLst/>
          </a:prstGeom>
        </p:spPr>
      </p:pic>
      <p:sp>
        <p:nvSpPr>
          <p:cNvPr id="9" name="Rectangle 8">
            <a:extLst>
              <a:ext uri="{FF2B5EF4-FFF2-40B4-BE49-F238E27FC236}">
                <a16:creationId xmlns:a16="http://schemas.microsoft.com/office/drawing/2014/main" id="{FCFB5CE0-34A2-40CB-BF5A-9D7A3DAB0317}"/>
              </a:ext>
            </a:extLst>
          </p:cNvPr>
          <p:cNvSpPr/>
          <p:nvPr/>
        </p:nvSpPr>
        <p:spPr bwMode="auto">
          <a:xfrm>
            <a:off x="104468" y="2098116"/>
            <a:ext cx="1408278" cy="156966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Input MP problem image</a:t>
            </a:r>
          </a:p>
        </p:txBody>
      </p:sp>
      <p:sp>
        <p:nvSpPr>
          <p:cNvPr id="10" name="Rectangle 9">
            <a:extLst>
              <a:ext uri="{FF2B5EF4-FFF2-40B4-BE49-F238E27FC236}">
                <a16:creationId xmlns:a16="http://schemas.microsoft.com/office/drawing/2014/main" id="{BCBD17CF-CD55-41B5-A556-7DB331473A31}"/>
              </a:ext>
            </a:extLst>
          </p:cNvPr>
          <p:cNvSpPr/>
          <p:nvPr/>
        </p:nvSpPr>
        <p:spPr bwMode="auto">
          <a:xfrm>
            <a:off x="7485692" y="1835520"/>
            <a:ext cx="1553840" cy="193899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Output image with critical region</a:t>
            </a:r>
          </a:p>
        </p:txBody>
      </p:sp>
      <p:sp>
        <p:nvSpPr>
          <p:cNvPr id="12" name="Arrow: Right 11">
            <a:extLst>
              <a:ext uri="{FF2B5EF4-FFF2-40B4-BE49-F238E27FC236}">
                <a16:creationId xmlns:a16="http://schemas.microsoft.com/office/drawing/2014/main" id="{D7328B0F-0E20-4E91-A484-03C71B680790}"/>
              </a:ext>
            </a:extLst>
          </p:cNvPr>
          <p:cNvSpPr/>
          <p:nvPr/>
        </p:nvSpPr>
        <p:spPr bwMode="auto">
          <a:xfrm>
            <a:off x="1602658" y="2499871"/>
            <a:ext cx="471948" cy="610289"/>
          </a:xfrm>
          <a:prstGeom prst="rightArrow">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3" name="Arrow: Right 12">
            <a:extLst>
              <a:ext uri="{FF2B5EF4-FFF2-40B4-BE49-F238E27FC236}">
                <a16:creationId xmlns:a16="http://schemas.microsoft.com/office/drawing/2014/main" id="{28728F99-A7C3-4C08-8CDA-9AB00B9429EA}"/>
              </a:ext>
            </a:extLst>
          </p:cNvPr>
          <p:cNvSpPr/>
          <p:nvPr/>
        </p:nvSpPr>
        <p:spPr bwMode="auto">
          <a:xfrm>
            <a:off x="7075342" y="2497432"/>
            <a:ext cx="410350" cy="610289"/>
          </a:xfrm>
          <a:prstGeom prst="right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07157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8F190-7666-40FB-AB48-AACFF952D54E}"/>
              </a:ext>
            </a:extLst>
          </p:cNvPr>
          <p:cNvSpPr>
            <a:spLocks noGrp="1"/>
          </p:cNvSpPr>
          <p:nvPr>
            <p:ph idx="1"/>
          </p:nvPr>
        </p:nvSpPr>
        <p:spPr>
          <a:xfrm>
            <a:off x="419100" y="4591665"/>
            <a:ext cx="8318500" cy="2063135"/>
          </a:xfrm>
        </p:spPr>
        <p:txBody>
          <a:bodyPr/>
          <a:lstStyle/>
          <a:p>
            <a:endParaRPr lang="en-US" dirty="0"/>
          </a:p>
          <a:p>
            <a:endParaRPr lang="en-US" dirty="0"/>
          </a:p>
        </p:txBody>
      </p:sp>
      <p:grpSp>
        <p:nvGrpSpPr>
          <p:cNvPr id="4" name="Group 3">
            <a:extLst>
              <a:ext uri="{FF2B5EF4-FFF2-40B4-BE49-F238E27FC236}">
                <a16:creationId xmlns:a16="http://schemas.microsoft.com/office/drawing/2014/main" id="{12476F2F-F202-4C83-A768-603904FFAE3F}"/>
              </a:ext>
            </a:extLst>
          </p:cNvPr>
          <p:cNvGrpSpPr/>
          <p:nvPr/>
        </p:nvGrpSpPr>
        <p:grpSpPr>
          <a:xfrm>
            <a:off x="419100" y="586206"/>
            <a:ext cx="8305800" cy="533485"/>
            <a:chOff x="406813" y="266844"/>
            <a:chExt cx="7840653" cy="533485"/>
          </a:xfrm>
        </p:grpSpPr>
        <p:sp>
          <p:nvSpPr>
            <p:cNvPr id="6" name="Rectangle 5">
              <a:extLst>
                <a:ext uri="{FF2B5EF4-FFF2-40B4-BE49-F238E27FC236}">
                  <a16:creationId xmlns:a16="http://schemas.microsoft.com/office/drawing/2014/main" id="{FBBE8968-89F0-41E6-9666-ADAB24A03B30}"/>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7B3AD195-28BE-429B-AEC7-BA5F9255FA91}"/>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lvl="0" algn="l"/>
              <a:r>
                <a:rPr lang="en-US" sz="2000" dirty="0"/>
                <a:t>6. Learned Latent Rapidly-exploring Random Trees (L2RRT)</a:t>
              </a:r>
            </a:p>
          </p:txBody>
        </p:sp>
      </p:grpSp>
      <p:pic>
        <p:nvPicPr>
          <p:cNvPr id="2" name="Picture 1">
            <a:extLst>
              <a:ext uri="{FF2B5EF4-FFF2-40B4-BE49-F238E27FC236}">
                <a16:creationId xmlns:a16="http://schemas.microsoft.com/office/drawing/2014/main" id="{58BECE20-60CA-449E-A098-D3DF529EB4CE}"/>
              </a:ext>
            </a:extLst>
          </p:cNvPr>
          <p:cNvPicPr>
            <a:picLocks noChangeAspect="1"/>
          </p:cNvPicPr>
          <p:nvPr/>
        </p:nvPicPr>
        <p:blipFill>
          <a:blip r:embed="rId3"/>
          <a:stretch>
            <a:fillRect/>
          </a:stretch>
        </p:blipFill>
        <p:spPr>
          <a:xfrm>
            <a:off x="373062" y="1343507"/>
            <a:ext cx="8410575" cy="3171825"/>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92C0097-DF9A-4CED-94B1-B970716D3CE7}"/>
                  </a:ext>
                </a:extLst>
              </p:cNvPr>
              <p:cNvSpPr txBox="1">
                <a:spLocks/>
              </p:cNvSpPr>
              <p:nvPr/>
            </p:nvSpPr>
            <p:spPr bwMode="auto">
              <a:xfrm>
                <a:off x="419100" y="4404852"/>
                <a:ext cx="8318500" cy="224994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kern="0" dirty="0"/>
                  <a:t>There are 3 components in this approach:</a:t>
                </a:r>
              </a:p>
              <a:p>
                <a:r>
                  <a:rPr lang="en-US" kern="0" dirty="0"/>
                  <a:t>Autoencoder network to project the full dimensional state to lower state</a:t>
                </a:r>
              </a:p>
              <a:p>
                <a:r>
                  <a:rPr lang="en-US" kern="0" dirty="0"/>
                  <a:t>Dynamic network to predict the next state in latent space (from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 </m:t>
                        </m:r>
                        <m:r>
                          <a:rPr lang="en-US" sz="3200" i="1">
                            <a:latin typeface="Cambria Math" panose="02040503050406030204" pitchFamily="18" charset="0"/>
                          </a:rPr>
                          <m:t>𝒛</m:t>
                        </m:r>
                      </m:e>
                      <m:sub>
                        <m:r>
                          <a:rPr lang="en-US" sz="3200" i="1">
                            <a:latin typeface="Cambria Math" panose="02040503050406030204" pitchFamily="18" charset="0"/>
                          </a:rPr>
                          <m:t>𝒕</m:t>
                        </m:r>
                      </m:sub>
                    </m:sSub>
                  </m:oMath>
                </a14:m>
                <a:r>
                  <a:rPr lang="en-US" kern="0" dirty="0"/>
                  <a:t> to </a:t>
                </a:r>
                <a14:m>
                  <m:oMath xmlns:m="http://schemas.openxmlformats.org/officeDocument/2006/math">
                    <m:sSub>
                      <m:sSubPr>
                        <m:ctrlPr>
                          <a:rPr lang="en-US" i="1" kern="0">
                            <a:latin typeface="Cambria Math" panose="02040503050406030204" pitchFamily="18" charset="0"/>
                          </a:rPr>
                        </m:ctrlPr>
                      </m:sSubPr>
                      <m:e>
                        <m:acc>
                          <m:accPr>
                            <m:chr m:val="̂"/>
                            <m:ctrlPr>
                              <a:rPr lang="en-US" i="1" kern="0">
                                <a:latin typeface="Cambria Math" panose="02040503050406030204" pitchFamily="18" charset="0"/>
                              </a:rPr>
                            </m:ctrlPr>
                          </m:accPr>
                          <m:e>
                            <m:r>
                              <a:rPr lang="en-US" i="1" kern="0">
                                <a:latin typeface="Cambria Math" panose="02040503050406030204" pitchFamily="18" charset="0"/>
                              </a:rPr>
                              <m:t>𝒛</m:t>
                            </m:r>
                          </m:e>
                        </m:acc>
                      </m:e>
                      <m:sub>
                        <m:r>
                          <a:rPr lang="en-US" i="1" kern="0">
                            <a:latin typeface="Cambria Math" panose="02040503050406030204" pitchFamily="18" charset="0"/>
                          </a:rPr>
                          <m:t>𝒕</m:t>
                        </m:r>
                        <m:r>
                          <a:rPr lang="en-US" i="1" kern="0">
                            <a:latin typeface="Cambria Math" panose="02040503050406030204" pitchFamily="18" charset="0"/>
                          </a:rPr>
                          <m:t>+</m:t>
                        </m:r>
                        <m:r>
                          <a:rPr lang="en-US" i="1" kern="0">
                            <a:latin typeface="Cambria Math" panose="02040503050406030204" pitchFamily="18" charset="0"/>
                          </a:rPr>
                          <m:t>𝟏</m:t>
                        </m:r>
                      </m:sub>
                    </m:sSub>
                  </m:oMath>
                </a14:m>
                <a:r>
                  <a:rPr lang="en-US" kern="0" dirty="0"/>
                  <a:t>)</a:t>
                </a:r>
              </a:p>
              <a:p>
                <a:endParaRPr lang="en-US" kern="0" dirty="0"/>
              </a:p>
            </p:txBody>
          </p:sp>
        </mc:Choice>
        <mc:Fallback xmlns="">
          <p:sp>
            <p:nvSpPr>
              <p:cNvPr id="8" name="Content Placeholder 2">
                <a:extLst>
                  <a:ext uri="{FF2B5EF4-FFF2-40B4-BE49-F238E27FC236}">
                    <a16:creationId xmlns:a16="http://schemas.microsoft.com/office/drawing/2014/main" id="{B92C0097-DF9A-4CED-94B1-B970716D3CE7}"/>
                  </a:ext>
                </a:extLst>
              </p:cNvPr>
              <p:cNvSpPr txBox="1">
                <a:spLocks noRot="1" noChangeAspect="1" noMove="1" noResize="1" noEditPoints="1" noAdjustHandles="1" noChangeArrowheads="1" noChangeShapeType="1" noTextEdit="1"/>
              </p:cNvSpPr>
              <p:nvPr/>
            </p:nvSpPr>
            <p:spPr bwMode="auto">
              <a:xfrm>
                <a:off x="419100" y="4404852"/>
                <a:ext cx="8318500" cy="2249948"/>
              </a:xfrm>
              <a:prstGeom prst="rect">
                <a:avLst/>
              </a:prstGeom>
              <a:blipFill>
                <a:blip r:embed="rId4"/>
                <a:stretch>
                  <a:fillRect l="-1540" t="-67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855083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8F190-7666-40FB-AB48-AACFF952D54E}"/>
              </a:ext>
            </a:extLst>
          </p:cNvPr>
          <p:cNvSpPr>
            <a:spLocks noGrp="1"/>
          </p:cNvSpPr>
          <p:nvPr>
            <p:ph idx="1"/>
          </p:nvPr>
        </p:nvSpPr>
        <p:spPr>
          <a:xfrm>
            <a:off x="419100" y="4591665"/>
            <a:ext cx="8318500" cy="2063135"/>
          </a:xfrm>
        </p:spPr>
        <p:txBody>
          <a:bodyPr/>
          <a:lstStyle/>
          <a:p>
            <a:endParaRPr lang="en-US" dirty="0"/>
          </a:p>
          <a:p>
            <a:endParaRPr lang="en-US" dirty="0"/>
          </a:p>
        </p:txBody>
      </p:sp>
      <p:grpSp>
        <p:nvGrpSpPr>
          <p:cNvPr id="4" name="Group 3">
            <a:extLst>
              <a:ext uri="{FF2B5EF4-FFF2-40B4-BE49-F238E27FC236}">
                <a16:creationId xmlns:a16="http://schemas.microsoft.com/office/drawing/2014/main" id="{12476F2F-F202-4C83-A768-603904FFAE3F}"/>
              </a:ext>
            </a:extLst>
          </p:cNvPr>
          <p:cNvGrpSpPr/>
          <p:nvPr/>
        </p:nvGrpSpPr>
        <p:grpSpPr>
          <a:xfrm>
            <a:off x="419100" y="586206"/>
            <a:ext cx="8305800" cy="533485"/>
            <a:chOff x="406813" y="266844"/>
            <a:chExt cx="7840653" cy="533485"/>
          </a:xfrm>
        </p:grpSpPr>
        <p:sp>
          <p:nvSpPr>
            <p:cNvPr id="6" name="Rectangle 5">
              <a:extLst>
                <a:ext uri="{FF2B5EF4-FFF2-40B4-BE49-F238E27FC236}">
                  <a16:creationId xmlns:a16="http://schemas.microsoft.com/office/drawing/2014/main" id="{FBBE8968-89F0-41E6-9666-ADAB24A03B30}"/>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7B3AD195-28BE-429B-AEC7-BA5F9255FA91}"/>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lvl="0" algn="l"/>
              <a:r>
                <a:rPr lang="en-US" sz="2000" dirty="0"/>
                <a:t>6. Learned Latent Rapidly-exploring Random Trees (L2RRT)</a:t>
              </a:r>
            </a:p>
          </p:txBody>
        </p:sp>
      </p:grpSp>
      <p:pic>
        <p:nvPicPr>
          <p:cNvPr id="8" name="Picture 7">
            <a:extLst>
              <a:ext uri="{FF2B5EF4-FFF2-40B4-BE49-F238E27FC236}">
                <a16:creationId xmlns:a16="http://schemas.microsoft.com/office/drawing/2014/main" id="{1DA12D5D-6E59-4D27-A015-ED4BBD68CFDA}"/>
              </a:ext>
            </a:extLst>
          </p:cNvPr>
          <p:cNvPicPr>
            <a:picLocks noChangeAspect="1"/>
          </p:cNvPicPr>
          <p:nvPr/>
        </p:nvPicPr>
        <p:blipFill>
          <a:blip r:embed="rId3"/>
          <a:stretch>
            <a:fillRect/>
          </a:stretch>
        </p:blipFill>
        <p:spPr>
          <a:xfrm>
            <a:off x="3249815" y="1954402"/>
            <a:ext cx="2644369" cy="2949196"/>
          </a:xfrm>
          <a:prstGeom prst="rect">
            <a:avLst/>
          </a:prstGeom>
        </p:spPr>
      </p:pic>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5819524C-E28E-4CEC-BB2D-B9E10320E970}"/>
                  </a:ext>
                </a:extLst>
              </p:cNvPr>
              <p:cNvSpPr txBox="1">
                <a:spLocks/>
              </p:cNvSpPr>
              <p:nvPr/>
            </p:nvSpPr>
            <p:spPr bwMode="auto">
              <a:xfrm>
                <a:off x="406400" y="5191726"/>
                <a:ext cx="8318500" cy="10660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kern="0" dirty="0"/>
                  <a:t>Checking collision network to identify whether</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b="1" i="1" smtClean="0">
                            <a:latin typeface="Cambria Math" panose="02040503050406030204" pitchFamily="18" charset="0"/>
                          </a:rPr>
                          <m:t>𝒛</m:t>
                        </m:r>
                      </m:e>
                      <m:sub>
                        <m:r>
                          <a:rPr lang="en-US" sz="3200" i="1">
                            <a:latin typeface="Cambria Math" panose="02040503050406030204" pitchFamily="18" charset="0"/>
                          </a:rPr>
                          <m:t>𝒕</m:t>
                        </m:r>
                      </m:sub>
                    </m:sSub>
                  </m:oMath>
                </a14:m>
                <a:r>
                  <a:rPr lang="en-US" kern="0"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𝒛</m:t>
                        </m:r>
                      </m:e>
                      <m:sub>
                        <m:r>
                          <a:rPr lang="en-US" i="1">
                            <a:latin typeface="Cambria Math" panose="02040503050406030204" pitchFamily="18" charset="0"/>
                          </a:rPr>
                          <m:t>𝒕</m:t>
                        </m:r>
                        <m:r>
                          <a:rPr lang="en-US" i="1">
                            <a:latin typeface="Cambria Math" panose="02040503050406030204" pitchFamily="18" charset="0"/>
                          </a:rPr>
                          <m:t>+</m:t>
                        </m:r>
                        <m:r>
                          <a:rPr lang="en-US" i="1">
                            <a:latin typeface="Cambria Math" panose="02040503050406030204" pitchFamily="18" charset="0"/>
                          </a:rPr>
                          <m:t>𝟏</m:t>
                        </m:r>
                      </m:sub>
                    </m:sSub>
                  </m:oMath>
                </a14:m>
                <a:r>
                  <a:rPr lang="en-US" kern="0" dirty="0"/>
                  <a:t> is collision-free</a:t>
                </a:r>
              </a:p>
            </p:txBody>
          </p:sp>
        </mc:Choice>
        <mc:Fallback>
          <p:sp>
            <p:nvSpPr>
              <p:cNvPr id="10" name="Content Placeholder 2">
                <a:extLst>
                  <a:ext uri="{FF2B5EF4-FFF2-40B4-BE49-F238E27FC236}">
                    <a16:creationId xmlns:a16="http://schemas.microsoft.com/office/drawing/2014/main" id="{5819524C-E28E-4CEC-BB2D-B9E10320E970}"/>
                  </a:ext>
                </a:extLst>
              </p:cNvPr>
              <p:cNvSpPr txBox="1">
                <a:spLocks noRot="1" noChangeAspect="1" noMove="1" noResize="1" noEditPoints="1" noAdjustHandles="1" noChangeArrowheads="1" noChangeShapeType="1" noTextEdit="1"/>
              </p:cNvSpPr>
              <p:nvPr/>
            </p:nvSpPr>
            <p:spPr bwMode="auto">
              <a:xfrm>
                <a:off x="406400" y="5191726"/>
                <a:ext cx="8318500" cy="1066060"/>
              </a:xfrm>
              <a:prstGeom prst="rect">
                <a:avLst/>
              </a:prstGeom>
              <a:blipFill>
                <a:blip r:embed="rId4"/>
                <a:stretch>
                  <a:fillRect l="-1320" t="-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24167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8F190-7666-40FB-AB48-AACFF952D54E}"/>
              </a:ext>
            </a:extLst>
          </p:cNvPr>
          <p:cNvSpPr>
            <a:spLocks noGrp="1"/>
          </p:cNvSpPr>
          <p:nvPr>
            <p:ph idx="1"/>
          </p:nvPr>
        </p:nvSpPr>
        <p:spPr>
          <a:xfrm>
            <a:off x="419100" y="4591665"/>
            <a:ext cx="8318500" cy="2063135"/>
          </a:xfrm>
        </p:spPr>
        <p:txBody>
          <a:bodyPr/>
          <a:lstStyle/>
          <a:p>
            <a:endParaRPr lang="en-US" dirty="0"/>
          </a:p>
          <a:p>
            <a:endParaRPr lang="en-US" dirty="0"/>
          </a:p>
        </p:txBody>
      </p:sp>
      <p:grpSp>
        <p:nvGrpSpPr>
          <p:cNvPr id="4" name="Group 3">
            <a:extLst>
              <a:ext uri="{FF2B5EF4-FFF2-40B4-BE49-F238E27FC236}">
                <a16:creationId xmlns:a16="http://schemas.microsoft.com/office/drawing/2014/main" id="{12476F2F-F202-4C83-A768-603904FFAE3F}"/>
              </a:ext>
            </a:extLst>
          </p:cNvPr>
          <p:cNvGrpSpPr/>
          <p:nvPr/>
        </p:nvGrpSpPr>
        <p:grpSpPr>
          <a:xfrm>
            <a:off x="419100" y="586206"/>
            <a:ext cx="8305800" cy="533485"/>
            <a:chOff x="406813" y="266844"/>
            <a:chExt cx="7840653" cy="533485"/>
          </a:xfrm>
        </p:grpSpPr>
        <p:sp>
          <p:nvSpPr>
            <p:cNvPr id="6" name="Rectangle 5">
              <a:extLst>
                <a:ext uri="{FF2B5EF4-FFF2-40B4-BE49-F238E27FC236}">
                  <a16:creationId xmlns:a16="http://schemas.microsoft.com/office/drawing/2014/main" id="{FBBE8968-89F0-41E6-9666-ADAB24A03B30}"/>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7B3AD195-28BE-429B-AEC7-BA5F9255FA91}"/>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lvl="0" algn="l"/>
              <a:r>
                <a:rPr lang="en-US" sz="2000" dirty="0"/>
                <a:t>6. Learned Latent Rapidly-exploring Random Trees (L2RRT)</a:t>
              </a:r>
            </a:p>
          </p:txBody>
        </p:sp>
      </p:grpSp>
      <p:pic>
        <p:nvPicPr>
          <p:cNvPr id="10" name="Picture 9">
            <a:extLst>
              <a:ext uri="{FF2B5EF4-FFF2-40B4-BE49-F238E27FC236}">
                <a16:creationId xmlns:a16="http://schemas.microsoft.com/office/drawing/2014/main" id="{EA4401F8-C033-4A5F-9B6B-535192C34083}"/>
              </a:ext>
            </a:extLst>
          </p:cNvPr>
          <p:cNvPicPr>
            <a:picLocks noChangeAspect="1"/>
          </p:cNvPicPr>
          <p:nvPr/>
        </p:nvPicPr>
        <p:blipFill>
          <a:blip r:embed="rId3"/>
          <a:stretch>
            <a:fillRect/>
          </a:stretch>
        </p:blipFill>
        <p:spPr>
          <a:xfrm>
            <a:off x="373063" y="1343508"/>
            <a:ext cx="6470190" cy="2440060"/>
          </a:xfrm>
          <a:prstGeom prst="rect">
            <a:avLst/>
          </a:prstGeom>
        </p:spPr>
      </p:pic>
      <p:pic>
        <p:nvPicPr>
          <p:cNvPr id="8" name="Picture 7">
            <a:extLst>
              <a:ext uri="{FF2B5EF4-FFF2-40B4-BE49-F238E27FC236}">
                <a16:creationId xmlns:a16="http://schemas.microsoft.com/office/drawing/2014/main" id="{1DA12D5D-6E59-4D27-A015-ED4BBD68CFDA}"/>
              </a:ext>
            </a:extLst>
          </p:cNvPr>
          <p:cNvPicPr>
            <a:picLocks noChangeAspect="1"/>
          </p:cNvPicPr>
          <p:nvPr/>
        </p:nvPicPr>
        <p:blipFill>
          <a:blip r:embed="rId4"/>
          <a:stretch>
            <a:fillRect/>
          </a:stretch>
        </p:blipFill>
        <p:spPr>
          <a:xfrm>
            <a:off x="6843253" y="1435297"/>
            <a:ext cx="2105555" cy="2348271"/>
          </a:xfrm>
          <a:prstGeom prst="rect">
            <a:avLst/>
          </a:prstGeom>
        </p:spPr>
      </p:pic>
      <p:sp>
        <p:nvSpPr>
          <p:cNvPr id="11" name="Content Placeholder 2">
            <a:extLst>
              <a:ext uri="{FF2B5EF4-FFF2-40B4-BE49-F238E27FC236}">
                <a16:creationId xmlns:a16="http://schemas.microsoft.com/office/drawing/2014/main" id="{72B06253-E9E3-43E9-A09F-EC024C9EB644}"/>
              </a:ext>
            </a:extLst>
          </p:cNvPr>
          <p:cNvSpPr txBox="1">
            <a:spLocks/>
          </p:cNvSpPr>
          <p:nvPr/>
        </p:nvSpPr>
        <p:spPr bwMode="auto">
          <a:xfrm>
            <a:off x="419100" y="4007385"/>
            <a:ext cx="8318500" cy="264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kern="0" dirty="0"/>
              <a:t>The main idea of this method is project all of high-dimensional state to lower state and work all other procedure in this lower state.</a:t>
            </a:r>
          </a:p>
          <a:p>
            <a:pPr marL="0" indent="0">
              <a:buNone/>
            </a:pPr>
            <a:r>
              <a:rPr lang="en-US" kern="0" dirty="0"/>
              <a:t>From that, they can address the very high-dimensional robotic system such as Visual Planning and Humanoid Robot.</a:t>
            </a:r>
          </a:p>
          <a:p>
            <a:endParaRPr lang="en-US" kern="0" dirty="0"/>
          </a:p>
        </p:txBody>
      </p:sp>
    </p:spTree>
    <p:extLst>
      <p:ext uri="{BB962C8B-B14F-4D97-AF65-F5344CB8AC3E}">
        <p14:creationId xmlns:p14="http://schemas.microsoft.com/office/powerpoint/2010/main" val="1632961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183ACE-A4EB-41AA-B436-B4AD8388B6CF}"/>
              </a:ext>
            </a:extLst>
          </p:cNvPr>
          <p:cNvGrpSpPr/>
          <p:nvPr/>
        </p:nvGrpSpPr>
        <p:grpSpPr>
          <a:xfrm>
            <a:off x="419099" y="576652"/>
            <a:ext cx="8318499" cy="560880"/>
            <a:chOff x="407670" y="45048"/>
            <a:chExt cx="5707380" cy="560880"/>
          </a:xfrm>
        </p:grpSpPr>
        <p:sp>
          <p:nvSpPr>
            <p:cNvPr id="6" name="Rectangle: Rounded Corners 5">
              <a:extLst>
                <a:ext uri="{FF2B5EF4-FFF2-40B4-BE49-F238E27FC236}">
                  <a16:creationId xmlns:a16="http://schemas.microsoft.com/office/drawing/2014/main" id="{317341AA-2076-4125-A338-0AB7FF9EFAE8}"/>
                </a:ext>
              </a:extLst>
            </p:cNvPr>
            <p:cNvSpPr/>
            <p:nvPr/>
          </p:nvSpPr>
          <p:spPr>
            <a:xfrm>
              <a:off x="407670" y="45048"/>
              <a:ext cx="5707380" cy="5608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5">
              <a:extLst>
                <a:ext uri="{FF2B5EF4-FFF2-40B4-BE49-F238E27FC236}">
                  <a16:creationId xmlns:a16="http://schemas.microsoft.com/office/drawing/2014/main" id="{DE6A4E88-92FC-4E0D-95B0-83BD4E6AB097}"/>
                </a:ext>
              </a:extLst>
            </p:cNvPr>
            <p:cNvSpPr txBox="1"/>
            <p:nvPr/>
          </p:nvSpPr>
          <p:spPr>
            <a:xfrm>
              <a:off x="435050" y="72428"/>
              <a:ext cx="565262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725" tIns="0" rIns="215725" bIns="0" numCol="1" spcCol="1270" anchor="ctr" anchorCtr="0">
              <a:noAutofit/>
            </a:bodyPr>
            <a:lstStyle/>
            <a:p>
              <a:pPr lvl="0" algn="l"/>
              <a:r>
                <a:rPr lang="en-US" sz="2000" dirty="0"/>
                <a:t>III. Problem of Current Technique</a:t>
              </a:r>
            </a:p>
          </p:txBody>
        </p:sp>
      </p:grpSp>
      <p:graphicFrame>
        <p:nvGraphicFramePr>
          <p:cNvPr id="4" name="Table 3">
            <a:extLst>
              <a:ext uri="{FF2B5EF4-FFF2-40B4-BE49-F238E27FC236}">
                <a16:creationId xmlns:a16="http://schemas.microsoft.com/office/drawing/2014/main" id="{FDEC6037-1CDD-4318-847C-5B610E2BF70E}"/>
              </a:ext>
            </a:extLst>
          </p:cNvPr>
          <p:cNvGraphicFramePr>
            <a:graphicFrameLocks noGrp="1"/>
          </p:cNvGraphicFramePr>
          <p:nvPr>
            <p:extLst>
              <p:ext uri="{D42A27DB-BD31-4B8C-83A1-F6EECF244321}">
                <p14:modId xmlns:p14="http://schemas.microsoft.com/office/powerpoint/2010/main" val="2832226557"/>
              </p:ext>
            </p:extLst>
          </p:nvPr>
        </p:nvGraphicFramePr>
        <p:xfrm>
          <a:off x="141645" y="1675743"/>
          <a:ext cx="8860709" cy="2199640"/>
        </p:xfrm>
        <a:graphic>
          <a:graphicData uri="http://schemas.openxmlformats.org/drawingml/2006/table">
            <a:tbl>
              <a:tblPr firstRow="1" bandRow="1">
                <a:tableStyleId>{5C22544A-7EE6-4342-B048-85BDC9FD1C3A}</a:tableStyleId>
              </a:tblPr>
              <a:tblGrid>
                <a:gridCol w="3132497">
                  <a:extLst>
                    <a:ext uri="{9D8B030D-6E8A-4147-A177-3AD203B41FA5}">
                      <a16:colId xmlns:a16="http://schemas.microsoft.com/office/drawing/2014/main" val="1613644214"/>
                    </a:ext>
                  </a:extLst>
                </a:gridCol>
                <a:gridCol w="668593">
                  <a:extLst>
                    <a:ext uri="{9D8B030D-6E8A-4147-A177-3AD203B41FA5}">
                      <a16:colId xmlns:a16="http://schemas.microsoft.com/office/drawing/2014/main" val="179745950"/>
                    </a:ext>
                  </a:extLst>
                </a:gridCol>
                <a:gridCol w="747252">
                  <a:extLst>
                    <a:ext uri="{9D8B030D-6E8A-4147-A177-3AD203B41FA5}">
                      <a16:colId xmlns:a16="http://schemas.microsoft.com/office/drawing/2014/main" val="2668927313"/>
                    </a:ext>
                  </a:extLst>
                </a:gridCol>
                <a:gridCol w="580103">
                  <a:extLst>
                    <a:ext uri="{9D8B030D-6E8A-4147-A177-3AD203B41FA5}">
                      <a16:colId xmlns:a16="http://schemas.microsoft.com/office/drawing/2014/main" val="1271330437"/>
                    </a:ext>
                  </a:extLst>
                </a:gridCol>
                <a:gridCol w="698091">
                  <a:extLst>
                    <a:ext uri="{9D8B030D-6E8A-4147-A177-3AD203B41FA5}">
                      <a16:colId xmlns:a16="http://schemas.microsoft.com/office/drawing/2014/main" val="2949519257"/>
                    </a:ext>
                  </a:extLst>
                </a:gridCol>
                <a:gridCol w="1130709">
                  <a:extLst>
                    <a:ext uri="{9D8B030D-6E8A-4147-A177-3AD203B41FA5}">
                      <a16:colId xmlns:a16="http://schemas.microsoft.com/office/drawing/2014/main" val="1257506360"/>
                    </a:ext>
                  </a:extLst>
                </a:gridCol>
                <a:gridCol w="914400">
                  <a:extLst>
                    <a:ext uri="{9D8B030D-6E8A-4147-A177-3AD203B41FA5}">
                      <a16:colId xmlns:a16="http://schemas.microsoft.com/office/drawing/2014/main" val="2476777624"/>
                    </a:ext>
                  </a:extLst>
                </a:gridCol>
                <a:gridCol w="989064">
                  <a:extLst>
                    <a:ext uri="{9D8B030D-6E8A-4147-A177-3AD203B41FA5}">
                      <a16:colId xmlns:a16="http://schemas.microsoft.com/office/drawing/2014/main" val="4089646027"/>
                    </a:ext>
                  </a:extLst>
                </a:gridCol>
              </a:tblGrid>
              <a:tr h="370840">
                <a:tc>
                  <a:txBody>
                    <a:bodyPr/>
                    <a:lstStyle/>
                    <a:p>
                      <a:endParaRPr lang="en-US" sz="15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500" dirty="0"/>
                        <a:t>RRT</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500" dirty="0"/>
                        <a:t>RRT*</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500" dirty="0"/>
                        <a:t>LSD</a:t>
                      </a:r>
                    </a:p>
                    <a:p>
                      <a:endParaRPr lang="en-US" sz="15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500" dirty="0"/>
                        <a:t>LCR</a:t>
                      </a:r>
                    </a:p>
                    <a:p>
                      <a:endParaRPr lang="en-US" sz="1500" dirty="0"/>
                    </a:p>
                  </a:txBody>
                  <a:tcPr/>
                </a:tc>
                <a:tc>
                  <a:txBody>
                    <a:bodyPr/>
                    <a:lstStyle/>
                    <a:p>
                      <a:r>
                        <a:rPr lang="en-US" sz="1500" b="1" kern="1200" dirty="0" err="1">
                          <a:solidFill>
                            <a:schemeClr val="lt1"/>
                          </a:solidFill>
                          <a:latin typeface="+mn-lt"/>
                          <a:ea typeface="+mn-ea"/>
                          <a:cs typeface="+mn-cs"/>
                        </a:rPr>
                        <a:t>DeepSMP</a:t>
                      </a:r>
                      <a:endParaRPr lang="en-US" sz="1500" b="1" kern="1200" dirty="0">
                        <a:solidFill>
                          <a:schemeClr val="lt1"/>
                        </a:solidFill>
                        <a:latin typeface="+mn-lt"/>
                        <a:ea typeface="+mn-ea"/>
                        <a:cs typeface="+mn-cs"/>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500" dirty="0" err="1"/>
                        <a:t>MPNet</a:t>
                      </a:r>
                      <a:endParaRPr lang="en-US" sz="15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500" dirty="0"/>
                        <a:t>L2RRT</a:t>
                      </a:r>
                    </a:p>
                    <a:p>
                      <a:endParaRPr lang="en-US" sz="1500" dirty="0"/>
                    </a:p>
                  </a:txBody>
                  <a:tcPr/>
                </a:tc>
                <a:extLst>
                  <a:ext uri="{0D108BD9-81ED-4DB2-BD59-A6C34878D82A}">
                    <a16:rowId xmlns:a16="http://schemas.microsoft.com/office/drawing/2014/main" val="1873958206"/>
                  </a:ext>
                </a:extLst>
              </a:tr>
              <a:tr h="370840">
                <a:tc>
                  <a:txBody>
                    <a:bodyPr/>
                    <a:lstStyle/>
                    <a:p>
                      <a:r>
                        <a:rPr lang="en-US" dirty="0"/>
                        <a:t>Good performance</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2155788040"/>
                  </a:ext>
                </a:extLst>
              </a:tr>
              <a:tr h="370840">
                <a:tc>
                  <a:txBody>
                    <a:bodyPr/>
                    <a:lstStyle/>
                    <a:p>
                      <a:r>
                        <a:rPr lang="en-US" sz="1800" kern="0" dirty="0"/>
                        <a:t>Formal completeness or </a:t>
                      </a:r>
                      <a:br>
                        <a:rPr lang="en-US" sz="1800" kern="0" dirty="0"/>
                      </a:br>
                      <a:r>
                        <a:rPr lang="en-US" sz="1800" kern="0" dirty="0"/>
                        <a:t>optimality guarantees</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091962881"/>
                  </a:ext>
                </a:extLst>
              </a:tr>
              <a:tr h="370840">
                <a:tc>
                  <a:txBody>
                    <a:bodyPr/>
                    <a:lstStyle/>
                    <a:p>
                      <a:r>
                        <a:rPr lang="en-US" dirty="0"/>
                        <a:t>Suitable for high-dimensional </a:t>
                      </a:r>
                      <a:br>
                        <a:rPr lang="en-US" dirty="0"/>
                      </a:br>
                      <a:r>
                        <a:rPr lang="en-US" dirty="0"/>
                        <a:t>robot system</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850284515"/>
                  </a:ext>
                </a:extLst>
              </a:tr>
            </a:tbl>
          </a:graphicData>
        </a:graphic>
      </p:graphicFrame>
      <p:sp>
        <p:nvSpPr>
          <p:cNvPr id="8" name="Content Placeholder 2">
            <a:extLst>
              <a:ext uri="{FF2B5EF4-FFF2-40B4-BE49-F238E27FC236}">
                <a16:creationId xmlns:a16="http://schemas.microsoft.com/office/drawing/2014/main" id="{125B3E46-E64E-4E7F-99E0-A86C1E18C708}"/>
              </a:ext>
            </a:extLst>
          </p:cNvPr>
          <p:cNvSpPr txBox="1">
            <a:spLocks/>
          </p:cNvSpPr>
          <p:nvPr/>
        </p:nvSpPr>
        <p:spPr bwMode="auto">
          <a:xfrm>
            <a:off x="478091" y="4011562"/>
            <a:ext cx="8318500" cy="193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sz="2500" kern="0" dirty="0"/>
              <a:t>In review methods, there are only L2RRT is suitable for high-dimensional robot system, but it have not good enough performance.</a:t>
            </a:r>
          </a:p>
          <a:p>
            <a:pPr marL="0" indent="0">
              <a:buNone/>
            </a:pPr>
            <a:r>
              <a:rPr lang="en-US" sz="2500" kern="0" dirty="0"/>
              <a:t>It is required the better motion planner which can adapt with high-dimensional c-space</a:t>
            </a:r>
          </a:p>
          <a:p>
            <a:pPr marL="0" indent="0">
              <a:buNone/>
            </a:pPr>
            <a:endParaRPr lang="en-US" sz="2500" kern="0" dirty="0"/>
          </a:p>
          <a:p>
            <a:pPr marL="0" indent="0">
              <a:buNone/>
            </a:pPr>
            <a:endParaRPr lang="en-US" sz="2500" kern="0" dirty="0"/>
          </a:p>
        </p:txBody>
      </p:sp>
      <p:sp>
        <p:nvSpPr>
          <p:cNvPr id="11" name="Arrow: Right 10">
            <a:extLst>
              <a:ext uri="{FF2B5EF4-FFF2-40B4-BE49-F238E27FC236}">
                <a16:creationId xmlns:a16="http://schemas.microsoft.com/office/drawing/2014/main" id="{CF9CD63A-019A-4D90-A06F-501906596241}"/>
              </a:ext>
            </a:extLst>
          </p:cNvPr>
          <p:cNvSpPr/>
          <p:nvPr/>
        </p:nvSpPr>
        <p:spPr bwMode="auto">
          <a:xfrm>
            <a:off x="0" y="5246250"/>
            <a:ext cx="478091" cy="696904"/>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41892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183ACE-A4EB-41AA-B436-B4AD8388B6CF}"/>
              </a:ext>
            </a:extLst>
          </p:cNvPr>
          <p:cNvGrpSpPr/>
          <p:nvPr/>
        </p:nvGrpSpPr>
        <p:grpSpPr>
          <a:xfrm>
            <a:off x="419099" y="576652"/>
            <a:ext cx="8318499" cy="560880"/>
            <a:chOff x="407670" y="45048"/>
            <a:chExt cx="5707380" cy="560880"/>
          </a:xfrm>
        </p:grpSpPr>
        <p:sp>
          <p:nvSpPr>
            <p:cNvPr id="6" name="Rectangle: Rounded Corners 5">
              <a:extLst>
                <a:ext uri="{FF2B5EF4-FFF2-40B4-BE49-F238E27FC236}">
                  <a16:creationId xmlns:a16="http://schemas.microsoft.com/office/drawing/2014/main" id="{317341AA-2076-4125-A338-0AB7FF9EFAE8}"/>
                </a:ext>
              </a:extLst>
            </p:cNvPr>
            <p:cNvSpPr/>
            <p:nvPr/>
          </p:nvSpPr>
          <p:spPr>
            <a:xfrm>
              <a:off x="407670" y="45048"/>
              <a:ext cx="5707380" cy="5608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5">
              <a:extLst>
                <a:ext uri="{FF2B5EF4-FFF2-40B4-BE49-F238E27FC236}">
                  <a16:creationId xmlns:a16="http://schemas.microsoft.com/office/drawing/2014/main" id="{DE6A4E88-92FC-4E0D-95B0-83BD4E6AB097}"/>
                </a:ext>
              </a:extLst>
            </p:cNvPr>
            <p:cNvSpPr txBox="1"/>
            <p:nvPr/>
          </p:nvSpPr>
          <p:spPr>
            <a:xfrm>
              <a:off x="435050" y="72428"/>
              <a:ext cx="565262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725" tIns="0" rIns="215725" bIns="0" numCol="1" spcCol="1270" anchor="ctr" anchorCtr="0">
              <a:noAutofit/>
            </a:bodyPr>
            <a:lstStyle/>
            <a:p>
              <a:pPr lvl="0" algn="l"/>
              <a:r>
                <a:rPr lang="en-US" sz="2000" dirty="0"/>
                <a:t>III. Problem of Current Technique</a:t>
              </a:r>
            </a:p>
          </p:txBody>
        </p:sp>
      </p:grpSp>
      <p:sp>
        <p:nvSpPr>
          <p:cNvPr id="11" name="Content Placeholder 2">
            <a:extLst>
              <a:ext uri="{FF2B5EF4-FFF2-40B4-BE49-F238E27FC236}">
                <a16:creationId xmlns:a16="http://schemas.microsoft.com/office/drawing/2014/main" id="{D9F2458D-159B-4A44-B4A5-7D41AEE93D20}"/>
              </a:ext>
            </a:extLst>
          </p:cNvPr>
          <p:cNvSpPr txBox="1">
            <a:spLocks/>
          </p:cNvSpPr>
          <p:nvPr/>
        </p:nvSpPr>
        <p:spPr bwMode="auto">
          <a:xfrm>
            <a:off x="379191" y="1445341"/>
            <a:ext cx="8318500" cy="4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kern="0" dirty="0"/>
              <a:t>What is the main weak point of L2RRT</a:t>
            </a:r>
          </a:p>
        </p:txBody>
      </p:sp>
      <p:pic>
        <p:nvPicPr>
          <p:cNvPr id="12" name="Picture 11">
            <a:extLst>
              <a:ext uri="{FF2B5EF4-FFF2-40B4-BE49-F238E27FC236}">
                <a16:creationId xmlns:a16="http://schemas.microsoft.com/office/drawing/2014/main" id="{9E6C3655-6E94-4E03-ACED-97A3773473A3}"/>
              </a:ext>
            </a:extLst>
          </p:cNvPr>
          <p:cNvPicPr>
            <a:picLocks noChangeAspect="1"/>
          </p:cNvPicPr>
          <p:nvPr/>
        </p:nvPicPr>
        <p:blipFill>
          <a:blip r:embed="rId3"/>
          <a:stretch>
            <a:fillRect/>
          </a:stretch>
        </p:blipFill>
        <p:spPr>
          <a:xfrm>
            <a:off x="1937527" y="1895195"/>
            <a:ext cx="5201828" cy="1961731"/>
          </a:xfrm>
          <a:prstGeom prst="rect">
            <a:avLst/>
          </a:prstGeom>
        </p:spPr>
      </p:pic>
      <p:sp>
        <p:nvSpPr>
          <p:cNvPr id="13" name="Rectangle 12">
            <a:extLst>
              <a:ext uri="{FF2B5EF4-FFF2-40B4-BE49-F238E27FC236}">
                <a16:creationId xmlns:a16="http://schemas.microsoft.com/office/drawing/2014/main" id="{8D50D3E4-ED0B-4E90-8081-28C2AEDBB786}"/>
              </a:ext>
            </a:extLst>
          </p:cNvPr>
          <p:cNvSpPr/>
          <p:nvPr/>
        </p:nvSpPr>
        <p:spPr bwMode="auto">
          <a:xfrm>
            <a:off x="3083152" y="3295568"/>
            <a:ext cx="471948" cy="353961"/>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E045CA8-9777-44D1-BC7E-7B450AF50612}"/>
                  </a:ext>
                </a:extLst>
              </p:cNvPr>
              <p:cNvSpPr/>
              <p:nvPr/>
            </p:nvSpPr>
            <p:spPr bwMode="auto">
              <a:xfrm>
                <a:off x="68826" y="4054202"/>
                <a:ext cx="2487561" cy="110799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rPr>
                  <a:t>They use the random </a:t>
                </a:r>
                <a14:m>
                  <m:oMath xmlns:m="http://schemas.openxmlformats.org/officeDocument/2006/math">
                    <m:sSub>
                      <m:sSubPr>
                        <m:ctrlPr>
                          <a:rPr kumimoji="0" lang="en-US" sz="2200" b="1" i="1" u="none" strike="noStrike" cap="none" normalizeH="0" baseline="0" smtClean="0">
                            <a:ln>
                              <a:noFill/>
                            </a:ln>
                            <a:solidFill>
                              <a:schemeClr val="tx1"/>
                            </a:solidFill>
                            <a:effectLst/>
                            <a:latin typeface="Cambria Math" panose="02040503050406030204" pitchFamily="18" charset="0"/>
                          </a:rPr>
                        </m:ctrlPr>
                      </m:sSubPr>
                      <m:e>
                        <m:r>
                          <a:rPr kumimoji="0" lang="en-US" sz="2200" b="1" i="1" u="none" strike="noStrike" cap="none" normalizeH="0" baseline="0" smtClean="0">
                            <a:ln>
                              <a:noFill/>
                            </a:ln>
                            <a:solidFill>
                              <a:schemeClr val="tx1"/>
                            </a:solidFill>
                            <a:effectLst/>
                            <a:latin typeface="Cambria Math" panose="02040503050406030204" pitchFamily="18" charset="0"/>
                          </a:rPr>
                          <m:t>𝒖</m:t>
                        </m:r>
                      </m:e>
                      <m:sub>
                        <m:r>
                          <a:rPr kumimoji="0" lang="en-US" sz="2200" b="1" i="1" u="none" strike="noStrike" cap="none" normalizeH="0" baseline="0" smtClean="0">
                            <a:ln>
                              <a:noFill/>
                            </a:ln>
                            <a:solidFill>
                              <a:schemeClr val="tx1"/>
                            </a:solidFill>
                            <a:effectLst/>
                            <a:latin typeface="Cambria Math" panose="02040503050406030204" pitchFamily="18" charset="0"/>
                          </a:rPr>
                          <m:t>𝒕</m:t>
                        </m:r>
                      </m:sub>
                    </m:sSub>
                  </m:oMath>
                </a14:m>
                <a:r>
                  <a:rPr kumimoji="0" lang="en-US" sz="2200" b="1" i="0" u="none" strike="noStrike" cap="none" normalizeH="0" baseline="0" dirty="0">
                    <a:ln>
                      <a:noFill/>
                    </a:ln>
                    <a:solidFill>
                      <a:schemeClr val="tx1"/>
                    </a:solidFill>
                    <a:effectLst/>
                    <a:latin typeface="Arial" charset="0"/>
                  </a:rPr>
                  <a:t> for</a:t>
                </a:r>
                <a:r>
                  <a:rPr kumimoji="0" lang="en-US" sz="2200" b="1" i="0" u="none" strike="noStrike" cap="none" normalizeH="0" dirty="0">
                    <a:ln>
                      <a:noFill/>
                    </a:ln>
                    <a:solidFill>
                      <a:schemeClr val="tx1"/>
                    </a:solidFill>
                    <a:effectLst/>
                    <a:latin typeface="Arial" charset="0"/>
                  </a:rPr>
                  <a:t> dynamic network</a:t>
                </a:r>
                <a:endParaRPr kumimoji="0" lang="en-US" sz="2200" b="1" i="0" u="none" strike="noStrike" cap="none" normalizeH="0" baseline="0" dirty="0">
                  <a:ln>
                    <a:noFill/>
                  </a:ln>
                  <a:solidFill>
                    <a:schemeClr val="tx1"/>
                  </a:solidFill>
                  <a:effectLst/>
                  <a:latin typeface="Arial" charset="0"/>
                </a:endParaRPr>
              </a:p>
            </p:txBody>
          </p:sp>
        </mc:Choice>
        <mc:Fallback xmlns="">
          <p:sp>
            <p:nvSpPr>
              <p:cNvPr id="14" name="Rectangle 13">
                <a:extLst>
                  <a:ext uri="{FF2B5EF4-FFF2-40B4-BE49-F238E27FC236}">
                    <a16:creationId xmlns:a16="http://schemas.microsoft.com/office/drawing/2014/main" id="{0E045CA8-9777-44D1-BC7E-7B450AF50612}"/>
                  </a:ext>
                </a:extLst>
              </p:cNvPr>
              <p:cNvSpPr>
                <a:spLocks noRot="1" noChangeAspect="1" noMove="1" noResize="1" noEditPoints="1" noAdjustHandles="1" noChangeArrowheads="1" noChangeShapeType="1" noTextEdit="1"/>
              </p:cNvSpPr>
              <p:nvPr/>
            </p:nvSpPr>
            <p:spPr bwMode="auto">
              <a:xfrm>
                <a:off x="68826" y="4054202"/>
                <a:ext cx="2487561" cy="1107996"/>
              </a:xfrm>
              <a:prstGeom prst="rect">
                <a:avLst/>
              </a:prstGeom>
              <a:blipFill>
                <a:blip r:embed="rId4"/>
                <a:stretch>
                  <a:fillRect l="-2174" t="-1596" r="-1932" b="-9043"/>
                </a:stretch>
              </a:blipFill>
              <a:ln w="38100" cap="flat" cmpd="sng" algn="ctr">
                <a:solidFill>
                  <a:srgbClr val="C00000"/>
                </a:solidFill>
                <a:prstDash val="solid"/>
                <a:round/>
                <a:headEnd type="none" w="med" len="med"/>
                <a:tailEnd type="none" w="med" len="med"/>
              </a:ln>
              <a:effectLst/>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8829E195-EE73-45DA-B878-D039E6918CEA}"/>
              </a:ext>
            </a:extLst>
          </p:cNvPr>
          <p:cNvCxnSpPr>
            <a:cxnSpLocks/>
            <a:stCxn id="14" idx="0"/>
            <a:endCxn id="13" idx="2"/>
          </p:cNvCxnSpPr>
          <p:nvPr/>
        </p:nvCxnSpPr>
        <p:spPr bwMode="auto">
          <a:xfrm flipV="1">
            <a:off x="1312607" y="3649529"/>
            <a:ext cx="2006519" cy="404673"/>
          </a:xfrm>
          <a:prstGeom prst="straightConnector1">
            <a:avLst/>
          </a:prstGeom>
          <a:noFill/>
          <a:ln w="76200" cap="flat" cmpd="sng" algn="ctr">
            <a:solidFill>
              <a:srgbClr val="C00000"/>
            </a:solidFill>
            <a:prstDash val="solid"/>
            <a:round/>
            <a:headEnd type="none" w="med" len="med"/>
            <a:tailEnd type="triangle"/>
          </a:ln>
          <a:effectLst/>
        </p:spPr>
      </p:cxnSp>
      <p:sp>
        <p:nvSpPr>
          <p:cNvPr id="18" name="Rectangle 17">
            <a:extLst>
              <a:ext uri="{FF2B5EF4-FFF2-40B4-BE49-F238E27FC236}">
                <a16:creationId xmlns:a16="http://schemas.microsoft.com/office/drawing/2014/main" id="{3303561D-078C-43AB-BEAA-C463AA0E016A}"/>
              </a:ext>
            </a:extLst>
          </p:cNvPr>
          <p:cNvSpPr/>
          <p:nvPr/>
        </p:nvSpPr>
        <p:spPr bwMode="auto">
          <a:xfrm>
            <a:off x="4344106" y="2312670"/>
            <a:ext cx="2862367" cy="1476311"/>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A3F97B73-7101-4E58-B5BA-41DF5F0868A9}"/>
              </a:ext>
            </a:extLst>
          </p:cNvPr>
          <p:cNvSpPr/>
          <p:nvPr/>
        </p:nvSpPr>
        <p:spPr bwMode="auto">
          <a:xfrm>
            <a:off x="3500284" y="4040704"/>
            <a:ext cx="5574891" cy="110799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0" lang="en-US" sz="2200" b="1" i="0" u="none" strike="noStrike" cap="none" normalizeH="0" baseline="0" dirty="0">
                <a:ln>
                  <a:noFill/>
                </a:ln>
                <a:solidFill>
                  <a:schemeClr val="tx1"/>
                </a:solidFill>
                <a:effectLst/>
                <a:latin typeface="Arial" charset="0"/>
              </a:rPr>
              <a:t>Both of those loss function just use for checking </a:t>
            </a:r>
            <a:r>
              <a:rPr lang="en-US" sz="2200" dirty="0">
                <a:latin typeface="Arial" charset="0"/>
              </a:rPr>
              <a:t>whether latent predicted </a:t>
            </a:r>
            <a:r>
              <a:rPr kumimoji="0" lang="en-US" sz="2200" b="1" i="0" u="none" strike="noStrike" cap="none" normalizeH="0" baseline="0" dirty="0">
                <a:ln>
                  <a:noFill/>
                </a:ln>
                <a:solidFill>
                  <a:schemeClr val="tx1"/>
                </a:solidFill>
                <a:effectLst/>
                <a:latin typeface="Arial" charset="0"/>
              </a:rPr>
              <a:t>state is correct with real predicted state</a:t>
            </a:r>
          </a:p>
        </p:txBody>
      </p:sp>
      <p:cxnSp>
        <p:nvCxnSpPr>
          <p:cNvPr id="21" name="Straight Arrow Connector 20">
            <a:extLst>
              <a:ext uri="{FF2B5EF4-FFF2-40B4-BE49-F238E27FC236}">
                <a16:creationId xmlns:a16="http://schemas.microsoft.com/office/drawing/2014/main" id="{C7ECDA1A-FEDB-4B0A-B280-AFFC30842488}"/>
              </a:ext>
            </a:extLst>
          </p:cNvPr>
          <p:cNvCxnSpPr>
            <a:cxnSpLocks/>
            <a:stCxn id="20" idx="0"/>
            <a:endCxn id="18" idx="2"/>
          </p:cNvCxnSpPr>
          <p:nvPr/>
        </p:nvCxnSpPr>
        <p:spPr bwMode="auto">
          <a:xfrm flipH="1" flipV="1">
            <a:off x="5775290" y="3788981"/>
            <a:ext cx="512440" cy="251723"/>
          </a:xfrm>
          <a:prstGeom prst="straightConnector1">
            <a:avLst/>
          </a:prstGeom>
          <a:noFill/>
          <a:ln w="76200" cap="flat" cmpd="sng" algn="ctr">
            <a:solidFill>
              <a:srgbClr val="C00000"/>
            </a:solidFill>
            <a:prstDash val="solid"/>
            <a:round/>
            <a:headEnd type="none" w="med" len="med"/>
            <a:tailEnd type="triangle"/>
          </a:ln>
          <a:effectLst/>
        </p:spPr>
      </p:cxnSp>
      <p:sp>
        <p:nvSpPr>
          <p:cNvPr id="48" name="Rectangle 47">
            <a:extLst>
              <a:ext uri="{FF2B5EF4-FFF2-40B4-BE49-F238E27FC236}">
                <a16:creationId xmlns:a16="http://schemas.microsoft.com/office/drawing/2014/main" id="{C840553C-8CE4-479B-8E99-5E139B2CC92F}"/>
              </a:ext>
            </a:extLst>
          </p:cNvPr>
          <p:cNvSpPr/>
          <p:nvPr/>
        </p:nvSpPr>
        <p:spPr bwMode="auto">
          <a:xfrm>
            <a:off x="68827" y="5605018"/>
            <a:ext cx="9006348" cy="110799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2200" dirty="0">
                <a:solidFill>
                  <a:schemeClr val="tx1"/>
                </a:solidFill>
                <a:latin typeface="Arial" charset="0"/>
              </a:rPr>
              <a:t>So that, this approach just lead the dynamic network to learn the path of the random sampling. To improve that, we can adapt the neural network-based</a:t>
            </a:r>
            <a:r>
              <a:rPr kumimoji="0" lang="en-US" sz="2200" b="1" i="0" u="none" strike="noStrike" cap="none" normalizeH="0" baseline="0" dirty="0">
                <a:ln>
                  <a:noFill/>
                </a:ln>
                <a:solidFill>
                  <a:schemeClr val="tx1"/>
                </a:solidFill>
                <a:effectLst/>
                <a:latin typeface="Arial" charset="0"/>
              </a:rPr>
              <a:t> </a:t>
            </a:r>
            <a:r>
              <a:rPr lang="en-US" sz="2200" dirty="0">
                <a:solidFill>
                  <a:schemeClr val="tx1"/>
                </a:solidFill>
                <a:latin typeface="Arial" charset="0"/>
              </a:rPr>
              <a:t>adaptive sampling for this case.</a:t>
            </a:r>
            <a:endParaRPr kumimoji="0" lang="en-US" sz="2200" b="1" i="0" u="none" strike="noStrike" cap="none" normalizeH="0" baseline="0" dirty="0">
              <a:ln>
                <a:noFill/>
              </a:ln>
              <a:solidFill>
                <a:schemeClr val="tx1"/>
              </a:solidFill>
              <a:effectLst/>
              <a:latin typeface="Arial" charset="0"/>
            </a:endParaRPr>
          </a:p>
        </p:txBody>
      </p:sp>
      <p:sp>
        <p:nvSpPr>
          <p:cNvPr id="50" name="Right Brace 49">
            <a:extLst>
              <a:ext uri="{FF2B5EF4-FFF2-40B4-BE49-F238E27FC236}">
                <a16:creationId xmlns:a16="http://schemas.microsoft.com/office/drawing/2014/main" id="{36BA5ED0-7761-4095-A944-53EBE4B8C768}"/>
              </a:ext>
            </a:extLst>
          </p:cNvPr>
          <p:cNvSpPr/>
          <p:nvPr/>
        </p:nvSpPr>
        <p:spPr bwMode="auto">
          <a:xfrm rot="5400000">
            <a:off x="4399845" y="1685635"/>
            <a:ext cx="252836" cy="7347678"/>
          </a:xfrm>
          <a:prstGeom prst="rightBrace">
            <a:avLst>
              <a:gd name="adj1" fmla="val 8333"/>
              <a:gd name="adj2" fmla="val 50000"/>
            </a:avLst>
          </a:prstGeom>
          <a:noFill/>
          <a:ln w="38100" cap="flat" cmpd="sng" algn="ctr">
            <a:solidFill>
              <a:schemeClr val="accent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2306709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183ACE-A4EB-41AA-B436-B4AD8388B6CF}"/>
              </a:ext>
            </a:extLst>
          </p:cNvPr>
          <p:cNvGrpSpPr/>
          <p:nvPr/>
        </p:nvGrpSpPr>
        <p:grpSpPr>
          <a:xfrm>
            <a:off x="419099" y="576652"/>
            <a:ext cx="8318499" cy="560880"/>
            <a:chOff x="407670" y="45048"/>
            <a:chExt cx="5707380" cy="560880"/>
          </a:xfrm>
        </p:grpSpPr>
        <p:sp>
          <p:nvSpPr>
            <p:cNvPr id="6" name="Rectangle: Rounded Corners 5">
              <a:extLst>
                <a:ext uri="{FF2B5EF4-FFF2-40B4-BE49-F238E27FC236}">
                  <a16:creationId xmlns:a16="http://schemas.microsoft.com/office/drawing/2014/main" id="{317341AA-2076-4125-A338-0AB7FF9EFAE8}"/>
                </a:ext>
              </a:extLst>
            </p:cNvPr>
            <p:cNvSpPr/>
            <p:nvPr/>
          </p:nvSpPr>
          <p:spPr>
            <a:xfrm>
              <a:off x="407670" y="45048"/>
              <a:ext cx="5707380" cy="5608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5">
              <a:extLst>
                <a:ext uri="{FF2B5EF4-FFF2-40B4-BE49-F238E27FC236}">
                  <a16:creationId xmlns:a16="http://schemas.microsoft.com/office/drawing/2014/main" id="{DE6A4E88-92FC-4E0D-95B0-83BD4E6AB097}"/>
                </a:ext>
              </a:extLst>
            </p:cNvPr>
            <p:cNvSpPr txBox="1"/>
            <p:nvPr/>
          </p:nvSpPr>
          <p:spPr>
            <a:xfrm>
              <a:off x="435050" y="72428"/>
              <a:ext cx="565262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725" tIns="0" rIns="215725" bIns="0" numCol="1" spcCol="1270" anchor="ctr" anchorCtr="0">
              <a:noAutofit/>
            </a:bodyPr>
            <a:lstStyle/>
            <a:p>
              <a:pPr lvl="0" algn="l"/>
              <a:r>
                <a:rPr lang="en-US" sz="2000" dirty="0"/>
                <a:t>IV. Proposed Method</a:t>
              </a:r>
            </a:p>
          </p:txBody>
        </p:sp>
      </p:grpSp>
      <p:pic>
        <p:nvPicPr>
          <p:cNvPr id="4" name="Picture 3">
            <a:extLst>
              <a:ext uri="{FF2B5EF4-FFF2-40B4-BE49-F238E27FC236}">
                <a16:creationId xmlns:a16="http://schemas.microsoft.com/office/drawing/2014/main" id="{053309C5-3370-4272-99CB-0F6EAF225891}"/>
              </a:ext>
            </a:extLst>
          </p:cNvPr>
          <p:cNvPicPr>
            <a:picLocks noChangeAspect="1"/>
          </p:cNvPicPr>
          <p:nvPr/>
        </p:nvPicPr>
        <p:blipFill>
          <a:blip r:embed="rId3"/>
          <a:stretch>
            <a:fillRect/>
          </a:stretch>
        </p:blipFill>
        <p:spPr>
          <a:xfrm>
            <a:off x="1517165" y="2202733"/>
            <a:ext cx="5524500" cy="3219450"/>
          </a:xfrm>
          <a:prstGeom prst="rect">
            <a:avLst/>
          </a:prstGeom>
        </p:spPr>
      </p:pic>
      <p:sp>
        <p:nvSpPr>
          <p:cNvPr id="8" name="Content Placeholder 2">
            <a:extLst>
              <a:ext uri="{FF2B5EF4-FFF2-40B4-BE49-F238E27FC236}">
                <a16:creationId xmlns:a16="http://schemas.microsoft.com/office/drawing/2014/main" id="{879C9156-2EEE-429C-A68F-A285A110E1DD}"/>
              </a:ext>
            </a:extLst>
          </p:cNvPr>
          <p:cNvSpPr txBox="1">
            <a:spLocks/>
          </p:cNvSpPr>
          <p:nvPr/>
        </p:nvSpPr>
        <p:spPr bwMode="auto">
          <a:xfrm>
            <a:off x="281446" y="1317523"/>
            <a:ext cx="8318500" cy="4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sz="2500" kern="0" dirty="0"/>
              <a:t>1. Post training for full state predictor:</a:t>
            </a:r>
          </a:p>
          <a:p>
            <a:pPr marL="0" indent="0">
              <a:buNone/>
            </a:pPr>
            <a:endParaRPr lang="en-US" sz="2500" kern="0" dirty="0"/>
          </a:p>
          <a:p>
            <a:pPr marL="0" indent="0">
              <a:buNone/>
            </a:pPr>
            <a:endParaRPr lang="en-US" sz="2500" kern="0" dirty="0"/>
          </a:p>
        </p:txBody>
      </p:sp>
      <p:sp>
        <p:nvSpPr>
          <p:cNvPr id="9" name="Content Placeholder 2">
            <a:extLst>
              <a:ext uri="{FF2B5EF4-FFF2-40B4-BE49-F238E27FC236}">
                <a16:creationId xmlns:a16="http://schemas.microsoft.com/office/drawing/2014/main" id="{CF493121-FF74-43A8-925D-E04AB5ECE18D}"/>
              </a:ext>
            </a:extLst>
          </p:cNvPr>
          <p:cNvSpPr txBox="1">
            <a:spLocks/>
          </p:cNvSpPr>
          <p:nvPr/>
        </p:nvSpPr>
        <p:spPr bwMode="auto">
          <a:xfrm>
            <a:off x="459005" y="5373838"/>
            <a:ext cx="8318500" cy="106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kern="0" dirty="0"/>
              <a:t>With the training data will be generated from the near-optimal path of L2RRT</a:t>
            </a:r>
          </a:p>
        </p:txBody>
      </p:sp>
      <p:sp>
        <p:nvSpPr>
          <p:cNvPr id="11" name="TextBox 10">
            <a:extLst>
              <a:ext uri="{FF2B5EF4-FFF2-40B4-BE49-F238E27FC236}">
                <a16:creationId xmlns:a16="http://schemas.microsoft.com/office/drawing/2014/main" id="{A186D01A-EAF2-420C-94C7-70233FDAE3AA}"/>
              </a:ext>
            </a:extLst>
          </p:cNvPr>
          <p:cNvSpPr txBox="1"/>
          <p:nvPr/>
        </p:nvSpPr>
        <p:spPr>
          <a:xfrm>
            <a:off x="4736671" y="1789671"/>
            <a:ext cx="2153155"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err="1"/>
              <a:t>DeepSampler</a:t>
            </a:r>
            <a:endParaRPr lang="en-US" dirty="0"/>
          </a:p>
        </p:txBody>
      </p:sp>
      <p:sp>
        <p:nvSpPr>
          <p:cNvPr id="14" name="TextBox 13">
            <a:extLst>
              <a:ext uri="{FF2B5EF4-FFF2-40B4-BE49-F238E27FC236}">
                <a16:creationId xmlns:a16="http://schemas.microsoft.com/office/drawing/2014/main" id="{5926CA92-F74D-49B3-AC9B-C1C13DA6E67F}"/>
              </a:ext>
            </a:extLst>
          </p:cNvPr>
          <p:cNvSpPr txBox="1"/>
          <p:nvPr/>
        </p:nvSpPr>
        <p:spPr>
          <a:xfrm>
            <a:off x="2188801" y="1786513"/>
            <a:ext cx="2023311"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t>ObsEncoder</a:t>
            </a:r>
            <a:endParaRPr lang="en-US" dirty="0"/>
          </a:p>
        </p:txBody>
      </p:sp>
    </p:spTree>
    <p:extLst>
      <p:ext uri="{BB962C8B-B14F-4D97-AF65-F5344CB8AC3E}">
        <p14:creationId xmlns:p14="http://schemas.microsoft.com/office/powerpoint/2010/main" val="853741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35CA97A-7C92-46D1-9382-1BCFF56C63AF}"/>
              </a:ext>
            </a:extLst>
          </p:cNvPr>
          <p:cNvGrpSpPr/>
          <p:nvPr/>
        </p:nvGrpSpPr>
        <p:grpSpPr>
          <a:xfrm>
            <a:off x="419099" y="576652"/>
            <a:ext cx="8318499" cy="560880"/>
            <a:chOff x="407670" y="45048"/>
            <a:chExt cx="5707380" cy="560880"/>
          </a:xfrm>
        </p:grpSpPr>
        <p:sp>
          <p:nvSpPr>
            <p:cNvPr id="6" name="Rectangle: Rounded Corners 5">
              <a:extLst>
                <a:ext uri="{FF2B5EF4-FFF2-40B4-BE49-F238E27FC236}">
                  <a16:creationId xmlns:a16="http://schemas.microsoft.com/office/drawing/2014/main" id="{374CB77A-187B-44B0-A503-D188ED083E59}"/>
                </a:ext>
              </a:extLst>
            </p:cNvPr>
            <p:cNvSpPr/>
            <p:nvPr/>
          </p:nvSpPr>
          <p:spPr>
            <a:xfrm>
              <a:off x="407670" y="45048"/>
              <a:ext cx="5707380" cy="5608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5">
              <a:extLst>
                <a:ext uri="{FF2B5EF4-FFF2-40B4-BE49-F238E27FC236}">
                  <a16:creationId xmlns:a16="http://schemas.microsoft.com/office/drawing/2014/main" id="{D561A70D-528A-4CC5-8508-E1B67D0194FF}"/>
                </a:ext>
              </a:extLst>
            </p:cNvPr>
            <p:cNvSpPr txBox="1"/>
            <p:nvPr/>
          </p:nvSpPr>
          <p:spPr>
            <a:xfrm>
              <a:off x="435050" y="72428"/>
              <a:ext cx="565262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725" tIns="0" rIns="215725" bIns="0" numCol="1" spcCol="1270" anchor="ctr" anchorCtr="0">
              <a:noAutofit/>
            </a:bodyPr>
            <a:lstStyle/>
            <a:p>
              <a:pPr lvl="0" algn="l"/>
              <a:r>
                <a:rPr lang="en-US" sz="2000" dirty="0"/>
                <a:t>IV. Proposed Method</a:t>
              </a:r>
            </a:p>
          </p:txBody>
        </p:sp>
      </p:grpSp>
      <p:pic>
        <p:nvPicPr>
          <p:cNvPr id="9" name="Picture 8">
            <a:extLst>
              <a:ext uri="{FF2B5EF4-FFF2-40B4-BE49-F238E27FC236}">
                <a16:creationId xmlns:a16="http://schemas.microsoft.com/office/drawing/2014/main" id="{A86A0600-700D-4AA3-9D2F-EE6178269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121" y="1585619"/>
            <a:ext cx="4316361" cy="2111210"/>
          </a:xfrm>
          <a:prstGeom prst="rect">
            <a:avLst/>
          </a:prstGeom>
        </p:spPr>
      </p:pic>
      <p:pic>
        <p:nvPicPr>
          <p:cNvPr id="34" name="Picture 33">
            <a:extLst>
              <a:ext uri="{FF2B5EF4-FFF2-40B4-BE49-F238E27FC236}">
                <a16:creationId xmlns:a16="http://schemas.microsoft.com/office/drawing/2014/main" id="{559A8D13-5545-49E9-8B47-5C884947E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500022" y="3598799"/>
            <a:ext cx="1790580" cy="1748283"/>
          </a:xfrm>
          <a:prstGeom prst="rect">
            <a:avLst/>
          </a:prstGeom>
        </p:spPr>
      </p:pic>
      <p:sp>
        <p:nvSpPr>
          <p:cNvPr id="8" name="Content Placeholder 2">
            <a:extLst>
              <a:ext uri="{FF2B5EF4-FFF2-40B4-BE49-F238E27FC236}">
                <a16:creationId xmlns:a16="http://schemas.microsoft.com/office/drawing/2014/main" id="{F19D8A11-CA23-4EBC-87F3-E4F0112CFA98}"/>
              </a:ext>
            </a:extLst>
          </p:cNvPr>
          <p:cNvSpPr txBox="1">
            <a:spLocks/>
          </p:cNvSpPr>
          <p:nvPr/>
        </p:nvSpPr>
        <p:spPr bwMode="auto">
          <a:xfrm>
            <a:off x="281446" y="1317523"/>
            <a:ext cx="8318500" cy="4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sz="2500" kern="0" dirty="0"/>
              <a:t>2. L-SBMP training:</a:t>
            </a:r>
          </a:p>
          <a:p>
            <a:pPr marL="0" indent="0">
              <a:buNone/>
            </a:pPr>
            <a:endParaRPr lang="en-US" sz="2500" kern="0" dirty="0"/>
          </a:p>
          <a:p>
            <a:pPr marL="0" indent="0">
              <a:buNone/>
            </a:pPr>
            <a:endParaRPr lang="en-US" sz="2500" kern="0" dirty="0"/>
          </a:p>
        </p:txBody>
      </p:sp>
      <p:cxnSp>
        <p:nvCxnSpPr>
          <p:cNvPr id="13" name="Connector: Elbow 12">
            <a:extLst>
              <a:ext uri="{FF2B5EF4-FFF2-40B4-BE49-F238E27FC236}">
                <a16:creationId xmlns:a16="http://schemas.microsoft.com/office/drawing/2014/main" id="{1EF3AF55-64EB-4D01-B713-0DB32534C820}"/>
              </a:ext>
            </a:extLst>
          </p:cNvPr>
          <p:cNvCxnSpPr>
            <a:cxnSpLocks/>
          </p:cNvCxnSpPr>
          <p:nvPr/>
        </p:nvCxnSpPr>
        <p:spPr bwMode="auto">
          <a:xfrm rot="16200000" flipH="1">
            <a:off x="567263" y="3535003"/>
            <a:ext cx="1622475" cy="495576"/>
          </a:xfrm>
          <a:prstGeom prst="bentConnector2">
            <a:avLst/>
          </a:prstGeom>
          <a:noFill/>
          <a:ln w="38100" cap="flat" cmpd="sng" algn="ctr">
            <a:solidFill>
              <a:srgbClr val="C00000"/>
            </a:solidFill>
            <a:prstDash val="solid"/>
            <a:round/>
            <a:headEnd type="none" w="med" len="med"/>
            <a:tailEnd type="triangle"/>
          </a:ln>
          <a:effectLst/>
        </p:spPr>
      </p:cxnSp>
      <p:cxnSp>
        <p:nvCxnSpPr>
          <p:cNvPr id="22" name="Straight Connector 21">
            <a:extLst>
              <a:ext uri="{FF2B5EF4-FFF2-40B4-BE49-F238E27FC236}">
                <a16:creationId xmlns:a16="http://schemas.microsoft.com/office/drawing/2014/main" id="{A3134986-7607-40C6-86F5-9FFB3247D385}"/>
              </a:ext>
            </a:extLst>
          </p:cNvPr>
          <p:cNvCxnSpPr/>
          <p:nvPr/>
        </p:nvCxnSpPr>
        <p:spPr bwMode="auto">
          <a:xfrm flipH="1">
            <a:off x="1130712" y="2971553"/>
            <a:ext cx="495575" cy="0"/>
          </a:xfrm>
          <a:prstGeom prst="line">
            <a:avLst/>
          </a:prstGeom>
          <a:noFill/>
          <a:ln w="38100" cap="flat" cmpd="sng" algn="ctr">
            <a:solidFill>
              <a:srgbClr val="C00000"/>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AE415062-35B8-45BC-8E22-69D5635136CA}"/>
              </a:ext>
            </a:extLst>
          </p:cNvPr>
          <p:cNvCxnSpPr>
            <a:cxnSpLocks/>
          </p:cNvCxnSpPr>
          <p:nvPr/>
        </p:nvCxnSpPr>
        <p:spPr bwMode="auto">
          <a:xfrm flipV="1">
            <a:off x="1888410" y="3554730"/>
            <a:ext cx="1365250" cy="1039299"/>
          </a:xfrm>
          <a:prstGeom prst="straightConnector1">
            <a:avLst/>
          </a:prstGeom>
          <a:noFill/>
          <a:ln w="38100" cap="flat" cmpd="sng" algn="ctr">
            <a:solidFill>
              <a:srgbClr val="C0000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88D01351-596A-4437-9811-D8350817D132}"/>
              </a:ext>
            </a:extLst>
          </p:cNvPr>
          <p:cNvCxnSpPr>
            <a:cxnSpLocks/>
          </p:cNvCxnSpPr>
          <p:nvPr/>
        </p:nvCxnSpPr>
        <p:spPr bwMode="auto">
          <a:xfrm flipV="1">
            <a:off x="3147060" y="3554731"/>
            <a:ext cx="163750" cy="750569"/>
          </a:xfrm>
          <a:prstGeom prst="straightConnector1">
            <a:avLst/>
          </a:prstGeom>
          <a:noFill/>
          <a:ln w="38100" cap="flat" cmpd="sng" algn="ctr">
            <a:solidFill>
              <a:srgbClr val="C0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6F6C32AA-4AB1-47B2-82F7-8C8ED3D227E3}"/>
                  </a:ext>
                </a:extLst>
              </p:cNvPr>
              <p:cNvSpPr txBox="1">
                <a:spLocks/>
              </p:cNvSpPr>
              <p:nvPr/>
            </p:nvSpPr>
            <p:spPr bwMode="auto">
              <a:xfrm>
                <a:off x="459005" y="5373838"/>
                <a:ext cx="8318500" cy="10660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kern="0" dirty="0"/>
                  <a:t>Use the trained </a:t>
                </a:r>
                <a:r>
                  <a:rPr lang="en-US" kern="0" dirty="0" err="1"/>
                  <a:t>DeepSampler</a:t>
                </a:r>
                <a:r>
                  <a:rPr lang="en-US" kern="0" dirty="0"/>
                  <a:t> to predict the </a:t>
                </a:r>
                <a14:m>
                  <m:oMath xmlns:m="http://schemas.openxmlformats.org/officeDocument/2006/math">
                    <m:sSub>
                      <m:sSubPr>
                        <m:ctrlPr>
                          <a:rPr lang="en-US" b="1" i="1" kern="0" smtClean="0">
                            <a:latin typeface="Cambria Math" panose="02040503050406030204" pitchFamily="18" charset="0"/>
                          </a:rPr>
                        </m:ctrlPr>
                      </m:sSubPr>
                      <m:e>
                        <m:r>
                          <a:rPr lang="en-US" b="1" i="1" kern="0" smtClean="0">
                            <a:latin typeface="Cambria Math" panose="02040503050406030204" pitchFamily="18" charset="0"/>
                          </a:rPr>
                          <m:t>𝒙</m:t>
                        </m:r>
                      </m:e>
                      <m:sub>
                        <m:r>
                          <a:rPr lang="en-US" b="1" i="1" kern="0" smtClean="0">
                            <a:latin typeface="Cambria Math" panose="02040503050406030204" pitchFamily="18" charset="0"/>
                          </a:rPr>
                          <m:t>𝒕</m:t>
                        </m:r>
                        <m:r>
                          <a:rPr lang="en-US" b="1" i="1" kern="0" smtClean="0">
                            <a:latin typeface="Cambria Math" panose="02040503050406030204" pitchFamily="18" charset="0"/>
                          </a:rPr>
                          <m:t>+</m:t>
                        </m:r>
                        <m:r>
                          <a:rPr lang="en-US" b="1" i="1" kern="0" smtClean="0">
                            <a:latin typeface="Cambria Math" panose="02040503050406030204" pitchFamily="18" charset="0"/>
                          </a:rPr>
                          <m:t>𝟏</m:t>
                        </m:r>
                      </m:sub>
                    </m:sSub>
                  </m:oMath>
                </a14:m>
                <a:r>
                  <a:rPr lang="en-US" kern="0" dirty="0"/>
                  <a:t>, after that calculate the </a:t>
                </a:r>
                <a14:m>
                  <m:oMath xmlns:m="http://schemas.openxmlformats.org/officeDocument/2006/math">
                    <m:sSub>
                      <m:sSubPr>
                        <m:ctrlPr>
                          <a:rPr lang="en-US" b="1" i="1" kern="0" smtClean="0">
                            <a:latin typeface="Cambria Math" panose="02040503050406030204" pitchFamily="18" charset="0"/>
                          </a:rPr>
                        </m:ctrlPr>
                      </m:sSubPr>
                      <m:e>
                        <m:r>
                          <a:rPr lang="en-US" b="1" i="1" kern="0" smtClean="0">
                            <a:latin typeface="Cambria Math" panose="02040503050406030204" pitchFamily="18" charset="0"/>
                          </a:rPr>
                          <m:t>𝒖</m:t>
                        </m:r>
                      </m:e>
                      <m:sub>
                        <m:r>
                          <a:rPr lang="en-US" b="1" i="1" kern="0" smtClean="0">
                            <a:latin typeface="Cambria Math" panose="02040503050406030204" pitchFamily="18" charset="0"/>
                          </a:rPr>
                          <m:t>𝒕</m:t>
                        </m:r>
                      </m:sub>
                    </m:sSub>
                  </m:oMath>
                </a14:m>
                <a:r>
                  <a:rPr lang="en-US" kern="0" dirty="0"/>
                  <a:t> based on </a:t>
                </a:r>
                <a14:m>
                  <m:oMath xmlns:m="http://schemas.openxmlformats.org/officeDocument/2006/math">
                    <m:sSub>
                      <m:sSubPr>
                        <m:ctrlPr>
                          <a:rPr lang="en-US" i="1" kern="0">
                            <a:latin typeface="Cambria Math" panose="02040503050406030204" pitchFamily="18" charset="0"/>
                          </a:rPr>
                        </m:ctrlPr>
                      </m:sSubPr>
                      <m:e>
                        <m:r>
                          <a:rPr lang="en-US" i="1" kern="0">
                            <a:latin typeface="Cambria Math" panose="02040503050406030204" pitchFamily="18" charset="0"/>
                          </a:rPr>
                          <m:t>𝒙</m:t>
                        </m:r>
                      </m:e>
                      <m:sub>
                        <m:r>
                          <a:rPr lang="en-US" i="1" kern="0">
                            <a:latin typeface="Cambria Math" panose="02040503050406030204" pitchFamily="18" charset="0"/>
                          </a:rPr>
                          <m:t>𝒕</m:t>
                        </m:r>
                      </m:sub>
                    </m:sSub>
                  </m:oMath>
                </a14:m>
                <a:r>
                  <a:rPr lang="en-US" kern="0" dirty="0"/>
                  <a:t> and </a:t>
                </a:r>
                <a14:m>
                  <m:oMath xmlns:m="http://schemas.openxmlformats.org/officeDocument/2006/math">
                    <m:sSub>
                      <m:sSubPr>
                        <m:ctrlPr>
                          <a:rPr lang="en-US" i="1" kern="0">
                            <a:latin typeface="Cambria Math" panose="02040503050406030204" pitchFamily="18" charset="0"/>
                          </a:rPr>
                        </m:ctrlPr>
                      </m:sSubPr>
                      <m:e>
                        <m:r>
                          <a:rPr lang="en-US" i="1" kern="0">
                            <a:latin typeface="Cambria Math" panose="02040503050406030204" pitchFamily="18" charset="0"/>
                          </a:rPr>
                          <m:t>𝒙</m:t>
                        </m:r>
                      </m:e>
                      <m:sub>
                        <m:r>
                          <a:rPr lang="en-US" i="1" kern="0">
                            <a:latin typeface="Cambria Math" panose="02040503050406030204" pitchFamily="18" charset="0"/>
                          </a:rPr>
                          <m:t>𝒕</m:t>
                        </m:r>
                        <m:r>
                          <a:rPr lang="en-US" i="1" kern="0">
                            <a:latin typeface="Cambria Math" panose="02040503050406030204" pitchFamily="18" charset="0"/>
                          </a:rPr>
                          <m:t>+</m:t>
                        </m:r>
                        <m:r>
                          <a:rPr lang="en-US" i="1" kern="0">
                            <a:latin typeface="Cambria Math" panose="02040503050406030204" pitchFamily="18" charset="0"/>
                          </a:rPr>
                          <m:t>𝟏</m:t>
                        </m:r>
                      </m:sub>
                    </m:sSub>
                  </m:oMath>
                </a14:m>
                <a:r>
                  <a:rPr lang="en-US" kern="0" dirty="0"/>
                  <a:t>. The networks will be trained together with two loss functions</a:t>
                </a:r>
              </a:p>
            </p:txBody>
          </p:sp>
        </mc:Choice>
        <mc:Fallback xmlns="">
          <p:sp>
            <p:nvSpPr>
              <p:cNvPr id="31" name="Content Placeholder 2">
                <a:extLst>
                  <a:ext uri="{FF2B5EF4-FFF2-40B4-BE49-F238E27FC236}">
                    <a16:creationId xmlns:a16="http://schemas.microsoft.com/office/drawing/2014/main" id="{6F6C32AA-4AB1-47B2-82F7-8C8ED3D227E3}"/>
                  </a:ext>
                </a:extLst>
              </p:cNvPr>
              <p:cNvSpPr txBox="1">
                <a:spLocks noRot="1" noChangeAspect="1" noMove="1" noResize="1" noEditPoints="1" noAdjustHandles="1" noChangeArrowheads="1" noChangeShapeType="1" noTextEdit="1"/>
              </p:cNvSpPr>
              <p:nvPr/>
            </p:nvSpPr>
            <p:spPr bwMode="auto">
              <a:xfrm>
                <a:off x="459005" y="5373838"/>
                <a:ext cx="8318500" cy="1066060"/>
              </a:xfrm>
              <a:prstGeom prst="rect">
                <a:avLst/>
              </a:prstGeom>
              <a:blipFill>
                <a:blip r:embed="rId5"/>
                <a:stretch>
                  <a:fillRect l="-1319" t="-14368" r="-1685" b="-534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705332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35CA97A-7C92-46D1-9382-1BCFF56C63AF}"/>
              </a:ext>
            </a:extLst>
          </p:cNvPr>
          <p:cNvGrpSpPr/>
          <p:nvPr/>
        </p:nvGrpSpPr>
        <p:grpSpPr>
          <a:xfrm>
            <a:off x="419099" y="576652"/>
            <a:ext cx="8318499" cy="560880"/>
            <a:chOff x="407670" y="45048"/>
            <a:chExt cx="5707380" cy="560880"/>
          </a:xfrm>
        </p:grpSpPr>
        <p:sp>
          <p:nvSpPr>
            <p:cNvPr id="6" name="Rectangle: Rounded Corners 5">
              <a:extLst>
                <a:ext uri="{FF2B5EF4-FFF2-40B4-BE49-F238E27FC236}">
                  <a16:creationId xmlns:a16="http://schemas.microsoft.com/office/drawing/2014/main" id="{374CB77A-187B-44B0-A503-D188ED083E59}"/>
                </a:ext>
              </a:extLst>
            </p:cNvPr>
            <p:cNvSpPr/>
            <p:nvPr/>
          </p:nvSpPr>
          <p:spPr>
            <a:xfrm>
              <a:off x="407670" y="45048"/>
              <a:ext cx="5707380" cy="5608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5">
              <a:extLst>
                <a:ext uri="{FF2B5EF4-FFF2-40B4-BE49-F238E27FC236}">
                  <a16:creationId xmlns:a16="http://schemas.microsoft.com/office/drawing/2014/main" id="{D561A70D-528A-4CC5-8508-E1B67D0194FF}"/>
                </a:ext>
              </a:extLst>
            </p:cNvPr>
            <p:cNvSpPr txBox="1"/>
            <p:nvPr/>
          </p:nvSpPr>
          <p:spPr>
            <a:xfrm>
              <a:off x="435050" y="72428"/>
              <a:ext cx="565262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725" tIns="0" rIns="215725" bIns="0" numCol="1" spcCol="1270" anchor="ctr" anchorCtr="0">
              <a:noAutofit/>
            </a:bodyPr>
            <a:lstStyle/>
            <a:p>
              <a:pPr lvl="0" algn="l"/>
              <a:r>
                <a:rPr lang="en-US" sz="2000" dirty="0"/>
                <a:t>IV. Proposed Method</a:t>
              </a:r>
            </a:p>
          </p:txBody>
        </p:sp>
      </p:grpSp>
      <p:sp>
        <p:nvSpPr>
          <p:cNvPr id="8" name="Content Placeholder 2">
            <a:extLst>
              <a:ext uri="{FF2B5EF4-FFF2-40B4-BE49-F238E27FC236}">
                <a16:creationId xmlns:a16="http://schemas.microsoft.com/office/drawing/2014/main" id="{F19D8A11-CA23-4EBC-87F3-E4F0112CFA98}"/>
              </a:ext>
            </a:extLst>
          </p:cNvPr>
          <p:cNvSpPr txBox="1">
            <a:spLocks/>
          </p:cNvSpPr>
          <p:nvPr/>
        </p:nvSpPr>
        <p:spPr bwMode="auto">
          <a:xfrm>
            <a:off x="281446" y="1317523"/>
            <a:ext cx="8318500" cy="4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sz="2500" kern="0" dirty="0"/>
              <a:t>2. L-SBMP training:</a:t>
            </a:r>
          </a:p>
          <a:p>
            <a:pPr marL="0" indent="0">
              <a:buNone/>
            </a:pPr>
            <a:endParaRPr lang="en-US" sz="2500" kern="0" dirty="0"/>
          </a:p>
          <a:p>
            <a:pPr marL="0" indent="0">
              <a:buNone/>
            </a:pPr>
            <a:endParaRPr lang="en-US" sz="2500" kern="0" dirty="0"/>
          </a:p>
        </p:txBody>
      </p:sp>
      <p:pic>
        <p:nvPicPr>
          <p:cNvPr id="24" name="Picture 23">
            <a:extLst>
              <a:ext uri="{FF2B5EF4-FFF2-40B4-BE49-F238E27FC236}">
                <a16:creationId xmlns:a16="http://schemas.microsoft.com/office/drawing/2014/main" id="{7C58BBBF-C490-46E4-BA23-EF395742E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591462" y="3598799"/>
            <a:ext cx="1790580" cy="1748283"/>
          </a:xfrm>
          <a:prstGeom prst="rect">
            <a:avLst/>
          </a:prstGeom>
        </p:spPr>
      </p:pic>
      <p:cxnSp>
        <p:nvCxnSpPr>
          <p:cNvPr id="13" name="Connector: Elbow 12">
            <a:extLst>
              <a:ext uri="{FF2B5EF4-FFF2-40B4-BE49-F238E27FC236}">
                <a16:creationId xmlns:a16="http://schemas.microsoft.com/office/drawing/2014/main" id="{1EF3AF55-64EB-4D01-B713-0DB32534C820}"/>
              </a:ext>
            </a:extLst>
          </p:cNvPr>
          <p:cNvCxnSpPr>
            <a:cxnSpLocks/>
          </p:cNvCxnSpPr>
          <p:nvPr/>
        </p:nvCxnSpPr>
        <p:spPr bwMode="auto">
          <a:xfrm rot="16200000" flipH="1">
            <a:off x="645921" y="3447373"/>
            <a:ext cx="1622475" cy="495576"/>
          </a:xfrm>
          <a:prstGeom prst="bentConnector2">
            <a:avLst/>
          </a:prstGeom>
          <a:noFill/>
          <a:ln w="38100" cap="flat" cmpd="sng" algn="ctr">
            <a:solidFill>
              <a:srgbClr val="C00000"/>
            </a:solidFill>
            <a:prstDash val="solid"/>
            <a:round/>
            <a:headEnd type="none" w="med" len="med"/>
            <a:tailEnd type="triangle"/>
          </a:ln>
          <a:effectLst/>
        </p:spPr>
      </p:cxnSp>
      <p:pic>
        <p:nvPicPr>
          <p:cNvPr id="14" name="Picture 13">
            <a:extLst>
              <a:ext uri="{FF2B5EF4-FFF2-40B4-BE49-F238E27FC236}">
                <a16:creationId xmlns:a16="http://schemas.microsoft.com/office/drawing/2014/main" id="{1ACC1BE8-3D3E-4B52-8933-A15728DAB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147" y="1717071"/>
            <a:ext cx="5112298" cy="2041590"/>
          </a:xfrm>
          <a:prstGeom prst="rect">
            <a:avLst/>
          </a:prstGeom>
        </p:spPr>
      </p:pic>
      <p:cxnSp>
        <p:nvCxnSpPr>
          <p:cNvPr id="22" name="Straight Connector 21">
            <a:extLst>
              <a:ext uri="{FF2B5EF4-FFF2-40B4-BE49-F238E27FC236}">
                <a16:creationId xmlns:a16="http://schemas.microsoft.com/office/drawing/2014/main" id="{A3134986-7607-40C6-86F5-9FFB3247D385}"/>
              </a:ext>
            </a:extLst>
          </p:cNvPr>
          <p:cNvCxnSpPr/>
          <p:nvPr/>
        </p:nvCxnSpPr>
        <p:spPr bwMode="auto">
          <a:xfrm flipH="1">
            <a:off x="1209370" y="2883923"/>
            <a:ext cx="495575" cy="0"/>
          </a:xfrm>
          <a:prstGeom prst="line">
            <a:avLst/>
          </a:prstGeom>
          <a:noFill/>
          <a:ln w="38100" cap="flat" cmpd="sng" algn="ctr">
            <a:solidFill>
              <a:srgbClr val="C00000"/>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AE415062-35B8-45BC-8E22-69D5635136CA}"/>
              </a:ext>
            </a:extLst>
          </p:cNvPr>
          <p:cNvCxnSpPr/>
          <p:nvPr/>
        </p:nvCxnSpPr>
        <p:spPr bwMode="auto">
          <a:xfrm flipV="1">
            <a:off x="1967068" y="3467100"/>
            <a:ext cx="1365250" cy="1130300"/>
          </a:xfrm>
          <a:prstGeom prst="straightConnector1">
            <a:avLst/>
          </a:prstGeom>
          <a:noFill/>
          <a:ln w="38100" cap="flat" cmpd="sng" algn="ctr">
            <a:solidFill>
              <a:srgbClr val="C0000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88D01351-596A-4437-9811-D8350817D132}"/>
              </a:ext>
            </a:extLst>
          </p:cNvPr>
          <p:cNvCxnSpPr>
            <a:cxnSpLocks/>
          </p:cNvCxnSpPr>
          <p:nvPr/>
        </p:nvCxnSpPr>
        <p:spPr bwMode="auto">
          <a:xfrm flipV="1">
            <a:off x="3261360" y="3467101"/>
            <a:ext cx="128108" cy="876300"/>
          </a:xfrm>
          <a:prstGeom prst="straightConnector1">
            <a:avLst/>
          </a:prstGeom>
          <a:noFill/>
          <a:ln w="38100" cap="flat" cmpd="sng" algn="ctr">
            <a:solidFill>
              <a:srgbClr val="C00000"/>
            </a:solidFill>
            <a:prstDash val="solid"/>
            <a:round/>
            <a:headEnd type="none" w="med" len="med"/>
            <a:tailEnd type="triangle"/>
          </a:ln>
          <a:effectLst/>
        </p:spPr>
      </p:cxnSp>
      <p:cxnSp>
        <p:nvCxnSpPr>
          <p:cNvPr id="3" name="Straight Connector 2">
            <a:extLst>
              <a:ext uri="{FF2B5EF4-FFF2-40B4-BE49-F238E27FC236}">
                <a16:creationId xmlns:a16="http://schemas.microsoft.com/office/drawing/2014/main" id="{B71FB5C6-D3F4-494C-92FD-DDC7E6E9446F}"/>
              </a:ext>
            </a:extLst>
          </p:cNvPr>
          <p:cNvCxnSpPr>
            <a:cxnSpLocks/>
            <a:stCxn id="24" idx="2"/>
          </p:cNvCxnSpPr>
          <p:nvPr/>
        </p:nvCxnSpPr>
        <p:spPr bwMode="auto">
          <a:xfrm flipV="1">
            <a:off x="3360894" y="4452387"/>
            <a:ext cx="3359149" cy="20554"/>
          </a:xfrm>
          <a:prstGeom prst="line">
            <a:avLst/>
          </a:prstGeom>
          <a:noFill/>
          <a:ln w="38100" cap="flat" cmpd="sng" algn="ctr">
            <a:solidFill>
              <a:srgbClr val="C00000"/>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6078F80C-233C-422A-829A-823DA9C20EBE}"/>
              </a:ext>
            </a:extLst>
          </p:cNvPr>
          <p:cNvCxnSpPr>
            <a:cxnSpLocks/>
          </p:cNvCxnSpPr>
          <p:nvPr/>
        </p:nvCxnSpPr>
        <p:spPr bwMode="auto">
          <a:xfrm flipV="1">
            <a:off x="6720043" y="3005151"/>
            <a:ext cx="0" cy="1447236"/>
          </a:xfrm>
          <a:prstGeom prst="straightConnector1">
            <a:avLst/>
          </a:prstGeom>
          <a:noFill/>
          <a:ln w="38100" cap="flat" cmpd="sng" algn="ctr">
            <a:solidFill>
              <a:srgbClr val="C0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8270CEC-41B9-438A-8DDC-10C2FA999A30}"/>
                  </a:ext>
                </a:extLst>
              </p:cNvPr>
              <p:cNvSpPr txBox="1"/>
              <p:nvPr/>
            </p:nvSpPr>
            <p:spPr>
              <a:xfrm>
                <a:off x="6969645" y="2606924"/>
                <a:ext cx="1069590"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500" dirty="0"/>
                  <a:t>Loss of</a:t>
                </a:r>
              </a:p>
              <a:p>
                <a:pPr/>
                <a14:m>
                  <m:oMathPara xmlns:m="http://schemas.openxmlformats.org/officeDocument/2006/math">
                    <m:oMathParaPr>
                      <m:jc m:val="centerGroup"/>
                    </m:oMathParaPr>
                    <m:oMath xmlns:m="http://schemas.openxmlformats.org/officeDocument/2006/math">
                      <m:sSub>
                        <m:sSubPr>
                          <m:ctrlPr>
                            <a:rPr lang="en-US" sz="1500" b="1" i="1" smtClean="0">
                              <a:latin typeface="Cambria Math" panose="02040503050406030204" pitchFamily="18" charset="0"/>
                            </a:rPr>
                          </m:ctrlPr>
                        </m:sSubPr>
                        <m:e>
                          <m:acc>
                            <m:accPr>
                              <m:chr m:val="̂"/>
                              <m:ctrlPr>
                                <a:rPr lang="en-US" sz="1500" i="1" smtClean="0">
                                  <a:latin typeface="Cambria Math" panose="02040503050406030204" pitchFamily="18" charset="0"/>
                                </a:rPr>
                              </m:ctrlPr>
                            </m:accPr>
                            <m:e>
                              <m:r>
                                <a:rPr lang="en-US" sz="1500" b="1" i="1" smtClean="0">
                                  <a:latin typeface="Cambria Math" panose="02040503050406030204" pitchFamily="18" charset="0"/>
                                </a:rPr>
                                <m:t>𝒙</m:t>
                              </m:r>
                            </m:e>
                          </m:acc>
                        </m:e>
                        <m:sub>
                          <m:r>
                            <a:rPr lang="en-US" sz="1500" b="1" i="1" smtClean="0">
                              <a:latin typeface="Cambria Math" panose="02040503050406030204" pitchFamily="18" charset="0"/>
                            </a:rPr>
                            <m:t>𝒕</m:t>
                          </m:r>
                          <m:r>
                            <a:rPr lang="en-US" sz="1500" b="1" i="1" smtClean="0">
                              <a:latin typeface="Cambria Math" panose="02040503050406030204" pitchFamily="18" charset="0"/>
                            </a:rPr>
                            <m:t>+</m:t>
                          </m:r>
                          <m:r>
                            <a:rPr lang="en-US" sz="1500" b="1" i="1" smtClean="0">
                              <a:latin typeface="Cambria Math" panose="02040503050406030204" pitchFamily="18" charset="0"/>
                            </a:rPr>
                            <m:t>𝟏</m:t>
                          </m:r>
                        </m:sub>
                      </m:sSub>
                      <m:r>
                        <a:rPr lang="en-US" sz="1500" b="1" i="1" smtClean="0">
                          <a:latin typeface="Cambria Math" panose="02040503050406030204" pitchFamily="18" charset="0"/>
                        </a:rPr>
                        <m:t> &amp;</m:t>
                      </m:r>
                      <m:sSub>
                        <m:sSubPr>
                          <m:ctrlPr>
                            <a:rPr lang="en-US" sz="1500" i="1">
                              <a:latin typeface="Cambria Math" panose="02040503050406030204" pitchFamily="18" charset="0"/>
                            </a:rPr>
                          </m:ctrlPr>
                        </m:sSubPr>
                        <m:e>
                          <m:r>
                            <a:rPr lang="en-US" sz="1500" b="1" i="1" smtClean="0">
                              <a:latin typeface="Cambria Math" panose="02040503050406030204" pitchFamily="18" charset="0"/>
                            </a:rPr>
                            <m:t> </m:t>
                          </m:r>
                          <m:r>
                            <a:rPr lang="en-US" sz="1500" b="1" i="1" smtClean="0">
                              <a:latin typeface="Cambria Math" panose="02040503050406030204" pitchFamily="18" charset="0"/>
                            </a:rPr>
                            <m:t>𝒙</m:t>
                          </m:r>
                        </m:e>
                        <m:sub>
                          <m:r>
                            <a:rPr lang="en-US" sz="1500" i="1">
                              <a:latin typeface="Cambria Math" panose="02040503050406030204" pitchFamily="18" charset="0"/>
                            </a:rPr>
                            <m:t>𝒕</m:t>
                          </m:r>
                          <m:r>
                            <a:rPr lang="en-US" sz="1500" i="1">
                              <a:latin typeface="Cambria Math" panose="02040503050406030204" pitchFamily="18" charset="0"/>
                            </a:rPr>
                            <m:t>+</m:t>
                          </m:r>
                          <m:r>
                            <a:rPr lang="en-US" sz="1500" i="1">
                              <a:latin typeface="Cambria Math" panose="02040503050406030204" pitchFamily="18" charset="0"/>
                            </a:rPr>
                            <m:t>𝟏</m:t>
                          </m:r>
                        </m:sub>
                      </m:sSub>
                    </m:oMath>
                  </m:oMathPara>
                </a14:m>
                <a:endParaRPr lang="en-US" sz="1500" dirty="0"/>
              </a:p>
            </p:txBody>
          </p:sp>
        </mc:Choice>
        <mc:Fallback xmlns="">
          <p:sp>
            <p:nvSpPr>
              <p:cNvPr id="18" name="TextBox 17">
                <a:extLst>
                  <a:ext uri="{FF2B5EF4-FFF2-40B4-BE49-F238E27FC236}">
                    <a16:creationId xmlns:a16="http://schemas.microsoft.com/office/drawing/2014/main" id="{58270CEC-41B9-438A-8DDC-10C2FA999A30}"/>
                  </a:ext>
                </a:extLst>
              </p:cNvPr>
              <p:cNvSpPr txBox="1">
                <a:spLocks noRot="1" noChangeAspect="1" noMove="1" noResize="1" noEditPoints="1" noAdjustHandles="1" noChangeArrowheads="1" noChangeShapeType="1" noTextEdit="1"/>
              </p:cNvSpPr>
              <p:nvPr/>
            </p:nvSpPr>
            <p:spPr>
              <a:xfrm>
                <a:off x="6969645" y="2606924"/>
                <a:ext cx="1069590" cy="553998"/>
              </a:xfrm>
              <a:prstGeom prst="rect">
                <a:avLst/>
              </a:prstGeom>
              <a:blipFill>
                <a:blip r:embed="rId5"/>
                <a:stretch>
                  <a:fillRect t="-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D4B37EC-064D-485D-BA96-4009CC820C3E}"/>
                  </a:ext>
                </a:extLst>
              </p:cNvPr>
              <p:cNvSpPr txBox="1"/>
              <p:nvPr/>
            </p:nvSpPr>
            <p:spPr>
              <a:xfrm>
                <a:off x="5925657" y="2728152"/>
                <a:ext cx="366983" cy="276999"/>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acc>
                            <m:accPr>
                              <m:chr m:val="̂"/>
                              <m:ctrlPr>
                                <a:rPr lang="en-US" sz="1200" i="1" smtClean="0">
                                  <a:latin typeface="Cambria Math" panose="02040503050406030204" pitchFamily="18" charset="0"/>
                                </a:rPr>
                              </m:ctrlPr>
                            </m:accPr>
                            <m:e>
                              <m:r>
                                <a:rPr lang="en-US" sz="1200" b="1" i="1" smtClean="0">
                                  <a:latin typeface="Cambria Math" panose="02040503050406030204" pitchFamily="18" charset="0"/>
                                </a:rPr>
                                <m:t>𝒙</m:t>
                              </m:r>
                            </m:e>
                          </m:acc>
                        </m:e>
                        <m:sub>
                          <m:r>
                            <a:rPr lang="en-US" sz="1200" b="1" i="1" smtClean="0">
                              <a:latin typeface="Cambria Math" panose="02040503050406030204" pitchFamily="18" charset="0"/>
                            </a:rPr>
                            <m:t>𝒕</m:t>
                          </m:r>
                          <m:r>
                            <a:rPr lang="en-US" sz="1200" b="1" i="1" smtClean="0">
                              <a:latin typeface="Cambria Math" panose="02040503050406030204" pitchFamily="18" charset="0"/>
                            </a:rPr>
                            <m:t>+</m:t>
                          </m:r>
                          <m:r>
                            <a:rPr lang="en-US" sz="1200" b="1" i="1" smtClean="0">
                              <a:latin typeface="Cambria Math" panose="02040503050406030204" pitchFamily="18" charset="0"/>
                            </a:rPr>
                            <m:t>𝟏</m:t>
                          </m:r>
                        </m:sub>
                      </m:sSub>
                    </m:oMath>
                  </m:oMathPara>
                </a14:m>
                <a:endParaRPr lang="en-US" sz="1200" dirty="0"/>
              </a:p>
            </p:txBody>
          </p:sp>
        </mc:Choice>
        <mc:Fallback xmlns="">
          <p:sp>
            <p:nvSpPr>
              <p:cNvPr id="19" name="TextBox 18">
                <a:extLst>
                  <a:ext uri="{FF2B5EF4-FFF2-40B4-BE49-F238E27FC236}">
                    <a16:creationId xmlns:a16="http://schemas.microsoft.com/office/drawing/2014/main" id="{3D4B37EC-064D-485D-BA96-4009CC820C3E}"/>
                  </a:ext>
                </a:extLst>
              </p:cNvPr>
              <p:cNvSpPr txBox="1">
                <a:spLocks noRot="1" noChangeAspect="1" noMove="1" noResize="1" noEditPoints="1" noAdjustHandles="1" noChangeArrowheads="1" noChangeShapeType="1" noTextEdit="1"/>
              </p:cNvSpPr>
              <p:nvPr/>
            </p:nvSpPr>
            <p:spPr>
              <a:xfrm>
                <a:off x="5925657" y="2728152"/>
                <a:ext cx="366983" cy="276999"/>
              </a:xfrm>
              <a:prstGeom prst="rect">
                <a:avLst/>
              </a:prstGeom>
              <a:blipFill>
                <a:blip r:embed="rId6"/>
                <a:stretch>
                  <a:fillRect l="-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1DA6F1AC-6504-4D75-B29E-75DE3E71A50D}"/>
                  </a:ext>
                </a:extLst>
              </p:cNvPr>
              <p:cNvSpPr txBox="1">
                <a:spLocks/>
              </p:cNvSpPr>
              <p:nvPr/>
            </p:nvSpPr>
            <p:spPr bwMode="auto">
              <a:xfrm>
                <a:off x="459005" y="5373838"/>
                <a:ext cx="8318500" cy="10660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kern="0" dirty="0"/>
                  <a:t>First, decode</a:t>
                </a:r>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𝒛</m:t>
                            </m:r>
                          </m:e>
                        </m:acc>
                      </m:e>
                      <m:sub>
                        <m:r>
                          <a:rPr lang="en-US" i="1">
                            <a:latin typeface="Cambria Math" panose="02040503050406030204" pitchFamily="18" charset="0"/>
                          </a:rPr>
                          <m:t>𝒕</m:t>
                        </m:r>
                        <m:r>
                          <a:rPr lang="en-US" i="1">
                            <a:latin typeface="Cambria Math" panose="02040503050406030204" pitchFamily="18" charset="0"/>
                          </a:rPr>
                          <m:t>+</m:t>
                        </m:r>
                        <m:r>
                          <a:rPr lang="en-US" i="1">
                            <a:latin typeface="Cambria Math" panose="02040503050406030204" pitchFamily="18" charset="0"/>
                          </a:rPr>
                          <m:t>𝟏</m:t>
                        </m:r>
                      </m:sub>
                    </m:sSub>
                  </m:oMath>
                </a14:m>
                <a:r>
                  <a:rPr lang="en-US" kern="0" dirty="0"/>
                  <a:t> to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𝒙</m:t>
                            </m:r>
                          </m:e>
                        </m:acc>
                      </m:e>
                      <m:sub>
                        <m:r>
                          <a:rPr lang="en-US" i="1">
                            <a:latin typeface="Cambria Math" panose="02040503050406030204" pitchFamily="18" charset="0"/>
                          </a:rPr>
                          <m:t>𝒕</m:t>
                        </m:r>
                        <m:r>
                          <a:rPr lang="en-US" i="1">
                            <a:latin typeface="Cambria Math" panose="02040503050406030204" pitchFamily="18" charset="0"/>
                          </a:rPr>
                          <m:t>+</m:t>
                        </m:r>
                        <m:r>
                          <a:rPr lang="en-US" i="1">
                            <a:latin typeface="Cambria Math" panose="02040503050406030204" pitchFamily="18" charset="0"/>
                          </a:rPr>
                          <m:t>𝟏</m:t>
                        </m:r>
                      </m:sub>
                    </m:sSub>
                  </m:oMath>
                </a14:m>
                <a:r>
                  <a:rPr lang="en-US" kern="0" dirty="0"/>
                  <a:t> and compare with real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𝒙</m:t>
                        </m:r>
                      </m:e>
                      <m:sub>
                        <m:r>
                          <a:rPr lang="en-US" i="1">
                            <a:latin typeface="Cambria Math" panose="02040503050406030204" pitchFamily="18" charset="0"/>
                          </a:rPr>
                          <m:t>𝒕</m:t>
                        </m:r>
                        <m:r>
                          <a:rPr lang="en-US" i="1">
                            <a:latin typeface="Cambria Math" panose="02040503050406030204" pitchFamily="18" charset="0"/>
                          </a:rPr>
                          <m:t>+</m:t>
                        </m:r>
                        <m:r>
                          <a:rPr lang="en-US" i="1">
                            <a:latin typeface="Cambria Math" panose="02040503050406030204" pitchFamily="18" charset="0"/>
                          </a:rPr>
                          <m:t>𝟏</m:t>
                        </m:r>
                      </m:sub>
                    </m:sSub>
                  </m:oMath>
                </a14:m>
                <a:r>
                  <a:rPr lang="en-US" kern="0" dirty="0"/>
                  <a:t> from </a:t>
                </a:r>
                <a:r>
                  <a:rPr lang="en-US" kern="0" dirty="0" err="1"/>
                  <a:t>DeepSampler</a:t>
                </a:r>
                <a:r>
                  <a:rPr lang="en-US" kern="0" dirty="0"/>
                  <a:t> </a:t>
                </a:r>
              </a:p>
            </p:txBody>
          </p:sp>
        </mc:Choice>
        <mc:Fallback xmlns="">
          <p:sp>
            <p:nvSpPr>
              <p:cNvPr id="28" name="Content Placeholder 2">
                <a:extLst>
                  <a:ext uri="{FF2B5EF4-FFF2-40B4-BE49-F238E27FC236}">
                    <a16:creationId xmlns:a16="http://schemas.microsoft.com/office/drawing/2014/main" id="{1DA6F1AC-6504-4D75-B29E-75DE3E71A50D}"/>
                  </a:ext>
                </a:extLst>
              </p:cNvPr>
              <p:cNvSpPr txBox="1">
                <a:spLocks noRot="1" noChangeAspect="1" noMove="1" noResize="1" noEditPoints="1" noAdjustHandles="1" noChangeArrowheads="1" noChangeShapeType="1" noTextEdit="1"/>
              </p:cNvSpPr>
              <p:nvPr/>
            </p:nvSpPr>
            <p:spPr bwMode="auto">
              <a:xfrm>
                <a:off x="459005" y="5373838"/>
                <a:ext cx="8318500" cy="1066060"/>
              </a:xfrm>
              <a:prstGeom prst="rect">
                <a:avLst/>
              </a:prstGeom>
              <a:blipFill>
                <a:blip r:embed="rId7"/>
                <a:stretch>
                  <a:fillRect l="-1319" t="-14943" r="-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79026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BE7DAAE-DB7B-4912-9B93-9BAF208CB375}"/>
              </a:ext>
            </a:extLst>
          </p:cNvPr>
          <p:cNvGraphicFramePr>
            <a:graphicFrameLocks noGrp="1"/>
          </p:cNvGraphicFramePr>
          <p:nvPr>
            <p:ph idx="1"/>
          </p:nvPr>
        </p:nvGraphicFramePr>
        <p:xfrm>
          <a:off x="419100" y="1587500"/>
          <a:ext cx="8318500" cy="506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8C183ACE-A4EB-41AA-B436-B4AD8388B6CF}"/>
              </a:ext>
            </a:extLst>
          </p:cNvPr>
          <p:cNvGrpSpPr/>
          <p:nvPr/>
        </p:nvGrpSpPr>
        <p:grpSpPr>
          <a:xfrm>
            <a:off x="419099" y="576652"/>
            <a:ext cx="8318499" cy="560880"/>
            <a:chOff x="407670" y="45048"/>
            <a:chExt cx="5707380" cy="560880"/>
          </a:xfrm>
        </p:grpSpPr>
        <p:sp>
          <p:nvSpPr>
            <p:cNvPr id="6" name="Rectangle: Rounded Corners 5">
              <a:extLst>
                <a:ext uri="{FF2B5EF4-FFF2-40B4-BE49-F238E27FC236}">
                  <a16:creationId xmlns:a16="http://schemas.microsoft.com/office/drawing/2014/main" id="{317341AA-2076-4125-A338-0AB7FF9EFAE8}"/>
                </a:ext>
              </a:extLst>
            </p:cNvPr>
            <p:cNvSpPr/>
            <p:nvPr/>
          </p:nvSpPr>
          <p:spPr>
            <a:xfrm>
              <a:off x="407670" y="45048"/>
              <a:ext cx="5707380" cy="5608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5">
              <a:extLst>
                <a:ext uri="{FF2B5EF4-FFF2-40B4-BE49-F238E27FC236}">
                  <a16:creationId xmlns:a16="http://schemas.microsoft.com/office/drawing/2014/main" id="{DE6A4E88-92FC-4E0D-95B0-83BD4E6AB097}"/>
                </a:ext>
              </a:extLst>
            </p:cNvPr>
            <p:cNvSpPr txBox="1"/>
            <p:nvPr/>
          </p:nvSpPr>
          <p:spPr>
            <a:xfrm>
              <a:off x="435050" y="72428"/>
              <a:ext cx="565262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725" tIns="0" rIns="215725" bIns="0" numCol="1" spcCol="1270" anchor="ctr" anchorCtr="0">
              <a:noAutofit/>
            </a:bodyPr>
            <a:lstStyle/>
            <a:p>
              <a:pPr marL="0" lvl="0" indent="0" algn="l" defTabSz="844550">
                <a:lnSpc>
                  <a:spcPct val="90000"/>
                </a:lnSpc>
                <a:spcBef>
                  <a:spcPct val="0"/>
                </a:spcBef>
                <a:spcAft>
                  <a:spcPct val="35000"/>
                </a:spcAft>
                <a:buNone/>
              </a:pPr>
              <a:r>
                <a:rPr lang="en-US" sz="1900" kern="1200" dirty="0"/>
                <a:t>I. Introduction</a:t>
              </a:r>
            </a:p>
          </p:txBody>
        </p:sp>
      </p:grpSp>
    </p:spTree>
    <p:extLst>
      <p:ext uri="{BB962C8B-B14F-4D97-AF65-F5344CB8AC3E}">
        <p14:creationId xmlns:p14="http://schemas.microsoft.com/office/powerpoint/2010/main" val="137760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463B-71F6-4A20-A7AA-66AB0B69A8B4}"/>
              </a:ext>
            </a:extLst>
          </p:cNvPr>
          <p:cNvSpPr>
            <a:spLocks noGrp="1"/>
          </p:cNvSpPr>
          <p:nvPr>
            <p:ph type="title"/>
          </p:nvPr>
        </p:nvSpPr>
        <p:spPr/>
        <p:txBody>
          <a:bodyPr/>
          <a:lstStyle/>
          <a:p>
            <a:endParaRPr lang="en-US"/>
          </a:p>
        </p:txBody>
      </p:sp>
      <p:grpSp>
        <p:nvGrpSpPr>
          <p:cNvPr id="4" name="Group 3">
            <a:extLst>
              <a:ext uri="{FF2B5EF4-FFF2-40B4-BE49-F238E27FC236}">
                <a16:creationId xmlns:a16="http://schemas.microsoft.com/office/drawing/2014/main" id="{93429699-2876-44F9-A701-E59421552F18}"/>
              </a:ext>
            </a:extLst>
          </p:cNvPr>
          <p:cNvGrpSpPr/>
          <p:nvPr/>
        </p:nvGrpSpPr>
        <p:grpSpPr>
          <a:xfrm>
            <a:off x="419099" y="576652"/>
            <a:ext cx="8318499" cy="560880"/>
            <a:chOff x="407670" y="45048"/>
            <a:chExt cx="5707380" cy="560880"/>
          </a:xfrm>
        </p:grpSpPr>
        <p:sp>
          <p:nvSpPr>
            <p:cNvPr id="5" name="Rectangle: Rounded Corners 4">
              <a:extLst>
                <a:ext uri="{FF2B5EF4-FFF2-40B4-BE49-F238E27FC236}">
                  <a16:creationId xmlns:a16="http://schemas.microsoft.com/office/drawing/2014/main" id="{688D52EF-40E0-4320-A3A4-7CB961140BF1}"/>
                </a:ext>
              </a:extLst>
            </p:cNvPr>
            <p:cNvSpPr/>
            <p:nvPr/>
          </p:nvSpPr>
          <p:spPr>
            <a:xfrm>
              <a:off x="407670" y="45048"/>
              <a:ext cx="5707380" cy="5608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Rounded Corners 5">
              <a:extLst>
                <a:ext uri="{FF2B5EF4-FFF2-40B4-BE49-F238E27FC236}">
                  <a16:creationId xmlns:a16="http://schemas.microsoft.com/office/drawing/2014/main" id="{445CD322-D85E-4913-A79B-B77DDFF43BAC}"/>
                </a:ext>
              </a:extLst>
            </p:cNvPr>
            <p:cNvSpPr txBox="1"/>
            <p:nvPr/>
          </p:nvSpPr>
          <p:spPr>
            <a:xfrm>
              <a:off x="435050" y="72428"/>
              <a:ext cx="565262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725" tIns="0" rIns="215725" bIns="0" numCol="1" spcCol="1270" anchor="ctr" anchorCtr="0">
              <a:noAutofit/>
            </a:bodyPr>
            <a:lstStyle/>
            <a:p>
              <a:pPr lvl="0" algn="l"/>
              <a:r>
                <a:rPr lang="en-US" sz="2000" dirty="0"/>
                <a:t>IV. Proposed Method</a:t>
              </a:r>
            </a:p>
          </p:txBody>
        </p:sp>
      </p:grpSp>
      <p:pic>
        <p:nvPicPr>
          <p:cNvPr id="18" name="Picture 17">
            <a:extLst>
              <a:ext uri="{FF2B5EF4-FFF2-40B4-BE49-F238E27FC236}">
                <a16:creationId xmlns:a16="http://schemas.microsoft.com/office/drawing/2014/main" id="{1F4220E7-5C5E-4DAB-9E26-30119A3B7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866" y="1594492"/>
            <a:ext cx="5313860" cy="2151728"/>
          </a:xfrm>
          <a:prstGeom prst="rect">
            <a:avLst/>
          </a:prstGeom>
        </p:spPr>
      </p:pic>
      <p:sp>
        <p:nvSpPr>
          <p:cNvPr id="7" name="Content Placeholder 2">
            <a:extLst>
              <a:ext uri="{FF2B5EF4-FFF2-40B4-BE49-F238E27FC236}">
                <a16:creationId xmlns:a16="http://schemas.microsoft.com/office/drawing/2014/main" id="{7663B5E1-B418-41E6-9ED5-395ECAC094FD}"/>
              </a:ext>
            </a:extLst>
          </p:cNvPr>
          <p:cNvSpPr txBox="1">
            <a:spLocks/>
          </p:cNvSpPr>
          <p:nvPr/>
        </p:nvSpPr>
        <p:spPr bwMode="auto">
          <a:xfrm>
            <a:off x="281446" y="1317523"/>
            <a:ext cx="8318500" cy="4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sz="2500" kern="0" dirty="0"/>
              <a:t>2. L-SBMP training:</a:t>
            </a:r>
          </a:p>
          <a:p>
            <a:pPr marL="0" indent="0">
              <a:buNone/>
            </a:pPr>
            <a:endParaRPr lang="en-US" sz="2500" kern="0" dirty="0"/>
          </a:p>
          <a:p>
            <a:pPr marL="0" indent="0">
              <a:buNone/>
            </a:pPr>
            <a:endParaRPr lang="en-US" sz="2500" kern="0" dirty="0"/>
          </a:p>
        </p:txBody>
      </p:sp>
      <p:pic>
        <p:nvPicPr>
          <p:cNvPr id="24" name="Picture 23">
            <a:extLst>
              <a:ext uri="{FF2B5EF4-FFF2-40B4-BE49-F238E27FC236}">
                <a16:creationId xmlns:a16="http://schemas.microsoft.com/office/drawing/2014/main" id="{04247444-322D-461D-A88A-6ECE93F95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503381" y="3716637"/>
            <a:ext cx="1790580" cy="1748283"/>
          </a:xfrm>
          <a:prstGeom prst="rect">
            <a:avLst/>
          </a:prstGeom>
        </p:spPr>
      </p:pic>
      <p:cxnSp>
        <p:nvCxnSpPr>
          <p:cNvPr id="9" name="Connector: Elbow 8">
            <a:extLst>
              <a:ext uri="{FF2B5EF4-FFF2-40B4-BE49-F238E27FC236}">
                <a16:creationId xmlns:a16="http://schemas.microsoft.com/office/drawing/2014/main" id="{2D75E42C-60C9-4912-B853-8176211873AB}"/>
              </a:ext>
            </a:extLst>
          </p:cNvPr>
          <p:cNvCxnSpPr>
            <a:cxnSpLocks/>
          </p:cNvCxnSpPr>
          <p:nvPr/>
        </p:nvCxnSpPr>
        <p:spPr bwMode="auto">
          <a:xfrm rot="16200000" flipH="1">
            <a:off x="557840" y="3584395"/>
            <a:ext cx="1622475" cy="495576"/>
          </a:xfrm>
          <a:prstGeom prst="bentConnector2">
            <a:avLst/>
          </a:prstGeom>
          <a:noFill/>
          <a:ln w="38100" cap="flat" cmpd="sng" algn="ctr">
            <a:solidFill>
              <a:srgbClr val="C00000"/>
            </a:solidFill>
            <a:prstDash val="solid"/>
            <a:round/>
            <a:headEnd type="none" w="med" len="med"/>
            <a:tailEnd type="triangle"/>
          </a:ln>
          <a:effectLst/>
        </p:spPr>
      </p:cxnSp>
      <p:cxnSp>
        <p:nvCxnSpPr>
          <p:cNvPr id="11" name="Straight Connector 10">
            <a:extLst>
              <a:ext uri="{FF2B5EF4-FFF2-40B4-BE49-F238E27FC236}">
                <a16:creationId xmlns:a16="http://schemas.microsoft.com/office/drawing/2014/main" id="{F8051774-B66A-4A7A-860E-B6F66DFF38BD}"/>
              </a:ext>
            </a:extLst>
          </p:cNvPr>
          <p:cNvCxnSpPr>
            <a:cxnSpLocks/>
          </p:cNvCxnSpPr>
          <p:nvPr/>
        </p:nvCxnSpPr>
        <p:spPr bwMode="auto">
          <a:xfrm flipH="1">
            <a:off x="1121290" y="3020945"/>
            <a:ext cx="580100" cy="0"/>
          </a:xfrm>
          <a:prstGeom prst="line">
            <a:avLst/>
          </a:prstGeom>
          <a:noFill/>
          <a:ln w="38100" cap="flat" cmpd="sng" algn="ctr">
            <a:solidFill>
              <a:srgbClr val="C00000"/>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4D450E9C-EBD9-4C74-885B-4F7CF2B42E1B}"/>
              </a:ext>
            </a:extLst>
          </p:cNvPr>
          <p:cNvCxnSpPr/>
          <p:nvPr/>
        </p:nvCxnSpPr>
        <p:spPr bwMode="auto">
          <a:xfrm flipV="1">
            <a:off x="1878987" y="3604122"/>
            <a:ext cx="1365250" cy="1130300"/>
          </a:xfrm>
          <a:prstGeom prst="straightConnector1">
            <a:avLst/>
          </a:prstGeom>
          <a:noFill/>
          <a:ln w="38100" cap="flat" cmpd="sng" algn="ctr">
            <a:solidFill>
              <a:srgbClr val="C0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4ED03EB-4A74-48E4-9F48-05416DF38414}"/>
              </a:ext>
            </a:extLst>
          </p:cNvPr>
          <p:cNvCxnSpPr>
            <a:cxnSpLocks/>
          </p:cNvCxnSpPr>
          <p:nvPr/>
        </p:nvCxnSpPr>
        <p:spPr bwMode="auto">
          <a:xfrm flipV="1">
            <a:off x="3169920" y="3604123"/>
            <a:ext cx="131467" cy="816639"/>
          </a:xfrm>
          <a:prstGeom prst="straightConnector1">
            <a:avLst/>
          </a:prstGeom>
          <a:noFill/>
          <a:ln w="38100" cap="flat" cmpd="sng" algn="ctr">
            <a:solidFill>
              <a:srgbClr val="C00000"/>
            </a:solidFill>
            <a:prstDash val="solid"/>
            <a:round/>
            <a:headEnd type="none" w="med" len="med"/>
            <a:tailEnd type="triangle"/>
          </a:ln>
          <a:effectLst/>
        </p:spPr>
      </p:cxnSp>
      <p:cxnSp>
        <p:nvCxnSpPr>
          <p:cNvPr id="14" name="Straight Connector 13">
            <a:extLst>
              <a:ext uri="{FF2B5EF4-FFF2-40B4-BE49-F238E27FC236}">
                <a16:creationId xmlns:a16="http://schemas.microsoft.com/office/drawing/2014/main" id="{66C0BF9B-CE8D-42AD-B521-877FB0BCF574}"/>
              </a:ext>
            </a:extLst>
          </p:cNvPr>
          <p:cNvCxnSpPr>
            <a:cxnSpLocks/>
            <a:stCxn id="24" idx="2"/>
          </p:cNvCxnSpPr>
          <p:nvPr/>
        </p:nvCxnSpPr>
        <p:spPr bwMode="auto">
          <a:xfrm flipV="1">
            <a:off x="3272813" y="4589823"/>
            <a:ext cx="3454399" cy="956"/>
          </a:xfrm>
          <a:prstGeom prst="line">
            <a:avLst/>
          </a:prstGeom>
          <a:noFill/>
          <a:ln w="38100" cap="flat" cmpd="sng" algn="ctr">
            <a:solidFill>
              <a:srgbClr val="C00000"/>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1CD6DD65-7AB5-45D3-9B67-616D48FFC62A}"/>
              </a:ext>
            </a:extLst>
          </p:cNvPr>
          <p:cNvCxnSpPr>
            <a:cxnSpLocks/>
          </p:cNvCxnSpPr>
          <p:nvPr/>
        </p:nvCxnSpPr>
        <p:spPr bwMode="auto">
          <a:xfrm flipV="1">
            <a:off x="6727212" y="3142173"/>
            <a:ext cx="0" cy="1447650"/>
          </a:xfrm>
          <a:prstGeom prst="straightConnector1">
            <a:avLst/>
          </a:prstGeom>
          <a:noFill/>
          <a:ln w="38100" cap="flat" cmpd="sng" algn="ctr">
            <a:solidFill>
              <a:srgbClr val="C0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EF1A9E7-C42D-4B15-AF31-492B262DB9A4}"/>
                  </a:ext>
                </a:extLst>
              </p:cNvPr>
              <p:cNvSpPr txBox="1"/>
              <p:nvPr/>
            </p:nvSpPr>
            <p:spPr>
              <a:xfrm>
                <a:off x="6818064" y="2680508"/>
                <a:ext cx="86625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Loss of</a:t>
                </a:r>
              </a:p>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acc>
                            <m:accPr>
                              <m:chr m:val="̂"/>
                              <m:ctrlPr>
                                <a:rPr lang="en-US" sz="1200" i="1" smtClean="0">
                                  <a:latin typeface="Cambria Math" panose="02040503050406030204" pitchFamily="18" charset="0"/>
                                </a:rPr>
                              </m:ctrlPr>
                            </m:accPr>
                            <m:e>
                              <m:r>
                                <a:rPr lang="en-US" sz="1200" b="1" i="1" smtClean="0">
                                  <a:latin typeface="Cambria Math" panose="02040503050406030204" pitchFamily="18" charset="0"/>
                                </a:rPr>
                                <m:t>𝒙</m:t>
                              </m:r>
                            </m:e>
                          </m:acc>
                        </m:e>
                        <m:sub>
                          <m:r>
                            <a:rPr lang="en-US" sz="1200" b="1" i="1" smtClean="0">
                              <a:latin typeface="Cambria Math" panose="02040503050406030204" pitchFamily="18" charset="0"/>
                            </a:rPr>
                            <m:t>𝒕</m:t>
                          </m:r>
                          <m:r>
                            <a:rPr lang="en-US" sz="1200" b="1" i="1" smtClean="0">
                              <a:latin typeface="Cambria Math" panose="02040503050406030204" pitchFamily="18" charset="0"/>
                            </a:rPr>
                            <m:t>+</m:t>
                          </m:r>
                          <m:r>
                            <a:rPr lang="en-US" sz="1200" b="1" i="1" smtClean="0">
                              <a:latin typeface="Cambria Math" panose="02040503050406030204" pitchFamily="18" charset="0"/>
                            </a:rPr>
                            <m:t>𝟏</m:t>
                          </m:r>
                        </m:sub>
                      </m:sSub>
                      <m:r>
                        <a:rPr lang="en-US" sz="1200" b="1" i="1" smtClean="0">
                          <a:latin typeface="Cambria Math" panose="02040503050406030204" pitchFamily="18" charset="0"/>
                        </a:rPr>
                        <m:t> &amp;</m:t>
                      </m:r>
                      <m:sSub>
                        <m:sSubPr>
                          <m:ctrlPr>
                            <a:rPr lang="en-US" sz="1200" i="1">
                              <a:latin typeface="Cambria Math" panose="02040503050406030204" pitchFamily="18" charset="0"/>
                            </a:rPr>
                          </m:ctrlPr>
                        </m:sSubPr>
                        <m:e>
                          <m:r>
                            <a:rPr lang="en-US" sz="1200" b="1" i="1" smtClean="0">
                              <a:latin typeface="Cambria Math" panose="02040503050406030204" pitchFamily="18" charset="0"/>
                            </a:rPr>
                            <m:t> </m:t>
                          </m:r>
                          <m:r>
                            <a:rPr lang="en-US" sz="1200" b="1" i="1" smtClean="0">
                              <a:latin typeface="Cambria Math" panose="02040503050406030204" pitchFamily="18" charset="0"/>
                            </a:rPr>
                            <m:t>𝒙</m:t>
                          </m:r>
                        </m:e>
                        <m:sub>
                          <m:r>
                            <a:rPr lang="en-US" sz="1200" i="1">
                              <a:latin typeface="Cambria Math" panose="02040503050406030204" pitchFamily="18" charset="0"/>
                            </a:rPr>
                            <m:t>𝒕</m:t>
                          </m:r>
                          <m:r>
                            <a:rPr lang="en-US" sz="1200" i="1">
                              <a:latin typeface="Cambria Math" panose="02040503050406030204" pitchFamily="18" charset="0"/>
                            </a:rPr>
                            <m:t>+</m:t>
                          </m:r>
                          <m:r>
                            <a:rPr lang="en-US" sz="1200" i="1">
                              <a:latin typeface="Cambria Math" panose="02040503050406030204" pitchFamily="18" charset="0"/>
                            </a:rPr>
                            <m:t>𝟏</m:t>
                          </m:r>
                        </m:sub>
                      </m:sSub>
                    </m:oMath>
                  </m:oMathPara>
                </a14:m>
                <a:endParaRPr lang="en-US" sz="1200" dirty="0"/>
              </a:p>
            </p:txBody>
          </p:sp>
        </mc:Choice>
        <mc:Fallback xmlns="">
          <p:sp>
            <p:nvSpPr>
              <p:cNvPr id="16" name="TextBox 15">
                <a:extLst>
                  <a:ext uri="{FF2B5EF4-FFF2-40B4-BE49-F238E27FC236}">
                    <a16:creationId xmlns:a16="http://schemas.microsoft.com/office/drawing/2014/main" id="{8EF1A9E7-C42D-4B15-AF31-492B262DB9A4}"/>
                  </a:ext>
                </a:extLst>
              </p:cNvPr>
              <p:cNvSpPr txBox="1">
                <a:spLocks noRot="1" noChangeAspect="1" noMove="1" noResize="1" noEditPoints="1" noAdjustHandles="1" noChangeArrowheads="1" noChangeShapeType="1" noTextEdit="1"/>
              </p:cNvSpPr>
              <p:nvPr/>
            </p:nvSpPr>
            <p:spPr>
              <a:xfrm>
                <a:off x="6818064" y="2680508"/>
                <a:ext cx="866255"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FDD5212-642B-4EBA-A21B-5DF1A13CE688}"/>
                  </a:ext>
                </a:extLst>
              </p:cNvPr>
              <p:cNvSpPr txBox="1"/>
              <p:nvPr/>
            </p:nvSpPr>
            <p:spPr>
              <a:xfrm>
                <a:off x="5970926" y="2795324"/>
                <a:ext cx="366983" cy="276999"/>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acc>
                            <m:accPr>
                              <m:chr m:val="̂"/>
                              <m:ctrlPr>
                                <a:rPr lang="en-US" sz="1200" i="1" smtClean="0">
                                  <a:latin typeface="Cambria Math" panose="02040503050406030204" pitchFamily="18" charset="0"/>
                                </a:rPr>
                              </m:ctrlPr>
                            </m:accPr>
                            <m:e>
                              <m:r>
                                <a:rPr lang="en-US" sz="1200" b="1" i="1" smtClean="0">
                                  <a:latin typeface="Cambria Math" panose="02040503050406030204" pitchFamily="18" charset="0"/>
                                </a:rPr>
                                <m:t>𝒙</m:t>
                              </m:r>
                            </m:e>
                          </m:acc>
                        </m:e>
                        <m:sub>
                          <m:r>
                            <a:rPr lang="en-US" sz="1200" b="1" i="1" smtClean="0">
                              <a:latin typeface="Cambria Math" panose="02040503050406030204" pitchFamily="18" charset="0"/>
                            </a:rPr>
                            <m:t>𝒕</m:t>
                          </m:r>
                          <m:r>
                            <a:rPr lang="en-US" sz="1200" b="1" i="1" smtClean="0">
                              <a:latin typeface="Cambria Math" panose="02040503050406030204" pitchFamily="18" charset="0"/>
                            </a:rPr>
                            <m:t>+</m:t>
                          </m:r>
                          <m:r>
                            <a:rPr lang="en-US" sz="1200" b="1" i="1" smtClean="0">
                              <a:latin typeface="Cambria Math" panose="02040503050406030204" pitchFamily="18" charset="0"/>
                            </a:rPr>
                            <m:t>𝟏</m:t>
                          </m:r>
                        </m:sub>
                      </m:sSub>
                    </m:oMath>
                  </m:oMathPara>
                </a14:m>
                <a:endParaRPr lang="en-US" sz="1200" dirty="0"/>
              </a:p>
            </p:txBody>
          </p:sp>
        </mc:Choice>
        <mc:Fallback xmlns="">
          <p:sp>
            <p:nvSpPr>
              <p:cNvPr id="17" name="TextBox 16">
                <a:extLst>
                  <a:ext uri="{FF2B5EF4-FFF2-40B4-BE49-F238E27FC236}">
                    <a16:creationId xmlns:a16="http://schemas.microsoft.com/office/drawing/2014/main" id="{8FDD5212-642B-4EBA-A21B-5DF1A13CE688}"/>
                  </a:ext>
                </a:extLst>
              </p:cNvPr>
              <p:cNvSpPr txBox="1">
                <a:spLocks noRot="1" noChangeAspect="1" noMove="1" noResize="1" noEditPoints="1" noAdjustHandles="1" noChangeArrowheads="1" noChangeShapeType="1" noTextEdit="1"/>
              </p:cNvSpPr>
              <p:nvPr/>
            </p:nvSpPr>
            <p:spPr>
              <a:xfrm>
                <a:off x="5970926" y="2795324"/>
                <a:ext cx="366983" cy="276999"/>
              </a:xfrm>
              <a:prstGeom prst="rect">
                <a:avLst/>
              </a:prstGeom>
              <a:blipFill>
                <a:blip r:embed="rId6"/>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028E8DF-10D3-41A8-9AD8-4CD3AA4F5435}"/>
                  </a:ext>
                </a:extLst>
              </p:cNvPr>
              <p:cNvSpPr txBox="1"/>
              <p:nvPr/>
            </p:nvSpPr>
            <p:spPr>
              <a:xfrm>
                <a:off x="4604569" y="2070084"/>
                <a:ext cx="9271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Loss of</a:t>
                </a:r>
              </a:p>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acc>
                            <m:accPr>
                              <m:chr m:val="̂"/>
                              <m:ctrlPr>
                                <a:rPr lang="en-US" sz="1200" i="1" smtClean="0">
                                  <a:latin typeface="Cambria Math" panose="02040503050406030204" pitchFamily="18" charset="0"/>
                                </a:rPr>
                              </m:ctrlPr>
                            </m:accPr>
                            <m:e>
                              <m:r>
                                <a:rPr lang="en-US" sz="1200" b="1" i="1" smtClean="0">
                                  <a:latin typeface="Cambria Math" panose="02040503050406030204" pitchFamily="18" charset="0"/>
                                </a:rPr>
                                <m:t>𝒛</m:t>
                              </m:r>
                            </m:e>
                          </m:acc>
                        </m:e>
                        <m:sub>
                          <m:r>
                            <a:rPr lang="en-US" sz="1200" b="1" i="1" smtClean="0">
                              <a:latin typeface="Cambria Math" panose="02040503050406030204" pitchFamily="18" charset="0"/>
                            </a:rPr>
                            <m:t>𝒕</m:t>
                          </m:r>
                          <m:r>
                            <a:rPr lang="en-US" sz="1200" b="1" i="1" smtClean="0">
                              <a:latin typeface="Cambria Math" panose="02040503050406030204" pitchFamily="18" charset="0"/>
                            </a:rPr>
                            <m:t>+</m:t>
                          </m:r>
                          <m:r>
                            <a:rPr lang="en-US" sz="1200" b="1" i="1" smtClean="0">
                              <a:latin typeface="Cambria Math" panose="02040503050406030204" pitchFamily="18" charset="0"/>
                            </a:rPr>
                            <m:t>𝟏</m:t>
                          </m:r>
                        </m:sub>
                      </m:sSub>
                      <m:r>
                        <a:rPr lang="en-US" sz="1200" b="1" i="1" smtClean="0">
                          <a:latin typeface="Cambria Math" panose="02040503050406030204" pitchFamily="18" charset="0"/>
                        </a:rPr>
                        <m:t> &amp;</m:t>
                      </m:r>
                      <m:sSub>
                        <m:sSubPr>
                          <m:ctrlPr>
                            <a:rPr lang="en-US" sz="1200" i="1">
                              <a:latin typeface="Cambria Math" panose="02040503050406030204" pitchFamily="18" charset="0"/>
                            </a:rPr>
                          </m:ctrlPr>
                        </m:sSubPr>
                        <m:e>
                          <m:r>
                            <a:rPr lang="en-US" sz="1200" b="1" i="1" smtClean="0">
                              <a:latin typeface="Cambria Math" panose="02040503050406030204" pitchFamily="18" charset="0"/>
                            </a:rPr>
                            <m:t> </m:t>
                          </m:r>
                          <m:r>
                            <a:rPr lang="en-US" sz="1200" b="1" i="1" smtClean="0">
                              <a:latin typeface="Cambria Math" panose="02040503050406030204" pitchFamily="18" charset="0"/>
                            </a:rPr>
                            <m:t>𝒛</m:t>
                          </m:r>
                        </m:e>
                        <m:sub>
                          <m:r>
                            <a:rPr lang="en-US" sz="1200" i="1">
                              <a:latin typeface="Cambria Math" panose="02040503050406030204" pitchFamily="18" charset="0"/>
                            </a:rPr>
                            <m:t>𝒕</m:t>
                          </m:r>
                          <m:r>
                            <a:rPr lang="en-US" sz="1200" i="1">
                              <a:latin typeface="Cambria Math" panose="02040503050406030204" pitchFamily="18" charset="0"/>
                            </a:rPr>
                            <m:t>+</m:t>
                          </m:r>
                          <m:r>
                            <a:rPr lang="en-US" sz="1200" i="1">
                              <a:latin typeface="Cambria Math" panose="02040503050406030204" pitchFamily="18" charset="0"/>
                            </a:rPr>
                            <m:t>𝟏</m:t>
                          </m:r>
                        </m:sub>
                      </m:sSub>
                    </m:oMath>
                  </m:oMathPara>
                </a14:m>
                <a:endParaRPr lang="en-US" sz="1200" dirty="0"/>
              </a:p>
            </p:txBody>
          </p:sp>
        </mc:Choice>
        <mc:Fallback xmlns="">
          <p:sp>
            <p:nvSpPr>
              <p:cNvPr id="22" name="TextBox 21">
                <a:extLst>
                  <a:ext uri="{FF2B5EF4-FFF2-40B4-BE49-F238E27FC236}">
                    <a16:creationId xmlns:a16="http://schemas.microsoft.com/office/drawing/2014/main" id="{3028E8DF-10D3-41A8-9AD8-4CD3AA4F5435}"/>
                  </a:ext>
                </a:extLst>
              </p:cNvPr>
              <p:cNvSpPr txBox="1">
                <a:spLocks noRot="1" noChangeAspect="1" noMove="1" noResize="1" noEditPoints="1" noAdjustHandles="1" noChangeArrowheads="1" noChangeShapeType="1" noTextEdit="1"/>
              </p:cNvSpPr>
              <p:nvPr/>
            </p:nvSpPr>
            <p:spPr>
              <a:xfrm>
                <a:off x="4604569" y="2070084"/>
                <a:ext cx="927100"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89CAF597-8A0F-4729-9C70-3908536E6DF3}"/>
                  </a:ext>
                </a:extLst>
              </p:cNvPr>
              <p:cNvSpPr txBox="1">
                <a:spLocks/>
              </p:cNvSpPr>
              <p:nvPr/>
            </p:nvSpPr>
            <p:spPr bwMode="auto">
              <a:xfrm>
                <a:off x="400050" y="5465173"/>
                <a:ext cx="8318500" cy="10660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kern="0" dirty="0"/>
                  <a:t>Second, encode </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𝒙</m:t>
                        </m:r>
                      </m:e>
                      <m:sub>
                        <m:r>
                          <a:rPr lang="en-US" i="1">
                            <a:latin typeface="Cambria Math" panose="02040503050406030204" pitchFamily="18" charset="0"/>
                          </a:rPr>
                          <m:t>𝒕</m:t>
                        </m:r>
                        <m:r>
                          <a:rPr lang="en-US" i="1">
                            <a:latin typeface="Cambria Math" panose="02040503050406030204" pitchFamily="18" charset="0"/>
                          </a:rPr>
                          <m:t>+</m:t>
                        </m:r>
                        <m:r>
                          <a:rPr lang="en-US" i="1">
                            <a:latin typeface="Cambria Math" panose="02040503050406030204" pitchFamily="18" charset="0"/>
                          </a:rPr>
                          <m:t>𝟏</m:t>
                        </m:r>
                      </m:sub>
                    </m:sSub>
                  </m:oMath>
                </a14:m>
                <a:r>
                  <a:rPr lang="en-US" kern="0"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𝒛</m:t>
                        </m:r>
                      </m:e>
                      <m:sub>
                        <m:r>
                          <a:rPr lang="en-US" i="1">
                            <a:latin typeface="Cambria Math" panose="02040503050406030204" pitchFamily="18" charset="0"/>
                          </a:rPr>
                          <m:t>𝒕</m:t>
                        </m:r>
                        <m:r>
                          <a:rPr lang="en-US" i="1">
                            <a:latin typeface="Cambria Math" panose="02040503050406030204" pitchFamily="18" charset="0"/>
                          </a:rPr>
                          <m:t>+</m:t>
                        </m:r>
                        <m:r>
                          <a:rPr lang="en-US" i="1">
                            <a:latin typeface="Cambria Math" panose="02040503050406030204" pitchFamily="18" charset="0"/>
                          </a:rPr>
                          <m:t>𝟏</m:t>
                        </m:r>
                      </m:sub>
                    </m:sSub>
                  </m:oMath>
                </a14:m>
                <a:r>
                  <a:rPr lang="en-US" kern="0" dirty="0"/>
                  <a:t> and compare with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𝒛</m:t>
                            </m:r>
                          </m:e>
                        </m:acc>
                      </m:e>
                      <m:sub>
                        <m:r>
                          <a:rPr lang="en-US" i="1">
                            <a:latin typeface="Cambria Math" panose="02040503050406030204" pitchFamily="18" charset="0"/>
                          </a:rPr>
                          <m:t>𝒕</m:t>
                        </m:r>
                        <m:r>
                          <a:rPr lang="en-US" i="1">
                            <a:latin typeface="Cambria Math" panose="02040503050406030204" pitchFamily="18" charset="0"/>
                          </a:rPr>
                          <m:t>+</m:t>
                        </m:r>
                        <m:r>
                          <a:rPr lang="en-US" i="1">
                            <a:latin typeface="Cambria Math" panose="02040503050406030204" pitchFamily="18" charset="0"/>
                          </a:rPr>
                          <m:t>𝟏</m:t>
                        </m:r>
                      </m:sub>
                    </m:sSub>
                  </m:oMath>
                </a14:m>
                <a:endParaRPr lang="en-US" kern="0" dirty="0"/>
              </a:p>
              <a:p>
                <a:endParaRPr lang="en-US" kern="0" dirty="0"/>
              </a:p>
            </p:txBody>
          </p:sp>
        </mc:Choice>
        <mc:Fallback xmlns="">
          <p:sp>
            <p:nvSpPr>
              <p:cNvPr id="29" name="Content Placeholder 2">
                <a:extLst>
                  <a:ext uri="{FF2B5EF4-FFF2-40B4-BE49-F238E27FC236}">
                    <a16:creationId xmlns:a16="http://schemas.microsoft.com/office/drawing/2014/main" id="{89CAF597-8A0F-4729-9C70-3908536E6DF3}"/>
                  </a:ext>
                </a:extLst>
              </p:cNvPr>
              <p:cNvSpPr txBox="1">
                <a:spLocks noRot="1" noChangeAspect="1" noMove="1" noResize="1" noEditPoints="1" noAdjustHandles="1" noChangeArrowheads="1" noChangeShapeType="1" noTextEdit="1"/>
              </p:cNvSpPr>
              <p:nvPr/>
            </p:nvSpPr>
            <p:spPr bwMode="auto">
              <a:xfrm>
                <a:off x="400050" y="5465173"/>
                <a:ext cx="8318500" cy="1066060"/>
              </a:xfrm>
              <a:prstGeom prst="rect">
                <a:avLst/>
              </a:prstGeom>
              <a:blipFill>
                <a:blip r:embed="rId8"/>
                <a:stretch>
                  <a:fillRect l="-1393" t="-149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256521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CBBBB48-C805-4D30-B44A-3AC4E3C8DB4C}"/>
              </a:ext>
            </a:extLst>
          </p:cNvPr>
          <p:cNvGrpSpPr/>
          <p:nvPr/>
        </p:nvGrpSpPr>
        <p:grpSpPr>
          <a:xfrm>
            <a:off x="419099" y="576652"/>
            <a:ext cx="8318499" cy="560880"/>
            <a:chOff x="407670" y="45048"/>
            <a:chExt cx="5707380" cy="560880"/>
          </a:xfrm>
        </p:grpSpPr>
        <p:sp>
          <p:nvSpPr>
            <p:cNvPr id="7" name="Rectangle: Rounded Corners 6">
              <a:extLst>
                <a:ext uri="{FF2B5EF4-FFF2-40B4-BE49-F238E27FC236}">
                  <a16:creationId xmlns:a16="http://schemas.microsoft.com/office/drawing/2014/main" id="{0F960DC4-EF57-4A1B-9001-9CE2DEF89750}"/>
                </a:ext>
              </a:extLst>
            </p:cNvPr>
            <p:cNvSpPr/>
            <p:nvPr/>
          </p:nvSpPr>
          <p:spPr>
            <a:xfrm>
              <a:off x="407670" y="45048"/>
              <a:ext cx="5707380" cy="5608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ectangle: Rounded Corners 5">
              <a:extLst>
                <a:ext uri="{FF2B5EF4-FFF2-40B4-BE49-F238E27FC236}">
                  <a16:creationId xmlns:a16="http://schemas.microsoft.com/office/drawing/2014/main" id="{C231BB24-AABE-4B79-B567-0E69282CD581}"/>
                </a:ext>
              </a:extLst>
            </p:cNvPr>
            <p:cNvSpPr txBox="1"/>
            <p:nvPr/>
          </p:nvSpPr>
          <p:spPr>
            <a:xfrm>
              <a:off x="435050" y="72428"/>
              <a:ext cx="565262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725" tIns="0" rIns="215725" bIns="0" numCol="1" spcCol="1270" anchor="ctr" anchorCtr="0">
              <a:noAutofit/>
            </a:bodyPr>
            <a:lstStyle/>
            <a:p>
              <a:pPr lvl="0" algn="l"/>
              <a:r>
                <a:rPr lang="en-US" sz="2000" dirty="0"/>
                <a:t>IV. Proposed Method</a:t>
              </a:r>
            </a:p>
          </p:txBody>
        </p:sp>
      </p:gr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EC9516D2-91F6-43A8-9329-D0BF874406DA}"/>
                  </a:ext>
                </a:extLst>
              </p:cNvPr>
              <p:cNvSpPr txBox="1">
                <a:spLocks/>
              </p:cNvSpPr>
              <p:nvPr/>
            </p:nvSpPr>
            <p:spPr bwMode="auto">
              <a:xfrm>
                <a:off x="260979" y="5339333"/>
                <a:ext cx="8622039" cy="88278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lgn="ctr">
                  <a:buNone/>
                </a:pPr>
                <a:r>
                  <a:rPr lang="en-US" sz="2500" kern="0" dirty="0"/>
                  <a:t>Finally, We also have checking collision network to identify whether</a:t>
                </a:r>
                <a:r>
                  <a:rPr lang="en-US" sz="2800" b="1" dirty="0"/>
                  <a:t>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𝒛</m:t>
                        </m:r>
                      </m:e>
                      <m:sub>
                        <m:r>
                          <a:rPr lang="en-US" sz="2800" b="1" i="1" smtClean="0">
                            <a:latin typeface="Cambria Math" panose="02040503050406030204" pitchFamily="18" charset="0"/>
                          </a:rPr>
                          <m:t>𝒕</m:t>
                        </m:r>
                      </m:sub>
                    </m:sSub>
                  </m:oMath>
                </a14:m>
                <a:r>
                  <a:rPr lang="en-US" sz="2500" kern="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𝒛</m:t>
                        </m:r>
                      </m:e>
                      <m:sub>
                        <m:r>
                          <a:rPr lang="en-US" sz="2400" i="1">
                            <a:latin typeface="Cambria Math" panose="02040503050406030204" pitchFamily="18" charset="0"/>
                          </a:rPr>
                          <m:t>𝒕</m:t>
                        </m:r>
                        <m:r>
                          <a:rPr lang="en-US" sz="2400" i="1">
                            <a:latin typeface="Cambria Math" panose="02040503050406030204" pitchFamily="18" charset="0"/>
                          </a:rPr>
                          <m:t>+</m:t>
                        </m:r>
                        <m:r>
                          <a:rPr lang="en-US" sz="2400" i="1">
                            <a:latin typeface="Cambria Math" panose="02040503050406030204" pitchFamily="18" charset="0"/>
                          </a:rPr>
                          <m:t>𝟏</m:t>
                        </m:r>
                      </m:sub>
                    </m:sSub>
                  </m:oMath>
                </a14:m>
                <a:r>
                  <a:rPr lang="en-US" sz="2500" kern="0" dirty="0"/>
                  <a:t> is collision-free</a:t>
                </a:r>
              </a:p>
            </p:txBody>
          </p:sp>
        </mc:Choice>
        <mc:Fallback>
          <p:sp>
            <p:nvSpPr>
              <p:cNvPr id="9" name="Content Placeholder 2">
                <a:extLst>
                  <a:ext uri="{FF2B5EF4-FFF2-40B4-BE49-F238E27FC236}">
                    <a16:creationId xmlns:a16="http://schemas.microsoft.com/office/drawing/2014/main" id="{EC9516D2-91F6-43A8-9329-D0BF874406DA}"/>
                  </a:ext>
                </a:extLst>
              </p:cNvPr>
              <p:cNvSpPr txBox="1">
                <a:spLocks noRot="1" noChangeAspect="1" noMove="1" noResize="1" noEditPoints="1" noAdjustHandles="1" noChangeArrowheads="1" noChangeShapeType="1" noTextEdit="1"/>
              </p:cNvSpPr>
              <p:nvPr/>
            </p:nvSpPr>
            <p:spPr bwMode="auto">
              <a:xfrm>
                <a:off x="260979" y="5339333"/>
                <a:ext cx="8622039" cy="882789"/>
              </a:xfrm>
              <a:prstGeom prst="rect">
                <a:avLst/>
              </a:prstGeom>
              <a:blipFill>
                <a:blip r:embed="rId3"/>
                <a:stretch>
                  <a:fillRect t="-9655" r="-354" b="-34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pic>
        <p:nvPicPr>
          <p:cNvPr id="10" name="Picture 9">
            <a:extLst>
              <a:ext uri="{FF2B5EF4-FFF2-40B4-BE49-F238E27FC236}">
                <a16:creationId xmlns:a16="http://schemas.microsoft.com/office/drawing/2014/main" id="{45EA4838-9F46-4C12-8C8C-D7982B57C876}"/>
              </a:ext>
            </a:extLst>
          </p:cNvPr>
          <p:cNvPicPr>
            <a:picLocks noChangeAspect="1"/>
          </p:cNvPicPr>
          <p:nvPr/>
        </p:nvPicPr>
        <p:blipFill>
          <a:blip r:embed="rId4"/>
          <a:stretch>
            <a:fillRect/>
          </a:stretch>
        </p:blipFill>
        <p:spPr>
          <a:xfrm>
            <a:off x="3249815" y="1954402"/>
            <a:ext cx="2644369" cy="2949196"/>
          </a:xfrm>
          <a:prstGeom prst="rect">
            <a:avLst/>
          </a:prstGeom>
        </p:spPr>
      </p:pic>
      <p:sp>
        <p:nvSpPr>
          <p:cNvPr id="12" name="Content Placeholder 2">
            <a:extLst>
              <a:ext uri="{FF2B5EF4-FFF2-40B4-BE49-F238E27FC236}">
                <a16:creationId xmlns:a16="http://schemas.microsoft.com/office/drawing/2014/main" id="{3542C202-4AF6-4D80-8C8E-A2042ED6F8DC}"/>
              </a:ext>
            </a:extLst>
          </p:cNvPr>
          <p:cNvSpPr txBox="1">
            <a:spLocks/>
          </p:cNvSpPr>
          <p:nvPr/>
        </p:nvSpPr>
        <p:spPr bwMode="auto">
          <a:xfrm>
            <a:off x="281446" y="1317523"/>
            <a:ext cx="8318500" cy="4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None/>
            </a:pPr>
            <a:r>
              <a:rPr lang="en-US" sz="2500" kern="0" dirty="0"/>
              <a:t>2. L-SBMP training:</a:t>
            </a:r>
          </a:p>
          <a:p>
            <a:pPr marL="0" indent="0">
              <a:buNone/>
            </a:pPr>
            <a:endParaRPr lang="en-US" sz="2500" kern="0" dirty="0"/>
          </a:p>
          <a:p>
            <a:pPr marL="0" indent="0">
              <a:buNone/>
            </a:pPr>
            <a:endParaRPr lang="en-US" sz="2500" kern="0" dirty="0"/>
          </a:p>
        </p:txBody>
      </p:sp>
    </p:spTree>
    <p:extLst>
      <p:ext uri="{BB962C8B-B14F-4D97-AF65-F5344CB8AC3E}">
        <p14:creationId xmlns:p14="http://schemas.microsoft.com/office/powerpoint/2010/main" val="3368268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CBBBB48-C805-4D30-B44A-3AC4E3C8DB4C}"/>
              </a:ext>
            </a:extLst>
          </p:cNvPr>
          <p:cNvGrpSpPr/>
          <p:nvPr/>
        </p:nvGrpSpPr>
        <p:grpSpPr>
          <a:xfrm>
            <a:off x="419099" y="576652"/>
            <a:ext cx="8318499" cy="560880"/>
            <a:chOff x="407670" y="45048"/>
            <a:chExt cx="5707380" cy="560880"/>
          </a:xfrm>
        </p:grpSpPr>
        <p:sp>
          <p:nvSpPr>
            <p:cNvPr id="7" name="Rectangle: Rounded Corners 6">
              <a:extLst>
                <a:ext uri="{FF2B5EF4-FFF2-40B4-BE49-F238E27FC236}">
                  <a16:creationId xmlns:a16="http://schemas.microsoft.com/office/drawing/2014/main" id="{0F960DC4-EF57-4A1B-9001-9CE2DEF89750}"/>
                </a:ext>
              </a:extLst>
            </p:cNvPr>
            <p:cNvSpPr/>
            <p:nvPr/>
          </p:nvSpPr>
          <p:spPr>
            <a:xfrm>
              <a:off x="407670" y="45048"/>
              <a:ext cx="5707380" cy="5608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ectangle: Rounded Corners 5">
              <a:extLst>
                <a:ext uri="{FF2B5EF4-FFF2-40B4-BE49-F238E27FC236}">
                  <a16:creationId xmlns:a16="http://schemas.microsoft.com/office/drawing/2014/main" id="{C231BB24-AABE-4B79-B567-0E69282CD581}"/>
                </a:ext>
              </a:extLst>
            </p:cNvPr>
            <p:cNvSpPr txBox="1"/>
            <p:nvPr/>
          </p:nvSpPr>
          <p:spPr>
            <a:xfrm>
              <a:off x="435050" y="72428"/>
              <a:ext cx="565262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725" tIns="0" rIns="215725" bIns="0" numCol="1" spcCol="1270" anchor="ctr" anchorCtr="0">
              <a:noAutofit/>
            </a:bodyPr>
            <a:lstStyle/>
            <a:p>
              <a:pPr lvl="0" algn="l"/>
              <a:r>
                <a:rPr lang="en-US" sz="2000" dirty="0"/>
                <a:t>IV. Proposed Method</a:t>
              </a:r>
            </a:p>
          </p:txBody>
        </p:sp>
      </p:grpSp>
      <p:sp>
        <p:nvSpPr>
          <p:cNvPr id="9" name="Content Placeholder 2">
            <a:extLst>
              <a:ext uri="{FF2B5EF4-FFF2-40B4-BE49-F238E27FC236}">
                <a16:creationId xmlns:a16="http://schemas.microsoft.com/office/drawing/2014/main" id="{EC9516D2-91F6-43A8-9329-D0BF874406DA}"/>
              </a:ext>
            </a:extLst>
          </p:cNvPr>
          <p:cNvSpPr txBox="1">
            <a:spLocks/>
          </p:cNvSpPr>
          <p:nvPr/>
        </p:nvSpPr>
        <p:spPr bwMode="auto">
          <a:xfrm>
            <a:off x="267328" y="5029375"/>
            <a:ext cx="8622039" cy="88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lgn="ctr">
              <a:buNone/>
            </a:pPr>
            <a:r>
              <a:rPr lang="en-US" sz="2500" kern="0" dirty="0"/>
              <a:t>With this model, We can utilize both the efficiency of neural network-based predictors and the suitability for high-dimensional C-space of L2RRT.  </a:t>
            </a:r>
          </a:p>
        </p:txBody>
      </p:sp>
      <p:pic>
        <p:nvPicPr>
          <p:cNvPr id="11" name="Picture 10">
            <a:extLst>
              <a:ext uri="{FF2B5EF4-FFF2-40B4-BE49-F238E27FC236}">
                <a16:creationId xmlns:a16="http://schemas.microsoft.com/office/drawing/2014/main" id="{195D2D4C-9007-4E1D-8D70-F69D50CC9984}"/>
              </a:ext>
            </a:extLst>
          </p:cNvPr>
          <p:cNvPicPr>
            <a:picLocks noChangeAspect="1"/>
          </p:cNvPicPr>
          <p:nvPr/>
        </p:nvPicPr>
        <p:blipFill>
          <a:blip r:embed="rId3"/>
          <a:stretch>
            <a:fillRect/>
          </a:stretch>
        </p:blipFill>
        <p:spPr>
          <a:xfrm>
            <a:off x="76200" y="2157345"/>
            <a:ext cx="2057400" cy="2162175"/>
          </a:xfrm>
          <a:prstGeom prst="rect">
            <a:avLst/>
          </a:prstGeom>
        </p:spPr>
      </p:pic>
      <p:pic>
        <p:nvPicPr>
          <p:cNvPr id="3" name="Picture 2">
            <a:extLst>
              <a:ext uri="{FF2B5EF4-FFF2-40B4-BE49-F238E27FC236}">
                <a16:creationId xmlns:a16="http://schemas.microsoft.com/office/drawing/2014/main" id="{C80B46C7-AADA-481C-A00A-CFF732C7C478}"/>
              </a:ext>
            </a:extLst>
          </p:cNvPr>
          <p:cNvPicPr>
            <a:picLocks noChangeAspect="1"/>
          </p:cNvPicPr>
          <p:nvPr/>
        </p:nvPicPr>
        <p:blipFill>
          <a:blip r:embed="rId4"/>
          <a:stretch>
            <a:fillRect/>
          </a:stretch>
        </p:blipFill>
        <p:spPr>
          <a:xfrm>
            <a:off x="1862135" y="1800225"/>
            <a:ext cx="5419725" cy="2781300"/>
          </a:xfrm>
          <a:prstGeom prst="rect">
            <a:avLst/>
          </a:prstGeom>
        </p:spPr>
      </p:pic>
      <p:pic>
        <p:nvPicPr>
          <p:cNvPr id="13" name="Picture 12">
            <a:extLst>
              <a:ext uri="{FF2B5EF4-FFF2-40B4-BE49-F238E27FC236}">
                <a16:creationId xmlns:a16="http://schemas.microsoft.com/office/drawing/2014/main" id="{544E07D1-F63C-4665-A699-96C2DC1D91DC}"/>
              </a:ext>
            </a:extLst>
          </p:cNvPr>
          <p:cNvPicPr>
            <a:picLocks noChangeAspect="1"/>
          </p:cNvPicPr>
          <p:nvPr/>
        </p:nvPicPr>
        <p:blipFill>
          <a:blip r:embed="rId5"/>
          <a:stretch>
            <a:fillRect/>
          </a:stretch>
        </p:blipFill>
        <p:spPr>
          <a:xfrm>
            <a:off x="7326466" y="1982514"/>
            <a:ext cx="1817534" cy="2027048"/>
          </a:xfrm>
          <a:prstGeom prst="rect">
            <a:avLst/>
          </a:prstGeom>
        </p:spPr>
      </p:pic>
    </p:spTree>
    <p:extLst>
      <p:ext uri="{BB962C8B-B14F-4D97-AF65-F5344CB8AC3E}">
        <p14:creationId xmlns:p14="http://schemas.microsoft.com/office/powerpoint/2010/main" val="2444474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F83BFDB3-4ED5-409F-B95C-E7762D73A5B1}"/>
              </a:ext>
            </a:extLst>
          </p:cNvPr>
          <p:cNvGraphicFramePr>
            <a:graphicFrameLocks noGrp="1"/>
          </p:cNvGraphicFramePr>
          <p:nvPr>
            <p:ph idx="1"/>
            <p:extLst>
              <p:ext uri="{D42A27DB-BD31-4B8C-83A1-F6EECF244321}">
                <p14:modId xmlns:p14="http://schemas.microsoft.com/office/powerpoint/2010/main" val="2786900711"/>
              </p:ext>
            </p:extLst>
          </p:nvPr>
        </p:nvGraphicFramePr>
        <p:xfrm>
          <a:off x="419099" y="1587500"/>
          <a:ext cx="8423059" cy="4948479"/>
        </p:xfrm>
        <a:graphic>
          <a:graphicData uri="http://schemas.openxmlformats.org/drawingml/2006/table">
            <a:tbl>
              <a:tblPr firstRow="1" bandRow="1">
                <a:tableStyleId>{5C22544A-7EE6-4342-B048-85BDC9FD1C3A}</a:tableStyleId>
              </a:tblPr>
              <a:tblGrid>
                <a:gridCol w="2470173">
                  <a:extLst>
                    <a:ext uri="{9D8B030D-6E8A-4147-A177-3AD203B41FA5}">
                      <a16:colId xmlns:a16="http://schemas.microsoft.com/office/drawing/2014/main" val="1365238918"/>
                    </a:ext>
                  </a:extLst>
                </a:gridCol>
                <a:gridCol w="5952886">
                  <a:extLst>
                    <a:ext uri="{9D8B030D-6E8A-4147-A177-3AD203B41FA5}">
                      <a16:colId xmlns:a16="http://schemas.microsoft.com/office/drawing/2014/main" val="335514023"/>
                    </a:ext>
                  </a:extLst>
                </a:gridCol>
              </a:tblGrid>
              <a:tr h="409976">
                <a:tc>
                  <a:txBody>
                    <a:bodyPr/>
                    <a:lstStyle/>
                    <a:p>
                      <a:pPr algn="ctr"/>
                      <a:r>
                        <a:rPr lang="en-US" dirty="0"/>
                        <a:t>Member</a:t>
                      </a:r>
                    </a:p>
                  </a:txBody>
                  <a:tcPr/>
                </a:tc>
                <a:tc>
                  <a:txBody>
                    <a:bodyPr/>
                    <a:lstStyle/>
                    <a:p>
                      <a:pPr algn="ctr"/>
                      <a:r>
                        <a:rPr lang="en-US" dirty="0"/>
                        <a:t>Role</a:t>
                      </a:r>
                    </a:p>
                  </a:txBody>
                  <a:tcPr/>
                </a:tc>
                <a:extLst>
                  <a:ext uri="{0D108BD9-81ED-4DB2-BD59-A6C34878D82A}">
                    <a16:rowId xmlns:a16="http://schemas.microsoft.com/office/drawing/2014/main" val="3633604004"/>
                  </a:ext>
                </a:extLst>
              </a:tr>
              <a:tr h="1338103">
                <a:tc>
                  <a:txBody>
                    <a:bodyPr/>
                    <a:lstStyle/>
                    <a:p>
                      <a:pPr algn="l"/>
                      <a:r>
                        <a:rPr lang="en-US" altLang="ko-KR" sz="2500" dirty="0" err="1">
                          <a:ea typeface="굴림" panose="020B0600000101010101" pitchFamily="50" charset="-127"/>
                        </a:rPr>
                        <a:t>Shinjeong</a:t>
                      </a:r>
                      <a:r>
                        <a:rPr lang="en-US" altLang="ko-KR" sz="2500" dirty="0">
                          <a:ea typeface="굴림" panose="020B0600000101010101" pitchFamily="50" charset="-127"/>
                        </a:rPr>
                        <a:t> Kim</a:t>
                      </a:r>
                      <a:endParaRPr lang="en-US" sz="2500" dirty="0"/>
                    </a:p>
                  </a:txBody>
                  <a:tcPr/>
                </a:tc>
                <a:tc>
                  <a:txBody>
                    <a:bodyPr/>
                    <a:lstStyle/>
                    <a:p>
                      <a:pPr marL="285750" indent="-285750">
                        <a:buFont typeface="Arial" panose="020B0604020202020204" pitchFamily="34" charset="0"/>
                        <a:buChar char="•"/>
                      </a:pPr>
                      <a:r>
                        <a:rPr lang="en-US" dirty="0"/>
                        <a:t>Review: RRT, RRT*, Deep Informed Neural Sampling</a:t>
                      </a:r>
                    </a:p>
                    <a:p>
                      <a:pPr marL="285750" indent="-285750">
                        <a:buFont typeface="Arial" panose="020B0604020202020204" pitchFamily="34" charset="0"/>
                        <a:buChar char="•"/>
                      </a:pPr>
                      <a:r>
                        <a:rPr lang="en-US" dirty="0"/>
                        <a:t>Write the Introduction Section and a part of Relative work section</a:t>
                      </a:r>
                    </a:p>
                    <a:p>
                      <a:pPr marL="285750" indent="-285750">
                        <a:buFont typeface="Arial" panose="020B0604020202020204" pitchFamily="34" charset="0"/>
                        <a:buChar char="•"/>
                      </a:pPr>
                      <a:r>
                        <a:rPr lang="en-US" dirty="0"/>
                        <a:t>Discuss about proposed method</a:t>
                      </a:r>
                    </a:p>
                  </a:txBody>
                  <a:tcPr/>
                </a:tc>
                <a:extLst>
                  <a:ext uri="{0D108BD9-81ED-4DB2-BD59-A6C34878D82A}">
                    <a16:rowId xmlns:a16="http://schemas.microsoft.com/office/drawing/2014/main" val="4141408863"/>
                  </a:ext>
                </a:extLst>
              </a:tr>
              <a:tr h="1338103">
                <a:tc>
                  <a:txBody>
                    <a:bodyPr/>
                    <a:lstStyle/>
                    <a:p>
                      <a:pPr algn="l"/>
                      <a:r>
                        <a:rPr lang="en-US" altLang="ko-KR" sz="2500" dirty="0">
                          <a:ea typeface="굴림" panose="020B0600000101010101" pitchFamily="50" charset="-127"/>
                        </a:rPr>
                        <a:t>Andrea </a:t>
                      </a:r>
                      <a:r>
                        <a:rPr lang="en-US" altLang="ko-KR" sz="2500" dirty="0" err="1">
                          <a:ea typeface="굴림" panose="020B0600000101010101" pitchFamily="50" charset="-127"/>
                        </a:rPr>
                        <a:t>Finazzi</a:t>
                      </a:r>
                      <a:r>
                        <a:rPr lang="en-US" altLang="ko-KR" sz="2500" dirty="0">
                          <a:ea typeface="굴림" panose="020B0600000101010101" pitchFamily="50" charset="-127"/>
                        </a:rPr>
                        <a:t> </a:t>
                      </a:r>
                      <a:endParaRPr lang="en-US" sz="2500" dirty="0"/>
                    </a:p>
                  </a:txBody>
                  <a:tcPr/>
                </a:tc>
                <a:tc>
                  <a:txBody>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dirty="0"/>
                        <a:t>Review: Motion planning network and </a:t>
                      </a:r>
                      <a:r>
                        <a:rPr lang="en-US" sz="1800" dirty="0"/>
                        <a:t>Learning </a:t>
                      </a:r>
                      <a:br>
                        <a:rPr lang="en-US" sz="1800" dirty="0"/>
                      </a:br>
                      <a:r>
                        <a:rPr lang="en-US" sz="1800" dirty="0"/>
                        <a:t>Sampling Distributions</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sz="1800" dirty="0"/>
                        <a:t>Write a part of Relative work section</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dirty="0"/>
                        <a:t>Discuss about proposed method</a:t>
                      </a:r>
                    </a:p>
                    <a:p>
                      <a:endParaRPr lang="en-US" dirty="0"/>
                    </a:p>
                  </a:txBody>
                  <a:tcPr/>
                </a:tc>
                <a:extLst>
                  <a:ext uri="{0D108BD9-81ED-4DB2-BD59-A6C34878D82A}">
                    <a16:rowId xmlns:a16="http://schemas.microsoft.com/office/drawing/2014/main" val="147609079"/>
                  </a:ext>
                </a:extLst>
              </a:tr>
              <a:tr h="1338103">
                <a:tc>
                  <a:txBody>
                    <a:bodyPr/>
                    <a:lstStyle/>
                    <a:p>
                      <a:pPr algn="l"/>
                      <a:r>
                        <a:rPr lang="en-US" altLang="ko-KR" sz="2500" dirty="0">
                          <a:ea typeface="굴림" panose="020B0600000101010101" pitchFamily="50" charset="-127"/>
                        </a:rPr>
                        <a:t>Minh-Tuan Tran</a:t>
                      </a:r>
                      <a:endParaRPr lang="en-US" sz="2500" dirty="0"/>
                    </a:p>
                  </a:txBody>
                  <a:tcPr/>
                </a:tc>
                <a:tc>
                  <a:txBody>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dirty="0"/>
                        <a:t>Review: Motion planning network and </a:t>
                      </a:r>
                      <a:r>
                        <a:rPr lang="en-US" sz="1800" dirty="0"/>
                        <a:t>Learning </a:t>
                      </a:r>
                      <a:br>
                        <a:rPr lang="en-US" sz="1800" dirty="0"/>
                      </a:br>
                      <a:r>
                        <a:rPr lang="en-US" sz="1800" dirty="0"/>
                        <a:t>Sampling Distributions</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sz="1800" dirty="0"/>
                        <a:t>Write a part of Relative work section and Proposed </a:t>
                      </a:r>
                      <a:br>
                        <a:rPr lang="en-US" sz="1800" dirty="0"/>
                      </a:br>
                      <a:r>
                        <a:rPr lang="en-US" sz="1800" dirty="0"/>
                        <a:t>method</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dirty="0"/>
                        <a:t>Discuss about proposed method</a:t>
                      </a:r>
                      <a:endParaRPr lang="en-US" sz="1800" dirty="0"/>
                    </a:p>
                    <a:p>
                      <a:endParaRPr lang="en-US" dirty="0"/>
                    </a:p>
                  </a:txBody>
                  <a:tcPr/>
                </a:tc>
                <a:extLst>
                  <a:ext uri="{0D108BD9-81ED-4DB2-BD59-A6C34878D82A}">
                    <a16:rowId xmlns:a16="http://schemas.microsoft.com/office/drawing/2014/main" val="3012508028"/>
                  </a:ext>
                </a:extLst>
              </a:tr>
            </a:tbl>
          </a:graphicData>
        </a:graphic>
      </p:graphicFrame>
      <p:grpSp>
        <p:nvGrpSpPr>
          <p:cNvPr id="5" name="Group 4">
            <a:extLst>
              <a:ext uri="{FF2B5EF4-FFF2-40B4-BE49-F238E27FC236}">
                <a16:creationId xmlns:a16="http://schemas.microsoft.com/office/drawing/2014/main" id="{8C183ACE-A4EB-41AA-B436-B4AD8388B6CF}"/>
              </a:ext>
            </a:extLst>
          </p:cNvPr>
          <p:cNvGrpSpPr/>
          <p:nvPr/>
        </p:nvGrpSpPr>
        <p:grpSpPr>
          <a:xfrm>
            <a:off x="419099" y="576652"/>
            <a:ext cx="8318499" cy="560880"/>
            <a:chOff x="407670" y="45048"/>
            <a:chExt cx="5707380" cy="560880"/>
          </a:xfrm>
        </p:grpSpPr>
        <p:sp>
          <p:nvSpPr>
            <p:cNvPr id="6" name="Rectangle: Rounded Corners 5">
              <a:extLst>
                <a:ext uri="{FF2B5EF4-FFF2-40B4-BE49-F238E27FC236}">
                  <a16:creationId xmlns:a16="http://schemas.microsoft.com/office/drawing/2014/main" id="{317341AA-2076-4125-A338-0AB7FF9EFAE8}"/>
                </a:ext>
              </a:extLst>
            </p:cNvPr>
            <p:cNvSpPr/>
            <p:nvPr/>
          </p:nvSpPr>
          <p:spPr>
            <a:xfrm>
              <a:off x="407670" y="45048"/>
              <a:ext cx="5707380" cy="5608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5">
              <a:extLst>
                <a:ext uri="{FF2B5EF4-FFF2-40B4-BE49-F238E27FC236}">
                  <a16:creationId xmlns:a16="http://schemas.microsoft.com/office/drawing/2014/main" id="{DE6A4E88-92FC-4E0D-95B0-83BD4E6AB097}"/>
                </a:ext>
              </a:extLst>
            </p:cNvPr>
            <p:cNvSpPr txBox="1"/>
            <p:nvPr/>
          </p:nvSpPr>
          <p:spPr>
            <a:xfrm>
              <a:off x="435050" y="72428"/>
              <a:ext cx="565262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725" tIns="0" rIns="215725" bIns="0" numCol="1" spcCol="1270" anchor="ctr" anchorCtr="0">
              <a:noAutofit/>
            </a:bodyPr>
            <a:lstStyle/>
            <a:p>
              <a:pPr algn="l" defTabSz="844550">
                <a:lnSpc>
                  <a:spcPct val="90000"/>
                </a:lnSpc>
                <a:spcAft>
                  <a:spcPct val="35000"/>
                </a:spcAft>
              </a:pPr>
              <a:r>
                <a:rPr lang="en-US" sz="2000" dirty="0"/>
                <a:t>V. Role of Members</a:t>
              </a:r>
            </a:p>
          </p:txBody>
        </p:sp>
      </p:grpSp>
    </p:spTree>
    <p:extLst>
      <p:ext uri="{BB962C8B-B14F-4D97-AF65-F5344CB8AC3E}">
        <p14:creationId xmlns:p14="http://schemas.microsoft.com/office/powerpoint/2010/main" val="116840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1058F2-76F4-4CE1-8471-58F99C2490E6}"/>
              </a:ext>
            </a:extLst>
          </p:cNvPr>
          <p:cNvGrpSpPr/>
          <p:nvPr/>
        </p:nvGrpSpPr>
        <p:grpSpPr>
          <a:xfrm>
            <a:off x="419100" y="586206"/>
            <a:ext cx="8305800" cy="533485"/>
            <a:chOff x="406813" y="266844"/>
            <a:chExt cx="7840653" cy="533485"/>
          </a:xfrm>
        </p:grpSpPr>
        <p:sp>
          <p:nvSpPr>
            <p:cNvPr id="5" name="Rectangle 4">
              <a:extLst>
                <a:ext uri="{FF2B5EF4-FFF2-40B4-BE49-F238E27FC236}">
                  <a16:creationId xmlns:a16="http://schemas.microsoft.com/office/drawing/2014/main" id="{BC6C88CD-038E-4BF9-9F68-BAE9E446E30F}"/>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extBox 5">
              <a:extLst>
                <a:ext uri="{FF2B5EF4-FFF2-40B4-BE49-F238E27FC236}">
                  <a16:creationId xmlns:a16="http://schemas.microsoft.com/office/drawing/2014/main" id="{40E64201-85EE-461B-89ED-4C4337DCC4BA}"/>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lvl="0" algn="l"/>
              <a:r>
                <a:rPr lang="en-US" sz="2000" dirty="0"/>
                <a:t>1. Motion Planning Problem</a:t>
              </a:r>
            </a:p>
          </p:txBody>
        </p:sp>
      </p:grpSp>
      <p:pic>
        <p:nvPicPr>
          <p:cNvPr id="7" name="Picture 6">
            <a:extLst>
              <a:ext uri="{FF2B5EF4-FFF2-40B4-BE49-F238E27FC236}">
                <a16:creationId xmlns:a16="http://schemas.microsoft.com/office/drawing/2014/main" id="{C109D07A-AB02-4A2D-9FB9-EEF02A950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715" y="1545088"/>
            <a:ext cx="3728790" cy="4839227"/>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114044AF-4CD0-4EAD-8D92-BDBA872593E8}"/>
                  </a:ext>
                </a:extLst>
              </p:cNvPr>
              <p:cNvSpPr>
                <a:spLocks noGrp="1"/>
              </p:cNvSpPr>
              <p:nvPr>
                <p:ph idx="1"/>
              </p:nvPr>
            </p:nvSpPr>
            <p:spPr>
              <a:xfrm>
                <a:off x="324509" y="2200959"/>
                <a:ext cx="4791499" cy="5067300"/>
              </a:xfrm>
            </p:spPr>
            <p:txBody>
              <a:bodyPr/>
              <a:lstStyle/>
              <a:p>
                <a:pPr marL="0" indent="0">
                  <a:buNone/>
                </a:pPr>
                <a:r>
                  <a:rPr lang="en-US" sz="2200" dirty="0"/>
                  <a:t>Motion Planning Problem </a:t>
                </a:r>
              </a:p>
              <a:p>
                <a:pPr marL="0" indent="0">
                  <a:buNone/>
                </a:pPr>
                <a:r>
                  <a:rPr lang="en-US" sz="2200" dirty="0">
                    <a:solidFill>
                      <a:srgbClr val="FF0000"/>
                    </a:solidFill>
                  </a:rPr>
                  <a:t>Given: </a:t>
                </a:r>
              </a:p>
              <a:p>
                <a:r>
                  <a:rPr lang="en-US" sz="2200" dirty="0"/>
                  <a:t>Free State Space (</a:t>
                </a: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𝑿</m:t>
                        </m:r>
                      </m:e>
                      <m:sub>
                        <m:r>
                          <a:rPr lang="en-US" sz="2200" b="1" i="1" smtClean="0">
                            <a:latin typeface="Cambria Math" panose="02040503050406030204" pitchFamily="18" charset="0"/>
                          </a:rPr>
                          <m:t>𝒇𝒓𝒆𝒆</m:t>
                        </m:r>
                      </m:sub>
                    </m:sSub>
                    <m:r>
                      <a:rPr lang="en-US" sz="2200" b="1" i="1" smtClean="0">
                        <a:latin typeface="Cambria Math" panose="02040503050406030204" pitchFamily="18" charset="0"/>
                      </a:rPr>
                      <m:t>) </m:t>
                    </m:r>
                  </m:oMath>
                </a14:m>
                <a:endParaRPr lang="en-US" sz="2200" dirty="0"/>
              </a:p>
              <a:p>
                <a:r>
                  <a:rPr lang="en-US" sz="2200" dirty="0"/>
                  <a:t>Obstacle State Space (</a:t>
                </a: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𝑿</m:t>
                        </m:r>
                      </m:e>
                      <m:sub>
                        <m:r>
                          <a:rPr lang="en-US" sz="2200" b="1" i="1" smtClean="0">
                            <a:latin typeface="Cambria Math" panose="02040503050406030204" pitchFamily="18" charset="0"/>
                          </a:rPr>
                          <m:t>𝒐𝒃𝒔</m:t>
                        </m:r>
                      </m:sub>
                    </m:sSub>
                  </m:oMath>
                </a14:m>
                <a:r>
                  <a:rPr lang="en-US" sz="2200" dirty="0"/>
                  <a:t>)</a:t>
                </a:r>
              </a:p>
              <a:p>
                <a:r>
                  <a:rPr lang="en-US" sz="2200" dirty="0"/>
                  <a:t>Init state (</a:t>
                </a: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𝒙</m:t>
                        </m:r>
                      </m:e>
                      <m:sub>
                        <m:r>
                          <a:rPr lang="en-US" sz="2200" b="1" i="1" smtClean="0">
                            <a:latin typeface="Cambria Math" panose="02040503050406030204" pitchFamily="18" charset="0"/>
                          </a:rPr>
                          <m:t>𝒊𝒏𝒊𝒕</m:t>
                        </m:r>
                      </m:sub>
                    </m:sSub>
                    <m:r>
                      <a:rPr lang="en-US" sz="2200" b="1" i="1" smtClean="0">
                        <a:latin typeface="Cambria Math" panose="02040503050406030204" pitchFamily="18" charset="0"/>
                      </a:rPr>
                      <m:t>)</m:t>
                    </m:r>
                  </m:oMath>
                </a14:m>
                <a:endParaRPr lang="en-US" sz="2200" b="1" dirty="0"/>
              </a:p>
              <a:p>
                <a:r>
                  <a:rPr lang="en-US" sz="2200" dirty="0"/>
                  <a:t>Goal state (</a:t>
                </a: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𝒙</m:t>
                        </m:r>
                      </m:e>
                      <m:sub>
                        <m:r>
                          <a:rPr lang="en-US" sz="2200" b="1" i="1" smtClean="0">
                            <a:latin typeface="Cambria Math" panose="02040503050406030204" pitchFamily="18" charset="0"/>
                          </a:rPr>
                          <m:t>𝒈𝒐𝒂𝒍</m:t>
                        </m:r>
                      </m:sub>
                    </m:sSub>
                    <m:r>
                      <a:rPr lang="en-US" sz="2200" b="1" i="1" smtClean="0">
                        <a:latin typeface="Cambria Math" panose="02040503050406030204" pitchFamily="18" charset="0"/>
                      </a:rPr>
                      <m:t>)</m:t>
                    </m:r>
                  </m:oMath>
                </a14:m>
                <a:endParaRPr lang="en-US" sz="2200" b="1" dirty="0"/>
              </a:p>
              <a:p>
                <a:pPr marL="0" indent="0">
                  <a:buNone/>
                </a:pPr>
                <a:r>
                  <a:rPr lang="en-US" sz="2200" dirty="0">
                    <a:solidFill>
                      <a:srgbClr val="FF0000"/>
                    </a:solidFill>
                  </a:rPr>
                  <a:t>Objective: </a:t>
                </a:r>
                <a:r>
                  <a:rPr lang="en-US" sz="2200" dirty="0"/>
                  <a:t>Find the collision-free trajectory from </a:t>
                </a: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𝒙</m:t>
                        </m:r>
                      </m:e>
                      <m:sub>
                        <m:r>
                          <a:rPr lang="en-US" sz="2200" b="1" i="1" smtClean="0">
                            <a:latin typeface="Cambria Math" panose="02040503050406030204" pitchFamily="18" charset="0"/>
                          </a:rPr>
                          <m:t>𝒊𝒏𝒊𝒕</m:t>
                        </m:r>
                      </m:sub>
                    </m:sSub>
                  </m:oMath>
                </a14:m>
                <a:r>
                  <a:rPr lang="en-US" sz="2200" b="1" dirty="0"/>
                  <a:t> to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𝒙</m:t>
                        </m:r>
                      </m:e>
                      <m:sub>
                        <m:r>
                          <a:rPr lang="en-US" sz="2200" i="1">
                            <a:latin typeface="Cambria Math" panose="02040503050406030204" pitchFamily="18" charset="0"/>
                          </a:rPr>
                          <m:t>𝒈𝒐𝒂𝒍</m:t>
                        </m:r>
                      </m:sub>
                    </m:sSub>
                  </m:oMath>
                </a14:m>
                <a:r>
                  <a:rPr lang="en-US" sz="2200" b="1" dirty="0"/>
                  <a:t>. </a:t>
                </a:r>
              </a:p>
              <a:p>
                <a:endParaRPr lang="en-US" sz="2200" dirty="0"/>
              </a:p>
            </p:txBody>
          </p:sp>
        </mc:Choice>
        <mc:Fallback xmlns="">
          <p:sp>
            <p:nvSpPr>
              <p:cNvPr id="8" name="Content Placeholder 2">
                <a:extLst>
                  <a:ext uri="{FF2B5EF4-FFF2-40B4-BE49-F238E27FC236}">
                    <a16:creationId xmlns:a16="http://schemas.microsoft.com/office/drawing/2014/main" id="{114044AF-4CD0-4EAD-8D92-BDBA872593E8}"/>
                  </a:ext>
                </a:extLst>
              </p:cNvPr>
              <p:cNvSpPr>
                <a:spLocks noGrp="1" noRot="1" noChangeAspect="1" noMove="1" noResize="1" noEditPoints="1" noAdjustHandles="1" noChangeArrowheads="1" noChangeShapeType="1" noTextEdit="1"/>
              </p:cNvSpPr>
              <p:nvPr>
                <p:ph idx="1"/>
              </p:nvPr>
            </p:nvSpPr>
            <p:spPr>
              <a:xfrm>
                <a:off x="324509" y="2200959"/>
                <a:ext cx="4791499" cy="5067300"/>
              </a:xfrm>
              <a:blipFill>
                <a:blip r:embed="rId4"/>
                <a:stretch>
                  <a:fillRect l="-1654" t="-1203" r="-2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42D4848-91FA-4758-BDC7-7078E944EBE8}"/>
                  </a:ext>
                </a:extLst>
              </p:cNvPr>
              <p:cNvSpPr txBox="1"/>
              <p:nvPr/>
            </p:nvSpPr>
            <p:spPr>
              <a:xfrm>
                <a:off x="5586561" y="910466"/>
                <a:ext cx="99322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𝑿</m:t>
                          </m:r>
                        </m:e>
                        <m:sub>
                          <m:r>
                            <a:rPr lang="en-US" sz="2400" b="1" i="1" smtClean="0">
                              <a:latin typeface="Cambria Math" panose="02040503050406030204" pitchFamily="18" charset="0"/>
                            </a:rPr>
                            <m:t>𝒐𝒃𝒔</m:t>
                          </m:r>
                        </m:sub>
                      </m:sSub>
                    </m:oMath>
                  </m:oMathPara>
                </a14:m>
                <a:endParaRPr lang="en-US" dirty="0"/>
              </a:p>
            </p:txBody>
          </p:sp>
        </mc:Choice>
        <mc:Fallback xmlns="">
          <p:sp>
            <p:nvSpPr>
              <p:cNvPr id="9" name="TextBox 8">
                <a:extLst>
                  <a:ext uri="{FF2B5EF4-FFF2-40B4-BE49-F238E27FC236}">
                    <a16:creationId xmlns:a16="http://schemas.microsoft.com/office/drawing/2014/main" id="{F42D4848-91FA-4758-BDC7-7078E944EBE8}"/>
                  </a:ext>
                </a:extLst>
              </p:cNvPr>
              <p:cNvSpPr txBox="1">
                <a:spLocks noRot="1" noChangeAspect="1" noMove="1" noResize="1" noEditPoints="1" noAdjustHandles="1" noChangeArrowheads="1" noChangeShapeType="1" noTextEdit="1"/>
              </p:cNvSpPr>
              <p:nvPr/>
            </p:nvSpPr>
            <p:spPr>
              <a:xfrm>
                <a:off x="5586561" y="910466"/>
                <a:ext cx="993228" cy="461665"/>
              </a:xfrm>
              <a:prstGeom prst="rect">
                <a:avLst/>
              </a:prstGeom>
              <a:blipFill>
                <a:blip r:embed="rId5"/>
                <a:stretch>
                  <a:fillRect b="-375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1335766-DF6F-4653-8DEB-92DDDBB649A9}"/>
              </a:ext>
            </a:extLst>
          </p:cNvPr>
          <p:cNvCxnSpPr>
            <a:cxnSpLocks/>
            <a:stCxn id="9" idx="2"/>
          </p:cNvCxnSpPr>
          <p:nvPr/>
        </p:nvCxnSpPr>
        <p:spPr bwMode="auto">
          <a:xfrm>
            <a:off x="6083175" y="1372131"/>
            <a:ext cx="152750" cy="1118821"/>
          </a:xfrm>
          <a:prstGeom prst="straightConnector1">
            <a:avLst/>
          </a:prstGeom>
          <a:ln w="57150">
            <a:headEnd type="none" w="med" len="med"/>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ED2B263-0D43-4E9F-B715-583F2AAF9F53}"/>
                  </a:ext>
                </a:extLst>
              </p:cNvPr>
              <p:cNvSpPr txBox="1"/>
              <p:nvPr/>
            </p:nvSpPr>
            <p:spPr>
              <a:xfrm>
                <a:off x="7750677" y="892962"/>
                <a:ext cx="993228" cy="4966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𝑿</m:t>
                          </m:r>
                        </m:e>
                        <m:sub>
                          <m:r>
                            <a:rPr lang="en-US" sz="2400" b="1" i="1" smtClean="0">
                              <a:latin typeface="Cambria Math" panose="02040503050406030204" pitchFamily="18" charset="0"/>
                            </a:rPr>
                            <m:t>𝒇𝒓𝒆𝒆</m:t>
                          </m:r>
                        </m:sub>
                      </m:sSub>
                    </m:oMath>
                  </m:oMathPara>
                </a14:m>
                <a:endParaRPr lang="en-US" dirty="0"/>
              </a:p>
            </p:txBody>
          </p:sp>
        </mc:Choice>
        <mc:Fallback xmlns="">
          <p:sp>
            <p:nvSpPr>
              <p:cNvPr id="11" name="TextBox 10">
                <a:extLst>
                  <a:ext uri="{FF2B5EF4-FFF2-40B4-BE49-F238E27FC236}">
                    <a16:creationId xmlns:a16="http://schemas.microsoft.com/office/drawing/2014/main" id="{CED2B263-0D43-4E9F-B715-583F2AAF9F53}"/>
                  </a:ext>
                </a:extLst>
              </p:cNvPr>
              <p:cNvSpPr txBox="1">
                <a:spLocks noRot="1" noChangeAspect="1" noMove="1" noResize="1" noEditPoints="1" noAdjustHandles="1" noChangeArrowheads="1" noChangeShapeType="1" noTextEdit="1"/>
              </p:cNvSpPr>
              <p:nvPr/>
            </p:nvSpPr>
            <p:spPr>
              <a:xfrm>
                <a:off x="7750677" y="892962"/>
                <a:ext cx="993228" cy="496674"/>
              </a:xfrm>
              <a:prstGeom prst="rect">
                <a:avLst/>
              </a:prstGeom>
              <a:blipFill>
                <a:blip r:embed="rId6"/>
                <a:stretch>
                  <a:fillRect b="-8140"/>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C80C6C7C-7FAA-42E1-B7AC-100C9CA33E5D}"/>
              </a:ext>
            </a:extLst>
          </p:cNvPr>
          <p:cNvCxnSpPr>
            <a:cxnSpLocks/>
            <a:stCxn id="11" idx="2"/>
          </p:cNvCxnSpPr>
          <p:nvPr/>
        </p:nvCxnSpPr>
        <p:spPr bwMode="auto">
          <a:xfrm>
            <a:off x="8247291" y="1389636"/>
            <a:ext cx="0" cy="1101316"/>
          </a:xfrm>
          <a:prstGeom prst="straightConnector1">
            <a:avLst/>
          </a:prstGeom>
          <a:ln w="57150">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2A21189-675C-4336-9F13-43D3EE969185}"/>
                  </a:ext>
                </a:extLst>
              </p:cNvPr>
              <p:cNvSpPr txBox="1"/>
              <p:nvPr/>
            </p:nvSpPr>
            <p:spPr>
              <a:xfrm>
                <a:off x="7951698" y="5632105"/>
                <a:ext cx="792207"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𝒙</m:t>
                          </m:r>
                        </m:e>
                        <m:sub>
                          <m:r>
                            <a:rPr lang="en-US" i="1">
                              <a:latin typeface="Cambria Math" panose="02040503050406030204" pitchFamily="18" charset="0"/>
                            </a:rPr>
                            <m:t>𝒊𝒏𝒊𝒕</m:t>
                          </m:r>
                        </m:sub>
                      </m:sSub>
                    </m:oMath>
                  </m:oMathPara>
                </a14:m>
                <a:endParaRPr lang="en-US" dirty="0"/>
              </a:p>
            </p:txBody>
          </p:sp>
        </mc:Choice>
        <mc:Fallback xmlns="">
          <p:sp>
            <p:nvSpPr>
              <p:cNvPr id="13" name="TextBox 12">
                <a:extLst>
                  <a:ext uri="{FF2B5EF4-FFF2-40B4-BE49-F238E27FC236}">
                    <a16:creationId xmlns:a16="http://schemas.microsoft.com/office/drawing/2014/main" id="{F2A21189-675C-4336-9F13-43D3EE969185}"/>
                  </a:ext>
                </a:extLst>
              </p:cNvPr>
              <p:cNvSpPr txBox="1">
                <a:spLocks noRot="1" noChangeAspect="1" noMove="1" noResize="1" noEditPoints="1" noAdjustHandles="1" noChangeArrowheads="1" noChangeShapeType="1" noTextEdit="1"/>
              </p:cNvSpPr>
              <p:nvPr/>
            </p:nvSpPr>
            <p:spPr>
              <a:xfrm>
                <a:off x="7951698" y="5632105"/>
                <a:ext cx="792207" cy="461665"/>
              </a:xfrm>
              <a:prstGeom prst="rect">
                <a:avLst/>
              </a:prstGeom>
              <a:blipFill>
                <a:blip r:embed="rId7"/>
                <a:stretch>
                  <a:fillRect l="-3077" b="-39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E3C7C55-2835-446C-813C-99581EA8C90F}"/>
                  </a:ext>
                </a:extLst>
              </p:cNvPr>
              <p:cNvSpPr txBox="1"/>
              <p:nvPr/>
            </p:nvSpPr>
            <p:spPr>
              <a:xfrm>
                <a:off x="7240873" y="2354318"/>
                <a:ext cx="529486" cy="49661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𝒙</m:t>
                          </m:r>
                        </m:e>
                        <m:sub>
                          <m:r>
                            <a:rPr lang="en-US" b="1" i="1" smtClean="0">
                              <a:latin typeface="Cambria Math" panose="02040503050406030204" pitchFamily="18" charset="0"/>
                            </a:rPr>
                            <m:t>𝒈𝒐𝒂𝒍</m:t>
                          </m:r>
                        </m:sub>
                      </m:sSub>
                    </m:oMath>
                  </m:oMathPara>
                </a14:m>
                <a:endParaRPr lang="en-US" dirty="0"/>
              </a:p>
            </p:txBody>
          </p:sp>
        </mc:Choice>
        <mc:Fallback xmlns="">
          <p:sp>
            <p:nvSpPr>
              <p:cNvPr id="14" name="TextBox 13">
                <a:extLst>
                  <a:ext uri="{FF2B5EF4-FFF2-40B4-BE49-F238E27FC236}">
                    <a16:creationId xmlns:a16="http://schemas.microsoft.com/office/drawing/2014/main" id="{EE3C7C55-2835-446C-813C-99581EA8C90F}"/>
                  </a:ext>
                </a:extLst>
              </p:cNvPr>
              <p:cNvSpPr txBox="1">
                <a:spLocks noRot="1" noChangeAspect="1" noMove="1" noResize="1" noEditPoints="1" noAdjustHandles="1" noChangeArrowheads="1" noChangeShapeType="1" noTextEdit="1"/>
              </p:cNvSpPr>
              <p:nvPr/>
            </p:nvSpPr>
            <p:spPr>
              <a:xfrm>
                <a:off x="7240873" y="2354318"/>
                <a:ext cx="529486" cy="496611"/>
              </a:xfrm>
              <a:prstGeom prst="rect">
                <a:avLst/>
              </a:prstGeom>
              <a:blipFill>
                <a:blip r:embed="rId8"/>
                <a:stretch>
                  <a:fillRect l="-39080" r="-25287" b="-12195"/>
                </a:stretch>
              </a:blipFill>
              <a:ln>
                <a:no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DD0B3BDF-F882-46EC-9429-F8933027F57E}"/>
              </a:ext>
            </a:extLst>
          </p:cNvPr>
          <p:cNvSpPr txBox="1"/>
          <p:nvPr/>
        </p:nvSpPr>
        <p:spPr>
          <a:xfrm>
            <a:off x="4183985" y="5522562"/>
            <a:ext cx="132117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collision-free </a:t>
            </a:r>
          </a:p>
          <a:p>
            <a:r>
              <a:rPr lang="en-US" sz="1200" dirty="0"/>
              <a:t>trajectory </a:t>
            </a:r>
          </a:p>
        </p:txBody>
      </p:sp>
      <p:cxnSp>
        <p:nvCxnSpPr>
          <p:cNvPr id="16" name="Straight Arrow Connector 15">
            <a:extLst>
              <a:ext uri="{FF2B5EF4-FFF2-40B4-BE49-F238E27FC236}">
                <a16:creationId xmlns:a16="http://schemas.microsoft.com/office/drawing/2014/main" id="{C43F93F8-2878-42FA-BF8D-C3C521C9C81A}"/>
              </a:ext>
            </a:extLst>
          </p:cNvPr>
          <p:cNvCxnSpPr>
            <a:cxnSpLocks/>
            <a:stCxn id="15" idx="3"/>
          </p:cNvCxnSpPr>
          <p:nvPr/>
        </p:nvCxnSpPr>
        <p:spPr bwMode="auto">
          <a:xfrm flipV="1">
            <a:off x="5505160" y="5649857"/>
            <a:ext cx="385755" cy="103538"/>
          </a:xfrm>
          <a:prstGeom prst="straightConnector1">
            <a:avLst/>
          </a:prstGeom>
          <a:ln w="57150">
            <a:headEnd type="none" w="med" len="med"/>
            <a:tailEnd type="triangle"/>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231033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BA12F-D0A4-422F-8596-A3D9B2A48AEC}"/>
              </a:ext>
            </a:extLst>
          </p:cNvPr>
          <p:cNvSpPr>
            <a:spLocks noGrp="1"/>
          </p:cNvSpPr>
          <p:nvPr>
            <p:ph idx="1"/>
          </p:nvPr>
        </p:nvSpPr>
        <p:spPr>
          <a:xfrm>
            <a:off x="419100" y="1587500"/>
            <a:ext cx="2336457" cy="661430"/>
          </a:xfrm>
        </p:spPr>
        <p:txBody>
          <a:bodyPr/>
          <a:lstStyle/>
          <a:p>
            <a:r>
              <a:rPr lang="en-US" dirty="0"/>
              <a:t>Robot</a:t>
            </a:r>
          </a:p>
        </p:txBody>
      </p:sp>
      <p:grpSp>
        <p:nvGrpSpPr>
          <p:cNvPr id="4" name="Group 3">
            <a:extLst>
              <a:ext uri="{FF2B5EF4-FFF2-40B4-BE49-F238E27FC236}">
                <a16:creationId xmlns:a16="http://schemas.microsoft.com/office/drawing/2014/main" id="{721058F2-76F4-4CE1-8471-58F99C2490E6}"/>
              </a:ext>
            </a:extLst>
          </p:cNvPr>
          <p:cNvGrpSpPr/>
          <p:nvPr/>
        </p:nvGrpSpPr>
        <p:grpSpPr>
          <a:xfrm>
            <a:off x="419100" y="586206"/>
            <a:ext cx="8305800" cy="533485"/>
            <a:chOff x="406813" y="266844"/>
            <a:chExt cx="7840653" cy="533485"/>
          </a:xfrm>
        </p:grpSpPr>
        <p:sp>
          <p:nvSpPr>
            <p:cNvPr id="5" name="Rectangle 4">
              <a:extLst>
                <a:ext uri="{FF2B5EF4-FFF2-40B4-BE49-F238E27FC236}">
                  <a16:creationId xmlns:a16="http://schemas.microsoft.com/office/drawing/2014/main" id="{BC6C88CD-038E-4BF9-9F68-BAE9E446E30F}"/>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extBox 5">
              <a:extLst>
                <a:ext uri="{FF2B5EF4-FFF2-40B4-BE49-F238E27FC236}">
                  <a16:creationId xmlns:a16="http://schemas.microsoft.com/office/drawing/2014/main" id="{40E64201-85EE-461B-89ED-4C4337DCC4BA}"/>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lvl="0" algn="l"/>
              <a:r>
                <a:rPr lang="en-US" sz="2000" dirty="0"/>
                <a:t>2. Motion planning application</a:t>
              </a:r>
            </a:p>
          </p:txBody>
        </p:sp>
      </p:grpSp>
      <p:sp>
        <p:nvSpPr>
          <p:cNvPr id="7" name="Content Placeholder 2">
            <a:extLst>
              <a:ext uri="{FF2B5EF4-FFF2-40B4-BE49-F238E27FC236}">
                <a16:creationId xmlns:a16="http://schemas.microsoft.com/office/drawing/2014/main" id="{5C95DDC4-4D37-4598-BEA1-734E808D1487}"/>
              </a:ext>
            </a:extLst>
          </p:cNvPr>
          <p:cNvSpPr txBox="1">
            <a:spLocks/>
          </p:cNvSpPr>
          <p:nvPr/>
        </p:nvSpPr>
        <p:spPr bwMode="auto">
          <a:xfrm>
            <a:off x="4572000" y="1587500"/>
            <a:ext cx="3923784" cy="66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kern="0" dirty="0"/>
              <a:t>Game NPC</a:t>
            </a:r>
          </a:p>
        </p:txBody>
      </p:sp>
      <p:sp>
        <p:nvSpPr>
          <p:cNvPr id="8" name="Content Placeholder 2">
            <a:extLst>
              <a:ext uri="{FF2B5EF4-FFF2-40B4-BE49-F238E27FC236}">
                <a16:creationId xmlns:a16="http://schemas.microsoft.com/office/drawing/2014/main" id="{0692BC25-A8A4-4E89-A516-3CCE73E38319}"/>
              </a:ext>
            </a:extLst>
          </p:cNvPr>
          <p:cNvSpPr txBox="1">
            <a:spLocks/>
          </p:cNvSpPr>
          <p:nvPr/>
        </p:nvSpPr>
        <p:spPr bwMode="auto">
          <a:xfrm>
            <a:off x="419100" y="4120635"/>
            <a:ext cx="4264112" cy="66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kern="0" dirty="0"/>
              <a:t>Autonomous Driving</a:t>
            </a:r>
          </a:p>
        </p:txBody>
      </p:sp>
      <p:pic>
        <p:nvPicPr>
          <p:cNvPr id="1026" name="Picture 2" descr="https://robodk.com/blog/wp-content/uploads/2019/05/Auto_Generated_Motion_Plan-1024x578.jpg">
            <a:extLst>
              <a:ext uri="{FF2B5EF4-FFF2-40B4-BE49-F238E27FC236}">
                <a16:creationId xmlns:a16="http://schemas.microsoft.com/office/drawing/2014/main" id="{5F439C29-DBAE-4949-A33B-8B1E55470B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16" y="1983613"/>
            <a:ext cx="3571103" cy="2015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for post">
            <a:extLst>
              <a:ext uri="{FF2B5EF4-FFF2-40B4-BE49-F238E27FC236}">
                <a16:creationId xmlns:a16="http://schemas.microsoft.com/office/drawing/2014/main" id="{CADC827C-FE3C-4E60-9D67-B2E41807F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1" y="4635153"/>
            <a:ext cx="5072964" cy="20186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athfinding Project Pro | AI | Unity Asset Store">
            <a:extLst>
              <a:ext uri="{FF2B5EF4-FFF2-40B4-BE49-F238E27FC236}">
                <a16:creationId xmlns:a16="http://schemas.microsoft.com/office/drawing/2014/main" id="{50D39ED3-9D19-4E3B-BB31-6CCE98D78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213" y="2003688"/>
            <a:ext cx="3916384" cy="201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96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BA12F-D0A4-422F-8596-A3D9B2A48AEC}"/>
              </a:ext>
            </a:extLst>
          </p:cNvPr>
          <p:cNvSpPr>
            <a:spLocks noGrp="1"/>
          </p:cNvSpPr>
          <p:nvPr>
            <p:ph idx="1"/>
          </p:nvPr>
        </p:nvSpPr>
        <p:spPr>
          <a:xfrm>
            <a:off x="1032387" y="5358581"/>
            <a:ext cx="7118556" cy="913214"/>
          </a:xfrm>
        </p:spPr>
        <p:txBody>
          <a:bodyPr/>
          <a:lstStyle/>
          <a:p>
            <a:pPr marL="0" indent="0">
              <a:buNone/>
            </a:pPr>
            <a:r>
              <a:rPr lang="en-US" b="0" dirty="0"/>
              <a:t>Humanoid Robot in </a:t>
            </a:r>
            <a:r>
              <a:rPr lang="en-US" b="0" dirty="0" err="1"/>
              <a:t>OpenAI</a:t>
            </a:r>
            <a:r>
              <a:rPr lang="en-US" b="0" dirty="0"/>
              <a:t> </a:t>
            </a:r>
            <a:r>
              <a:rPr lang="en-US" b="0" dirty="0" err="1"/>
              <a:t>Roboschool</a:t>
            </a:r>
            <a:r>
              <a:rPr lang="en-US" b="0" dirty="0"/>
              <a:t> have </a:t>
            </a:r>
            <a:r>
              <a:rPr lang="en-US" dirty="0"/>
              <a:t>50 DOF.</a:t>
            </a:r>
          </a:p>
        </p:txBody>
      </p:sp>
      <p:grpSp>
        <p:nvGrpSpPr>
          <p:cNvPr id="4" name="Group 3">
            <a:extLst>
              <a:ext uri="{FF2B5EF4-FFF2-40B4-BE49-F238E27FC236}">
                <a16:creationId xmlns:a16="http://schemas.microsoft.com/office/drawing/2014/main" id="{721058F2-76F4-4CE1-8471-58F99C2490E6}"/>
              </a:ext>
            </a:extLst>
          </p:cNvPr>
          <p:cNvGrpSpPr/>
          <p:nvPr/>
        </p:nvGrpSpPr>
        <p:grpSpPr>
          <a:xfrm>
            <a:off x="419100" y="586206"/>
            <a:ext cx="8305800" cy="533485"/>
            <a:chOff x="406813" y="266844"/>
            <a:chExt cx="7840653" cy="533485"/>
          </a:xfrm>
        </p:grpSpPr>
        <p:sp>
          <p:nvSpPr>
            <p:cNvPr id="5" name="Rectangle 4">
              <a:extLst>
                <a:ext uri="{FF2B5EF4-FFF2-40B4-BE49-F238E27FC236}">
                  <a16:creationId xmlns:a16="http://schemas.microsoft.com/office/drawing/2014/main" id="{BC6C88CD-038E-4BF9-9F68-BAE9E446E30F}"/>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extBox 5">
              <a:extLst>
                <a:ext uri="{FF2B5EF4-FFF2-40B4-BE49-F238E27FC236}">
                  <a16:creationId xmlns:a16="http://schemas.microsoft.com/office/drawing/2014/main" id="{40E64201-85EE-461B-89ED-4C4337DCC4BA}"/>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lvl="0" algn="l"/>
              <a:r>
                <a:rPr lang="en-US" sz="2000" dirty="0"/>
                <a:t>3. Motion Planning for High-dimensional Robotic System </a:t>
              </a:r>
            </a:p>
          </p:txBody>
        </p:sp>
      </p:grpSp>
      <p:pic>
        <p:nvPicPr>
          <p:cNvPr id="8" name="Picture 7">
            <a:extLst>
              <a:ext uri="{FF2B5EF4-FFF2-40B4-BE49-F238E27FC236}">
                <a16:creationId xmlns:a16="http://schemas.microsoft.com/office/drawing/2014/main" id="{594E02FC-B973-43C1-B672-54C7A62BAED2}"/>
              </a:ext>
            </a:extLst>
          </p:cNvPr>
          <p:cNvPicPr>
            <a:picLocks noChangeAspect="1"/>
          </p:cNvPicPr>
          <p:nvPr/>
        </p:nvPicPr>
        <p:blipFill>
          <a:blip r:embed="rId3"/>
          <a:stretch>
            <a:fillRect/>
          </a:stretch>
        </p:blipFill>
        <p:spPr>
          <a:xfrm>
            <a:off x="859790" y="1995948"/>
            <a:ext cx="7437120" cy="3094069"/>
          </a:xfrm>
          <a:prstGeom prst="rect">
            <a:avLst/>
          </a:prstGeom>
        </p:spPr>
      </p:pic>
      <p:sp>
        <p:nvSpPr>
          <p:cNvPr id="9" name="Content Placeholder 2">
            <a:extLst>
              <a:ext uri="{FF2B5EF4-FFF2-40B4-BE49-F238E27FC236}">
                <a16:creationId xmlns:a16="http://schemas.microsoft.com/office/drawing/2014/main" id="{767435FD-0264-42F4-A5CF-EF10BCBEAD09}"/>
              </a:ext>
            </a:extLst>
          </p:cNvPr>
          <p:cNvSpPr txBox="1">
            <a:spLocks/>
          </p:cNvSpPr>
          <p:nvPr/>
        </p:nvSpPr>
        <p:spPr bwMode="auto">
          <a:xfrm>
            <a:off x="412750" y="1558414"/>
            <a:ext cx="8318500" cy="43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lgn="ctr">
              <a:buNone/>
            </a:pPr>
            <a:r>
              <a:rPr lang="en-US" kern="0" dirty="0"/>
              <a:t>Humanoid Robot</a:t>
            </a:r>
          </a:p>
        </p:txBody>
      </p:sp>
    </p:spTree>
    <p:extLst>
      <p:ext uri="{BB962C8B-B14F-4D97-AF65-F5344CB8AC3E}">
        <p14:creationId xmlns:p14="http://schemas.microsoft.com/office/powerpoint/2010/main" val="261234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BA12F-D0A4-422F-8596-A3D9B2A48AEC}"/>
              </a:ext>
            </a:extLst>
          </p:cNvPr>
          <p:cNvSpPr>
            <a:spLocks noGrp="1"/>
          </p:cNvSpPr>
          <p:nvPr>
            <p:ph idx="1"/>
          </p:nvPr>
        </p:nvSpPr>
        <p:spPr>
          <a:xfrm>
            <a:off x="1433051" y="4859165"/>
            <a:ext cx="6277897" cy="437534"/>
          </a:xfrm>
        </p:spPr>
        <p:txBody>
          <a:bodyPr/>
          <a:lstStyle/>
          <a:p>
            <a:pPr marL="0" indent="0" algn="ctr">
              <a:buNone/>
            </a:pPr>
            <a:r>
              <a:rPr lang="en-US" b="0" dirty="0"/>
              <a:t>Full state is </a:t>
            </a:r>
            <a:r>
              <a:rPr lang="en-US" dirty="0"/>
              <a:t>32x32 pixel image</a:t>
            </a:r>
          </a:p>
        </p:txBody>
      </p:sp>
      <p:grpSp>
        <p:nvGrpSpPr>
          <p:cNvPr id="4" name="Group 3">
            <a:extLst>
              <a:ext uri="{FF2B5EF4-FFF2-40B4-BE49-F238E27FC236}">
                <a16:creationId xmlns:a16="http://schemas.microsoft.com/office/drawing/2014/main" id="{721058F2-76F4-4CE1-8471-58F99C2490E6}"/>
              </a:ext>
            </a:extLst>
          </p:cNvPr>
          <p:cNvGrpSpPr/>
          <p:nvPr/>
        </p:nvGrpSpPr>
        <p:grpSpPr>
          <a:xfrm>
            <a:off x="419100" y="586206"/>
            <a:ext cx="8305800" cy="533485"/>
            <a:chOff x="406813" y="266844"/>
            <a:chExt cx="7840653" cy="533485"/>
          </a:xfrm>
        </p:grpSpPr>
        <p:sp>
          <p:nvSpPr>
            <p:cNvPr id="5" name="Rectangle 4">
              <a:extLst>
                <a:ext uri="{FF2B5EF4-FFF2-40B4-BE49-F238E27FC236}">
                  <a16:creationId xmlns:a16="http://schemas.microsoft.com/office/drawing/2014/main" id="{BC6C88CD-038E-4BF9-9F68-BAE9E446E30F}"/>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extBox 5">
              <a:extLst>
                <a:ext uri="{FF2B5EF4-FFF2-40B4-BE49-F238E27FC236}">
                  <a16:creationId xmlns:a16="http://schemas.microsoft.com/office/drawing/2014/main" id="{40E64201-85EE-461B-89ED-4C4337DCC4BA}"/>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lvl="0" algn="l"/>
              <a:r>
                <a:rPr lang="en-US" sz="2000" dirty="0"/>
                <a:t>3. Motion Planning for High-dimensional Robotic System </a:t>
              </a:r>
            </a:p>
          </p:txBody>
        </p:sp>
      </p:grpSp>
      <p:sp>
        <p:nvSpPr>
          <p:cNvPr id="9" name="Content Placeholder 2">
            <a:extLst>
              <a:ext uri="{FF2B5EF4-FFF2-40B4-BE49-F238E27FC236}">
                <a16:creationId xmlns:a16="http://schemas.microsoft.com/office/drawing/2014/main" id="{767435FD-0264-42F4-A5CF-EF10BCBEAD09}"/>
              </a:ext>
            </a:extLst>
          </p:cNvPr>
          <p:cNvSpPr txBox="1">
            <a:spLocks/>
          </p:cNvSpPr>
          <p:nvPr/>
        </p:nvSpPr>
        <p:spPr bwMode="auto">
          <a:xfrm>
            <a:off x="412750" y="1558414"/>
            <a:ext cx="8318500" cy="43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lgn="ctr">
              <a:buNone/>
            </a:pPr>
            <a:r>
              <a:rPr lang="en-US" kern="0" dirty="0" err="1"/>
              <a:t>MuJoCo</a:t>
            </a:r>
            <a:r>
              <a:rPr lang="en-US" kern="0" dirty="0"/>
              <a:t> Visual planning</a:t>
            </a:r>
          </a:p>
        </p:txBody>
      </p:sp>
      <p:pic>
        <p:nvPicPr>
          <p:cNvPr id="10" name="Picture 9">
            <a:extLst>
              <a:ext uri="{FF2B5EF4-FFF2-40B4-BE49-F238E27FC236}">
                <a16:creationId xmlns:a16="http://schemas.microsoft.com/office/drawing/2014/main" id="{81FA60B6-5682-4AC6-AAE5-D67384CF2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303" y="2002893"/>
            <a:ext cx="5446724" cy="2782960"/>
          </a:xfrm>
          <a:prstGeom prst="rect">
            <a:avLst/>
          </a:prstGeom>
        </p:spPr>
      </p:pic>
      <p:sp>
        <p:nvSpPr>
          <p:cNvPr id="11" name="Content Placeholder 2">
            <a:extLst>
              <a:ext uri="{FF2B5EF4-FFF2-40B4-BE49-F238E27FC236}">
                <a16:creationId xmlns:a16="http://schemas.microsoft.com/office/drawing/2014/main" id="{7D968F8C-A443-4CE4-9B39-FAA065F1C118}"/>
              </a:ext>
            </a:extLst>
          </p:cNvPr>
          <p:cNvSpPr txBox="1">
            <a:spLocks/>
          </p:cNvSpPr>
          <p:nvPr/>
        </p:nvSpPr>
        <p:spPr bwMode="auto">
          <a:xfrm>
            <a:off x="857979" y="5470649"/>
            <a:ext cx="8115752"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Font typeface="Arial" panose="020B0604020202020204" pitchFamily="34" charset="0"/>
              <a:buNone/>
            </a:pPr>
            <a:r>
              <a:rPr lang="en-US" sz="2400" b="0" kern="0" dirty="0"/>
              <a:t>Existing approaches </a:t>
            </a:r>
            <a:r>
              <a:rPr lang="en-US" sz="2400" b="0" kern="0" dirty="0">
                <a:solidFill>
                  <a:srgbClr val="FF0000"/>
                </a:solidFill>
              </a:rPr>
              <a:t>did not succeed to manage </a:t>
            </a:r>
            <a:r>
              <a:rPr lang="en-US" sz="2400" b="0" kern="0" dirty="0"/>
              <a:t>high DOF</a:t>
            </a:r>
          </a:p>
          <a:p>
            <a:pPr marL="0" indent="0">
              <a:buFont typeface="Arial" panose="020B0604020202020204" pitchFamily="34" charset="0"/>
              <a:buNone/>
            </a:pPr>
            <a:r>
              <a:rPr lang="en-US" sz="2400" b="0" kern="0" dirty="0"/>
              <a:t>A </a:t>
            </a:r>
            <a:r>
              <a:rPr lang="en-US" sz="2400" b="0" kern="0" dirty="0">
                <a:solidFill>
                  <a:srgbClr val="FF0000"/>
                </a:solidFill>
              </a:rPr>
              <a:t>high performance</a:t>
            </a:r>
            <a:r>
              <a:rPr lang="en-US" sz="2400" b="0" kern="0" dirty="0"/>
              <a:t>, novel approach for </a:t>
            </a:r>
            <a:r>
              <a:rPr lang="en-US" sz="2400" b="0" kern="0" dirty="0">
                <a:solidFill>
                  <a:srgbClr val="FF0000"/>
                </a:solidFill>
              </a:rPr>
              <a:t>high-dimensional C-space</a:t>
            </a:r>
            <a:r>
              <a:rPr lang="en-US" sz="2400" b="0" kern="0" dirty="0"/>
              <a:t> is necessary.</a:t>
            </a:r>
            <a:endParaRPr lang="en-US" sz="2400" kern="0" dirty="0"/>
          </a:p>
        </p:txBody>
      </p:sp>
      <p:sp>
        <p:nvSpPr>
          <p:cNvPr id="2" name="Arrow: Right 1">
            <a:extLst>
              <a:ext uri="{FF2B5EF4-FFF2-40B4-BE49-F238E27FC236}">
                <a16:creationId xmlns:a16="http://schemas.microsoft.com/office/drawing/2014/main" id="{DB083E78-1353-41AE-B8EF-3D7A1F8006B4}"/>
              </a:ext>
            </a:extLst>
          </p:cNvPr>
          <p:cNvSpPr/>
          <p:nvPr/>
        </p:nvSpPr>
        <p:spPr bwMode="auto">
          <a:xfrm>
            <a:off x="170269" y="5574890"/>
            <a:ext cx="639097" cy="696904"/>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8266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183ACE-A4EB-41AA-B436-B4AD8388B6CF}"/>
              </a:ext>
            </a:extLst>
          </p:cNvPr>
          <p:cNvGrpSpPr/>
          <p:nvPr/>
        </p:nvGrpSpPr>
        <p:grpSpPr>
          <a:xfrm>
            <a:off x="419099" y="576652"/>
            <a:ext cx="8318499" cy="560880"/>
            <a:chOff x="407670" y="45048"/>
            <a:chExt cx="5707380" cy="560880"/>
          </a:xfrm>
        </p:grpSpPr>
        <p:sp>
          <p:nvSpPr>
            <p:cNvPr id="6" name="Rectangle: Rounded Corners 5">
              <a:extLst>
                <a:ext uri="{FF2B5EF4-FFF2-40B4-BE49-F238E27FC236}">
                  <a16:creationId xmlns:a16="http://schemas.microsoft.com/office/drawing/2014/main" id="{317341AA-2076-4125-A338-0AB7FF9EFAE8}"/>
                </a:ext>
              </a:extLst>
            </p:cNvPr>
            <p:cNvSpPr/>
            <p:nvPr/>
          </p:nvSpPr>
          <p:spPr>
            <a:xfrm>
              <a:off x="407670" y="45048"/>
              <a:ext cx="5707380" cy="5608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5">
              <a:extLst>
                <a:ext uri="{FF2B5EF4-FFF2-40B4-BE49-F238E27FC236}">
                  <a16:creationId xmlns:a16="http://schemas.microsoft.com/office/drawing/2014/main" id="{DE6A4E88-92FC-4E0D-95B0-83BD4E6AB097}"/>
                </a:ext>
              </a:extLst>
            </p:cNvPr>
            <p:cNvSpPr txBox="1"/>
            <p:nvPr/>
          </p:nvSpPr>
          <p:spPr>
            <a:xfrm>
              <a:off x="435050" y="72428"/>
              <a:ext cx="565262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725" tIns="0" rIns="215725" bIns="0" numCol="1" spcCol="1270" anchor="ctr" anchorCtr="0">
              <a:noAutofit/>
            </a:bodyPr>
            <a:lstStyle/>
            <a:p>
              <a:pPr lvl="0" algn="l"/>
              <a:r>
                <a:rPr lang="en-US" sz="2000" dirty="0"/>
                <a:t>II. Background and Relative work</a:t>
              </a:r>
            </a:p>
          </p:txBody>
        </p:sp>
      </p:grpSp>
      <p:graphicFrame>
        <p:nvGraphicFramePr>
          <p:cNvPr id="8" name="Content Placeholder 1">
            <a:extLst>
              <a:ext uri="{FF2B5EF4-FFF2-40B4-BE49-F238E27FC236}">
                <a16:creationId xmlns:a16="http://schemas.microsoft.com/office/drawing/2014/main" id="{113D9533-F4BA-4007-815E-2CB22F2D5611}"/>
              </a:ext>
            </a:extLst>
          </p:cNvPr>
          <p:cNvGraphicFramePr>
            <a:graphicFrameLocks/>
          </p:cNvGraphicFramePr>
          <p:nvPr/>
        </p:nvGraphicFramePr>
        <p:xfrm>
          <a:off x="571500" y="1356442"/>
          <a:ext cx="8318500" cy="506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003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2476F2F-F202-4C83-A768-603904FFAE3F}"/>
              </a:ext>
            </a:extLst>
          </p:cNvPr>
          <p:cNvGrpSpPr/>
          <p:nvPr/>
        </p:nvGrpSpPr>
        <p:grpSpPr>
          <a:xfrm>
            <a:off x="419100" y="586206"/>
            <a:ext cx="8305800" cy="533485"/>
            <a:chOff x="406813" y="266844"/>
            <a:chExt cx="7840653" cy="533485"/>
          </a:xfrm>
        </p:grpSpPr>
        <p:sp>
          <p:nvSpPr>
            <p:cNvPr id="6" name="Rectangle 5">
              <a:extLst>
                <a:ext uri="{FF2B5EF4-FFF2-40B4-BE49-F238E27FC236}">
                  <a16:creationId xmlns:a16="http://schemas.microsoft.com/office/drawing/2014/main" id="{FBBE8968-89F0-41E6-9666-ADAB24A03B30}"/>
                </a:ext>
              </a:extLst>
            </p:cNvPr>
            <p:cNvSpPr/>
            <p:nvPr/>
          </p:nvSpPr>
          <p:spPr>
            <a:xfrm>
              <a:off x="406813" y="266844"/>
              <a:ext cx="7840653" cy="53348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7B3AD195-28BE-429B-AEC7-BA5F9255FA91}"/>
                </a:ext>
              </a:extLst>
            </p:cNvPr>
            <p:cNvSpPr txBox="1"/>
            <p:nvPr/>
          </p:nvSpPr>
          <p:spPr>
            <a:xfrm>
              <a:off x="406813" y="266844"/>
              <a:ext cx="7840653" cy="533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34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1. RRT and RRT*</a:t>
              </a:r>
            </a:p>
          </p:txBody>
        </p:sp>
      </p:grpSp>
      <p:pic>
        <p:nvPicPr>
          <p:cNvPr id="8" name="Picture 7">
            <a:extLst>
              <a:ext uri="{FF2B5EF4-FFF2-40B4-BE49-F238E27FC236}">
                <a16:creationId xmlns:a16="http://schemas.microsoft.com/office/drawing/2014/main" id="{8A2D9806-F6F5-4DAD-9EB8-9B55D76EC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650" y="1830772"/>
            <a:ext cx="3720927" cy="4839227"/>
          </a:xfrm>
          <a:prstGeom prst="rect">
            <a:avLst/>
          </a:prstGeom>
        </p:spPr>
      </p:pic>
      <p:sp>
        <p:nvSpPr>
          <p:cNvPr id="9" name="Oval 8">
            <a:extLst>
              <a:ext uri="{FF2B5EF4-FFF2-40B4-BE49-F238E27FC236}">
                <a16:creationId xmlns:a16="http://schemas.microsoft.com/office/drawing/2014/main" id="{A20AC760-91E7-43E6-964F-433DE46A8F6A}"/>
              </a:ext>
            </a:extLst>
          </p:cNvPr>
          <p:cNvSpPr/>
          <p:nvPr/>
        </p:nvSpPr>
        <p:spPr bwMode="auto">
          <a:xfrm>
            <a:off x="8301842" y="5971788"/>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A2C99BB-5F22-432B-ADFE-23BB108DACF0}"/>
                  </a:ext>
                </a:extLst>
              </p:cNvPr>
              <p:cNvSpPr txBox="1"/>
              <p:nvPr/>
            </p:nvSpPr>
            <p:spPr>
              <a:xfrm>
                <a:off x="8227644" y="6133634"/>
                <a:ext cx="792207"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𝒙</m:t>
                          </m:r>
                        </m:e>
                        <m:sub>
                          <m:r>
                            <a:rPr lang="en-US" sz="2000" i="1">
                              <a:latin typeface="Cambria Math" panose="02040503050406030204" pitchFamily="18" charset="0"/>
                            </a:rPr>
                            <m:t>𝒊𝒏𝒊𝒕</m:t>
                          </m:r>
                        </m:sub>
                      </m:sSub>
                    </m:oMath>
                  </m:oMathPara>
                </a14:m>
                <a:endParaRPr lang="en-US" sz="2000" dirty="0"/>
              </a:p>
            </p:txBody>
          </p:sp>
        </mc:Choice>
        <mc:Fallback xmlns="">
          <p:sp>
            <p:nvSpPr>
              <p:cNvPr id="10" name="TextBox 9">
                <a:extLst>
                  <a:ext uri="{FF2B5EF4-FFF2-40B4-BE49-F238E27FC236}">
                    <a16:creationId xmlns:a16="http://schemas.microsoft.com/office/drawing/2014/main" id="{BA2C99BB-5F22-432B-ADFE-23BB108DACF0}"/>
                  </a:ext>
                </a:extLst>
              </p:cNvPr>
              <p:cNvSpPr txBox="1">
                <a:spLocks noRot="1" noChangeAspect="1" noMove="1" noResize="1" noEditPoints="1" noAdjustHandles="1" noChangeArrowheads="1" noChangeShapeType="1" noTextEdit="1"/>
              </p:cNvSpPr>
              <p:nvPr/>
            </p:nvSpPr>
            <p:spPr>
              <a:xfrm>
                <a:off x="8227644" y="6133634"/>
                <a:ext cx="792207" cy="400110"/>
              </a:xfrm>
              <a:prstGeom prst="rect">
                <a:avLst/>
              </a:prstGeom>
              <a:blipFill>
                <a:blip r:embed="rId4"/>
                <a:stretch>
                  <a:fillRect b="-454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ED767B8-AF4A-405F-B4DF-400101E0E4BA}"/>
                  </a:ext>
                </a:extLst>
              </p:cNvPr>
              <p:cNvSpPr txBox="1"/>
              <p:nvPr/>
            </p:nvSpPr>
            <p:spPr>
              <a:xfrm>
                <a:off x="7373676" y="2658898"/>
                <a:ext cx="529486" cy="429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𝒙</m:t>
                          </m:r>
                        </m:e>
                        <m:sub>
                          <m:r>
                            <a:rPr lang="en-US" sz="2000" b="1" i="1" smtClean="0">
                              <a:latin typeface="Cambria Math" panose="02040503050406030204" pitchFamily="18" charset="0"/>
                            </a:rPr>
                            <m:t>𝒈𝒐𝒂𝒍</m:t>
                          </m:r>
                        </m:sub>
                      </m:sSub>
                    </m:oMath>
                  </m:oMathPara>
                </a14:m>
                <a:endParaRPr lang="en-US" sz="2000" dirty="0"/>
              </a:p>
            </p:txBody>
          </p:sp>
        </mc:Choice>
        <mc:Fallback xmlns="">
          <p:sp>
            <p:nvSpPr>
              <p:cNvPr id="11" name="TextBox 10">
                <a:extLst>
                  <a:ext uri="{FF2B5EF4-FFF2-40B4-BE49-F238E27FC236}">
                    <a16:creationId xmlns:a16="http://schemas.microsoft.com/office/drawing/2014/main" id="{6ED767B8-AF4A-405F-B4DF-400101E0E4BA}"/>
                  </a:ext>
                </a:extLst>
              </p:cNvPr>
              <p:cNvSpPr txBox="1">
                <a:spLocks noRot="1" noChangeAspect="1" noMove="1" noResize="1" noEditPoints="1" noAdjustHandles="1" noChangeArrowheads="1" noChangeShapeType="1" noTextEdit="1"/>
              </p:cNvSpPr>
              <p:nvPr/>
            </p:nvSpPr>
            <p:spPr>
              <a:xfrm>
                <a:off x="7373676" y="2658898"/>
                <a:ext cx="529486" cy="429220"/>
              </a:xfrm>
              <a:prstGeom prst="rect">
                <a:avLst/>
              </a:prstGeom>
              <a:blipFill>
                <a:blip r:embed="rId5"/>
                <a:stretch>
                  <a:fillRect l="-24419" r="-13953" b="-1126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00A775EA-E350-4A3E-A02F-19D442F2B849}"/>
                  </a:ext>
                </a:extLst>
              </p:cNvPr>
              <p:cNvSpPr txBox="1">
                <a:spLocks/>
              </p:cNvSpPr>
              <p:nvPr/>
            </p:nvSpPr>
            <p:spPr bwMode="auto">
              <a:xfrm>
                <a:off x="221381" y="2084658"/>
                <a:ext cx="5039270" cy="499162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marL="0" indent="0">
                  <a:buFont typeface="Arial" panose="020B0604020202020204" pitchFamily="34" charset="0"/>
                  <a:buNone/>
                </a:pPr>
                <a:r>
                  <a:rPr lang="en-US" sz="1800" kern="0" dirty="0"/>
                  <a:t>Step 1: Choice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𝒙</m:t>
                        </m:r>
                      </m:e>
                      <m:sub>
                        <m:r>
                          <a:rPr lang="en-US" sz="1800" i="1">
                            <a:latin typeface="Cambria Math" panose="02040503050406030204" pitchFamily="18" charset="0"/>
                          </a:rPr>
                          <m:t>𝒊𝒏𝒊𝒕</m:t>
                        </m:r>
                      </m:sub>
                    </m:sSub>
                  </m:oMath>
                </a14:m>
                <a:r>
                  <a:rPr lang="en-US" sz="1800" kern="0" dirty="0"/>
                  <a:t> as the first node of tree T.</a:t>
                </a:r>
              </a:p>
              <a:p>
                <a:pPr marL="0" indent="0">
                  <a:buNone/>
                </a:pPr>
                <a:r>
                  <a:rPr lang="en-US" sz="1800" kern="0" dirty="0"/>
                  <a:t>Step 2: With each iterator:</a:t>
                </a:r>
              </a:p>
              <a:p>
                <a:r>
                  <a:rPr lang="en-US" sz="1800" kern="0" dirty="0"/>
                  <a:t>Step 2.1: Sampling the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𝒔𝒂𝒎𝒑𝒍𝒆</m:t>
                        </m:r>
                      </m:sub>
                    </m:sSub>
                  </m:oMath>
                </a14:m>
                <a:endParaRPr lang="en-US" sz="1800" kern="0" dirty="0"/>
              </a:p>
              <a:p>
                <a:r>
                  <a:rPr lang="en-US" sz="1800" kern="0" dirty="0"/>
                  <a:t>Step 2.2: Choice the node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𝒆𝒙𝒑𝒂𝒏𝒅</m:t>
                        </m:r>
                      </m:sub>
                    </m:sSub>
                  </m:oMath>
                </a14:m>
                <a:r>
                  <a:rPr lang="en-US" sz="1800" kern="0" dirty="0"/>
                  <a:t> nearest to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𝒔𝒂𝒎𝒑𝒍𝒆</m:t>
                        </m:r>
                      </m:sub>
                    </m:sSub>
                  </m:oMath>
                </a14:m>
                <a:r>
                  <a:rPr lang="en-US" sz="1800" kern="0" dirty="0"/>
                  <a:t> </a:t>
                </a:r>
              </a:p>
              <a:p>
                <a:r>
                  <a:rPr lang="en-US" sz="1800" kern="0" dirty="0"/>
                  <a:t>Step 2.3: Toward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𝒆𝒙𝒑𝒂𝒏𝒅</m:t>
                        </m:r>
                      </m:sub>
                    </m:sSub>
                    <m:r>
                      <a:rPr lang="en-US" sz="1800" i="1">
                        <a:latin typeface="Cambria Math" panose="02040503050406030204" pitchFamily="18" charset="0"/>
                      </a:rPr>
                      <m:t> </m:t>
                    </m:r>
                    <m:r>
                      <a:rPr lang="en-US" sz="1800" b="1" i="0" smtClean="0">
                        <a:latin typeface="Cambria Math" panose="02040503050406030204" pitchFamily="18" charset="0"/>
                      </a:rPr>
                      <m:t> </m:t>
                    </m:r>
                    <m:r>
                      <a:rPr lang="en-US" sz="1800" b="1" i="0" smtClean="0">
                        <a:latin typeface="Cambria Math" panose="02040503050406030204" pitchFamily="18" charset="0"/>
                      </a:rPr>
                      <m:t>𝐭𝐨</m:t>
                    </m:r>
                    <m:r>
                      <a:rPr lang="en-US" sz="1800" b="1" i="0" smtClean="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i="1">
                            <a:latin typeface="Cambria Math" panose="02040503050406030204" pitchFamily="18" charset="0"/>
                          </a:rPr>
                          <m:t>𝒔𝒂𝒎𝒑𝒍𝒆</m:t>
                        </m:r>
                      </m:sub>
                    </m:sSub>
                    <m:r>
                      <a:rPr lang="en-US" sz="1800" b="1" i="0" smtClean="0">
                        <a:latin typeface="Cambria Math" panose="02040503050406030204" pitchFamily="18" charset="0"/>
                      </a:rPr>
                      <m:t> </m:t>
                    </m:r>
                  </m:oMath>
                </a14:m>
                <a:r>
                  <a:rPr lang="en-US" sz="1800" kern="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𝒏𝒆𝒘</m:t>
                        </m:r>
                      </m:sub>
                    </m:sSub>
                  </m:oMath>
                </a14:m>
                <a:endParaRPr lang="en-US" sz="1800" i="1" dirty="0">
                  <a:latin typeface="Cambria Math" panose="02040503050406030204" pitchFamily="18" charset="0"/>
                </a:endParaRPr>
              </a:p>
              <a:p>
                <a:r>
                  <a:rPr lang="en-US" sz="1800" dirty="0"/>
                  <a:t>Step 2.4: Check collision from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i="1">
                            <a:latin typeface="Cambria Math" panose="02040503050406030204" pitchFamily="18" charset="0"/>
                          </a:rPr>
                          <m:t>𝒏𝒆𝒘</m:t>
                        </m:r>
                      </m:sub>
                    </m:sSub>
                  </m:oMath>
                </a14:m>
                <a:r>
                  <a:rPr lang="en-US" sz="1800" kern="0" dirty="0"/>
                  <a:t> to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b="1" i="1" smtClean="0">
                            <a:latin typeface="Cambria Math" panose="02040503050406030204" pitchFamily="18" charset="0"/>
                          </a:rPr>
                          <m:t>𝒆𝒙𝒑𝒂𝒏𝒅</m:t>
                        </m:r>
                      </m:sub>
                    </m:sSub>
                    <m:r>
                      <a:rPr lang="en-US" sz="1800">
                        <a:latin typeface="Cambria Math" panose="02040503050406030204" pitchFamily="18" charset="0"/>
                      </a:rPr>
                      <m:t> </m:t>
                    </m:r>
                  </m:oMath>
                </a14:m>
                <a:r>
                  <a:rPr lang="en-US" sz="1800" kern="0" dirty="0"/>
                  <a:t>, if not add the</a:t>
                </a:r>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𝒙</m:t>
                        </m:r>
                      </m:e>
                      <m:sub>
                        <m:r>
                          <a:rPr lang="en-US" sz="1800" i="1">
                            <a:latin typeface="Cambria Math" panose="02040503050406030204" pitchFamily="18" charset="0"/>
                          </a:rPr>
                          <m:t>𝒏𝒆𝒘</m:t>
                        </m:r>
                      </m:sub>
                    </m:sSub>
                  </m:oMath>
                </a14:m>
                <a:r>
                  <a:rPr lang="en-US" sz="1800" kern="0" dirty="0"/>
                  <a:t> into T. </a:t>
                </a:r>
              </a:p>
              <a:p>
                <a:pPr marL="0" indent="0">
                  <a:buNone/>
                </a:pPr>
                <a:endParaRPr lang="en-US" sz="1800" kern="0" dirty="0"/>
              </a:p>
            </p:txBody>
          </p:sp>
        </mc:Choice>
        <mc:Fallback xmlns="">
          <p:sp>
            <p:nvSpPr>
              <p:cNvPr id="12" name="Content Placeholder 2">
                <a:extLst>
                  <a:ext uri="{FF2B5EF4-FFF2-40B4-BE49-F238E27FC236}">
                    <a16:creationId xmlns:a16="http://schemas.microsoft.com/office/drawing/2014/main" id="{00A775EA-E350-4A3E-A02F-19D442F2B849}"/>
                  </a:ext>
                </a:extLst>
              </p:cNvPr>
              <p:cNvSpPr txBox="1">
                <a:spLocks noRot="1" noChangeAspect="1" noMove="1" noResize="1" noEditPoints="1" noAdjustHandles="1" noChangeArrowheads="1" noChangeShapeType="1" noTextEdit="1"/>
              </p:cNvSpPr>
              <p:nvPr/>
            </p:nvSpPr>
            <p:spPr bwMode="auto">
              <a:xfrm>
                <a:off x="221381" y="2084658"/>
                <a:ext cx="5039270" cy="4991626"/>
              </a:xfrm>
              <a:prstGeom prst="rect">
                <a:avLst/>
              </a:prstGeom>
              <a:blipFill>
                <a:blip r:embed="rId6"/>
                <a:stretch>
                  <a:fillRect l="-967" t="-1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3" name="Oval 12">
            <a:extLst>
              <a:ext uri="{FF2B5EF4-FFF2-40B4-BE49-F238E27FC236}">
                <a16:creationId xmlns:a16="http://schemas.microsoft.com/office/drawing/2014/main" id="{880A8F08-05E9-4C8A-BBF2-03CB804762A6}"/>
              </a:ext>
            </a:extLst>
          </p:cNvPr>
          <p:cNvSpPr/>
          <p:nvPr/>
        </p:nvSpPr>
        <p:spPr bwMode="auto">
          <a:xfrm>
            <a:off x="6543351" y="6385933"/>
            <a:ext cx="68580" cy="8382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6F4EDC3-3C92-4BA6-AA29-C5EDCB266BEF}"/>
                  </a:ext>
                </a:extLst>
              </p:cNvPr>
              <p:cNvSpPr txBox="1"/>
              <p:nvPr/>
            </p:nvSpPr>
            <p:spPr>
              <a:xfrm>
                <a:off x="5653267" y="6057808"/>
                <a:ext cx="792207" cy="42761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𝒙</m:t>
                          </m:r>
                        </m:e>
                        <m:sub>
                          <m:r>
                            <a:rPr lang="en-US" sz="2000" b="1" i="1" smtClean="0">
                              <a:latin typeface="Cambria Math" panose="02040503050406030204" pitchFamily="18" charset="0"/>
                            </a:rPr>
                            <m:t>𝒔𝒂𝒎𝒑𝒍𝒆</m:t>
                          </m:r>
                        </m:sub>
                      </m:sSub>
                    </m:oMath>
                  </m:oMathPara>
                </a14:m>
                <a:endParaRPr lang="en-US" sz="2000" dirty="0"/>
              </a:p>
            </p:txBody>
          </p:sp>
        </mc:Choice>
        <mc:Fallback xmlns="">
          <p:sp>
            <p:nvSpPr>
              <p:cNvPr id="14" name="TextBox 13">
                <a:extLst>
                  <a:ext uri="{FF2B5EF4-FFF2-40B4-BE49-F238E27FC236}">
                    <a16:creationId xmlns:a16="http://schemas.microsoft.com/office/drawing/2014/main" id="{46F4EDC3-3C92-4BA6-AA29-C5EDCB266BEF}"/>
                  </a:ext>
                </a:extLst>
              </p:cNvPr>
              <p:cNvSpPr txBox="1">
                <a:spLocks noRot="1" noChangeAspect="1" noMove="1" noResize="1" noEditPoints="1" noAdjustHandles="1" noChangeArrowheads="1" noChangeShapeType="1" noTextEdit="1"/>
              </p:cNvSpPr>
              <p:nvPr/>
            </p:nvSpPr>
            <p:spPr>
              <a:xfrm>
                <a:off x="5653267" y="6057808"/>
                <a:ext cx="792207" cy="427618"/>
              </a:xfrm>
              <a:prstGeom prst="rect">
                <a:avLst/>
              </a:prstGeom>
              <a:blipFill>
                <a:blip r:embed="rId7"/>
                <a:stretch>
                  <a:fillRect l="-14615" r="-8462" b="-12857"/>
                </a:stretch>
              </a:blipFill>
              <a:ln>
                <a:noFill/>
              </a:ln>
            </p:spPr>
            <p:txBody>
              <a:bodyPr/>
              <a:lstStyle/>
              <a:p>
                <a:r>
                  <a:rPr lang="en-US">
                    <a:noFill/>
                  </a:rPr>
                  <a:t> </a:t>
                </a:r>
              </a:p>
            </p:txBody>
          </p:sp>
        </mc:Fallback>
      </mc:AlternateContent>
      <p:sp>
        <p:nvSpPr>
          <p:cNvPr id="15" name="Oval 14">
            <a:extLst>
              <a:ext uri="{FF2B5EF4-FFF2-40B4-BE49-F238E27FC236}">
                <a16:creationId xmlns:a16="http://schemas.microsoft.com/office/drawing/2014/main" id="{76D791AC-33ED-4C3D-9E65-DD34758848FC}"/>
              </a:ext>
            </a:extLst>
          </p:cNvPr>
          <p:cNvSpPr/>
          <p:nvPr/>
        </p:nvSpPr>
        <p:spPr bwMode="auto">
          <a:xfrm>
            <a:off x="7391983" y="6387749"/>
            <a:ext cx="68580" cy="8382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08F3CCE-058D-41B0-A7E7-62966422FDBE}"/>
                  </a:ext>
                </a:extLst>
              </p:cNvPr>
              <p:cNvSpPr txBox="1"/>
              <p:nvPr/>
            </p:nvSpPr>
            <p:spPr>
              <a:xfrm>
                <a:off x="7076433" y="5875703"/>
                <a:ext cx="792207"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𝒙</m:t>
                          </m:r>
                        </m:e>
                        <m:sub>
                          <m:r>
                            <a:rPr lang="en-US" sz="2000" b="1" i="1" smtClean="0">
                              <a:latin typeface="Cambria Math" panose="02040503050406030204" pitchFamily="18" charset="0"/>
                            </a:rPr>
                            <m:t>𝒏𝒆𝒘</m:t>
                          </m:r>
                        </m:sub>
                      </m:sSub>
                    </m:oMath>
                  </m:oMathPara>
                </a14:m>
                <a:endParaRPr lang="en-US" sz="2000" dirty="0"/>
              </a:p>
            </p:txBody>
          </p:sp>
        </mc:Choice>
        <mc:Fallback xmlns="">
          <p:sp>
            <p:nvSpPr>
              <p:cNvPr id="16" name="TextBox 15">
                <a:extLst>
                  <a:ext uri="{FF2B5EF4-FFF2-40B4-BE49-F238E27FC236}">
                    <a16:creationId xmlns:a16="http://schemas.microsoft.com/office/drawing/2014/main" id="{F08F3CCE-058D-41B0-A7E7-62966422FDBE}"/>
                  </a:ext>
                </a:extLst>
              </p:cNvPr>
              <p:cNvSpPr txBox="1">
                <a:spLocks noRot="1" noChangeAspect="1" noMove="1" noResize="1" noEditPoints="1" noAdjustHandles="1" noChangeArrowheads="1" noChangeShapeType="1" noTextEdit="1"/>
              </p:cNvSpPr>
              <p:nvPr/>
            </p:nvSpPr>
            <p:spPr>
              <a:xfrm>
                <a:off x="7076433" y="5875703"/>
                <a:ext cx="792207" cy="400110"/>
              </a:xfrm>
              <a:prstGeom prst="rect">
                <a:avLst/>
              </a:prstGeom>
              <a:blipFill>
                <a:blip r:embed="rId8"/>
                <a:stretch>
                  <a:fillRect/>
                </a:stretch>
              </a:blipFill>
              <a:ln>
                <a:no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804498B9-D39B-44CD-95D0-E89EC7726A3A}"/>
              </a:ext>
            </a:extLst>
          </p:cNvPr>
          <p:cNvCxnSpPr>
            <a:cxnSpLocks/>
            <a:stCxn id="9" idx="2"/>
            <a:endCxn id="15" idx="3"/>
          </p:cNvCxnSpPr>
          <p:nvPr/>
        </p:nvCxnSpPr>
        <p:spPr bwMode="auto">
          <a:xfrm flipH="1">
            <a:off x="7402026" y="6075759"/>
            <a:ext cx="899816" cy="383535"/>
          </a:xfrm>
          <a:prstGeom prst="straightConnector1">
            <a:avLst/>
          </a:prstGeom>
          <a:noFill/>
          <a:ln w="38100" cap="flat" cmpd="sng" algn="ctr">
            <a:solidFill>
              <a:schemeClr val="tx1"/>
            </a:solidFill>
            <a:prstDash val="solid"/>
            <a:round/>
            <a:headEnd type="none" w="med" len="med"/>
            <a:tailEnd type="triangle"/>
          </a:ln>
          <a:effectLst/>
        </p:spPr>
      </p:cxnSp>
      <p:sp>
        <p:nvSpPr>
          <p:cNvPr id="18" name="Oval 17">
            <a:extLst>
              <a:ext uri="{FF2B5EF4-FFF2-40B4-BE49-F238E27FC236}">
                <a16:creationId xmlns:a16="http://schemas.microsoft.com/office/drawing/2014/main" id="{972F4A55-938A-417A-8D42-D786E555203A}"/>
              </a:ext>
            </a:extLst>
          </p:cNvPr>
          <p:cNvSpPr/>
          <p:nvPr/>
        </p:nvSpPr>
        <p:spPr bwMode="auto">
          <a:xfrm>
            <a:off x="7335806" y="6328262"/>
            <a:ext cx="212103" cy="207941"/>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264FCB4-4FD7-46E6-9B64-1378AC80BA07}"/>
                  </a:ext>
                </a:extLst>
              </p:cNvPr>
              <p:cNvSpPr txBox="1"/>
              <p:nvPr/>
            </p:nvSpPr>
            <p:spPr>
              <a:xfrm>
                <a:off x="8103495" y="5492185"/>
                <a:ext cx="792207" cy="42761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𝒙</m:t>
                          </m:r>
                        </m:e>
                        <m:sub>
                          <m:r>
                            <a:rPr lang="en-US" sz="2000" b="1" i="1" smtClean="0">
                              <a:latin typeface="Cambria Math" panose="02040503050406030204" pitchFamily="18" charset="0"/>
                            </a:rPr>
                            <m:t>𝒆𝒙𝒑𝒂𝒏𝒅</m:t>
                          </m:r>
                        </m:sub>
                      </m:sSub>
                    </m:oMath>
                  </m:oMathPara>
                </a14:m>
                <a:endParaRPr lang="en-US" sz="2000" dirty="0"/>
              </a:p>
            </p:txBody>
          </p:sp>
        </mc:Choice>
        <mc:Fallback xmlns="">
          <p:sp>
            <p:nvSpPr>
              <p:cNvPr id="19" name="TextBox 18">
                <a:extLst>
                  <a:ext uri="{FF2B5EF4-FFF2-40B4-BE49-F238E27FC236}">
                    <a16:creationId xmlns:a16="http://schemas.microsoft.com/office/drawing/2014/main" id="{1264FCB4-4FD7-46E6-9B64-1378AC80BA07}"/>
                  </a:ext>
                </a:extLst>
              </p:cNvPr>
              <p:cNvSpPr txBox="1">
                <a:spLocks noRot="1" noChangeAspect="1" noMove="1" noResize="1" noEditPoints="1" noAdjustHandles="1" noChangeArrowheads="1" noChangeShapeType="1" noTextEdit="1"/>
              </p:cNvSpPr>
              <p:nvPr/>
            </p:nvSpPr>
            <p:spPr>
              <a:xfrm>
                <a:off x="8103495" y="5492185"/>
                <a:ext cx="792207" cy="427618"/>
              </a:xfrm>
              <a:prstGeom prst="rect">
                <a:avLst/>
              </a:prstGeom>
              <a:blipFill>
                <a:blip r:embed="rId9"/>
                <a:stretch>
                  <a:fillRect l="-15385" r="-9231" b="-12857"/>
                </a:stretch>
              </a:blipFill>
              <a:ln>
                <a:no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6671F814-1481-44BA-B837-74B028296E5E}"/>
              </a:ext>
            </a:extLst>
          </p:cNvPr>
          <p:cNvCxnSpPr>
            <a:cxnSpLocks/>
          </p:cNvCxnSpPr>
          <p:nvPr/>
        </p:nvCxnSpPr>
        <p:spPr bwMode="auto">
          <a:xfrm flipH="1">
            <a:off x="7568257" y="6065092"/>
            <a:ext cx="715635" cy="322657"/>
          </a:xfrm>
          <a:prstGeom prst="straightConnector1">
            <a:avLst/>
          </a:prstGeom>
          <a:ln w="57150">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61DB7738-84B9-40BF-B65B-9ABCF1112EE0}"/>
              </a:ext>
            </a:extLst>
          </p:cNvPr>
          <p:cNvSpPr/>
          <p:nvPr/>
        </p:nvSpPr>
        <p:spPr>
          <a:xfrm>
            <a:off x="419100" y="1303719"/>
            <a:ext cx="5418471" cy="400110"/>
          </a:xfrm>
          <a:prstGeom prst="rect">
            <a:avLst/>
          </a:prstGeom>
        </p:spPr>
        <p:txBody>
          <a:bodyPr wrap="none">
            <a:spAutoFit/>
          </a:bodyPr>
          <a:lstStyle/>
          <a:p>
            <a:pPr algn="l"/>
            <a:r>
              <a:rPr lang="en-US" sz="2000" dirty="0">
                <a:solidFill>
                  <a:schemeClr val="dk1">
                    <a:hueOff val="0"/>
                    <a:satOff val="0"/>
                    <a:lumOff val="0"/>
                    <a:alphaOff val="0"/>
                  </a:schemeClr>
                </a:solidFill>
                <a:latin typeface="+mn-lt"/>
              </a:rPr>
              <a:t>a. Rapidly-exploring Random Tree (RRT)</a:t>
            </a:r>
          </a:p>
        </p:txBody>
      </p:sp>
    </p:spTree>
    <p:extLst>
      <p:ext uri="{BB962C8B-B14F-4D97-AF65-F5344CB8AC3E}">
        <p14:creationId xmlns:p14="http://schemas.microsoft.com/office/powerpoint/2010/main" val="30079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fade">
                                      <p:cBhvr>
                                        <p:cTn id="13" dur="500"/>
                                        <p:tgtEl>
                                          <p:spTgt spid="1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500"/>
                                        <p:tgtEl>
                                          <p:spTgt spid="1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xEl>
                                              <p:pRg st="5" end="5"/>
                                            </p:txEl>
                                          </p:spTgt>
                                        </p:tgtEl>
                                        <p:attrNameLst>
                                          <p:attrName>style.visibility</p:attrName>
                                        </p:attrNameLst>
                                      </p:cBhvr>
                                      <p:to>
                                        <p:strVal val="visible"/>
                                      </p:to>
                                    </p:set>
                                    <p:animEffect transition="in" filter="fade">
                                      <p:cBhvr>
                                        <p:cTn id="49"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8" grpId="0" animBg="1"/>
      <p:bldP spid="19" grpId="0"/>
    </p:bldLst>
  </p:timing>
</p:sld>
</file>

<file path=ppt/theme/theme1.xml><?xml version="1.0" encoding="utf-8"?>
<a:theme xmlns:a="http://schemas.openxmlformats.org/drawingml/2006/main" name="untitled 1">
  <a:themeElements>
    <a:clrScheme name="Custom 2">
      <a:dk1>
        <a:srgbClr val="000000"/>
      </a:dk1>
      <a:lt1>
        <a:srgbClr val="FFFFFF"/>
      </a:lt1>
      <a:dk2>
        <a:srgbClr val="006B61"/>
      </a:dk2>
      <a:lt2>
        <a:srgbClr val="C0C0C0"/>
      </a:lt2>
      <a:accent1>
        <a:srgbClr val="117CBE"/>
      </a:accent1>
      <a:accent2>
        <a:srgbClr val="2254A5"/>
      </a:accent2>
      <a:accent3>
        <a:srgbClr val="FFFFFF"/>
      </a:accent3>
      <a:accent4>
        <a:srgbClr val="000000"/>
      </a:accent4>
      <a:accent5>
        <a:srgbClr val="FFAAFF"/>
      </a:accent5>
      <a:accent6>
        <a:srgbClr val="00AEAE"/>
      </a:accent6>
      <a:hlink>
        <a:srgbClr val="00C000"/>
      </a:hlink>
      <a:folHlink>
        <a:srgbClr val="800080"/>
      </a:folHlink>
    </a:clrScheme>
    <a:fontScheme name="untitled 1">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1" i="0" u="none" strike="noStrike" cap="none" normalizeH="0" baseline="0" smtClean="0">
            <a:ln>
              <a:noFill/>
            </a:ln>
            <a:solidFill>
              <a:schemeClr val="tx1"/>
            </a:solidFill>
            <a:effectLst/>
            <a:latin typeface="Arial" charset="0"/>
          </a:defRPr>
        </a:defPPr>
      </a:lstStyle>
    </a:spDef>
    <a:lnDef>
      <a:spPr bwMode="auto">
        <a:noFill/>
        <a:ln w="38100" cap="flat" cmpd="sng" algn="ctr">
          <a:solidFill>
            <a:schemeClr val="tx1"/>
          </a:solidFill>
          <a:prstDash val="solid"/>
          <a:round/>
          <a:headEnd type="none" w="med" len="med"/>
          <a:tailEnd type="arrow"/>
        </a:ln>
        <a:effectLst/>
      </a:spPr>
      <a:body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36423</TotalTime>
  <Pages>3</Pages>
  <Words>2558</Words>
  <Application>Microsoft Office PowerPoint</Application>
  <PresentationFormat>On-screen Show (4:3)</PresentationFormat>
  <Paragraphs>271</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굴림</vt:lpstr>
      <vt:lpstr>Arial</vt:lpstr>
      <vt:lpstr>Cambria Math</vt:lpstr>
      <vt:lpstr>Tahoma</vt:lpstr>
      <vt:lpstr>Times New Roman</vt:lpstr>
      <vt:lpstr>Wingdings</vt:lpstr>
      <vt:lpstr>untitled 1</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sungeui</dc:creator>
  <cp:lastModifiedBy>Tuan</cp:lastModifiedBy>
  <cp:revision>3110</cp:revision>
  <cp:lastPrinted>2020-11-11T20:24:19Z</cp:lastPrinted>
  <dcterms:created xsi:type="dcterms:W3CDTF">1998-03-18T13:44:31Z</dcterms:created>
  <dcterms:modified xsi:type="dcterms:W3CDTF">2020-11-12T06:53:12Z</dcterms:modified>
</cp:coreProperties>
</file>