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1" r:id="rId4"/>
    <p:sldId id="260" r:id="rId5"/>
    <p:sldId id="266" r:id="rId6"/>
    <p:sldId id="267" r:id="rId7"/>
    <p:sldId id="268" r:id="rId8"/>
    <p:sldId id="264" r:id="rId9"/>
    <p:sldId id="269" r:id="rId10"/>
    <p:sldId id="297" r:id="rId11"/>
    <p:sldId id="306" r:id="rId12"/>
    <p:sldId id="262" r:id="rId13"/>
    <p:sldId id="298" r:id="rId14"/>
    <p:sldId id="265" r:id="rId15"/>
    <p:sldId id="278" r:id="rId16"/>
    <p:sldId id="299" r:id="rId17"/>
    <p:sldId id="300" r:id="rId18"/>
    <p:sldId id="285" r:id="rId19"/>
    <p:sldId id="307" r:id="rId20"/>
    <p:sldId id="289" r:id="rId21"/>
    <p:sldId id="293" r:id="rId22"/>
    <p:sldId id="294" r:id="rId23"/>
    <p:sldId id="295" r:id="rId24"/>
    <p:sldId id="296" r:id="rId25"/>
    <p:sldId id="308" r:id="rId26"/>
    <p:sldId id="282" r:id="rId27"/>
    <p:sldId id="263" r:id="rId28"/>
    <p:sldId id="302" r:id="rId29"/>
    <p:sldId id="303" r:id="rId30"/>
    <p:sldId id="304" r:id="rId31"/>
    <p:sldId id="305" r:id="rId32"/>
    <p:sldId id="286" r:id="rId33"/>
    <p:sldId id="273" r:id="rId34"/>
    <p:sldId id="275" r:id="rId35"/>
    <p:sldId id="277" r:id="rId36"/>
    <p:sldId id="276" r:id="rId37"/>
  </p:sldIdLst>
  <p:sldSz cx="12192000" cy="6858000"/>
  <p:notesSz cx="6858000" cy="919956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0165AD3-FCCF-4E2F-8406-707576A8A6C9}">
          <p14:sldIdLst>
            <p14:sldId id="256"/>
            <p14:sldId id="257"/>
            <p14:sldId id="261"/>
            <p14:sldId id="260"/>
            <p14:sldId id="266"/>
            <p14:sldId id="267"/>
            <p14:sldId id="268"/>
            <p14:sldId id="264"/>
            <p14:sldId id="269"/>
            <p14:sldId id="297"/>
            <p14:sldId id="306"/>
            <p14:sldId id="262"/>
            <p14:sldId id="298"/>
            <p14:sldId id="265"/>
            <p14:sldId id="278"/>
            <p14:sldId id="299"/>
            <p14:sldId id="300"/>
            <p14:sldId id="285"/>
            <p14:sldId id="307"/>
            <p14:sldId id="289"/>
            <p14:sldId id="293"/>
            <p14:sldId id="294"/>
            <p14:sldId id="295"/>
            <p14:sldId id="296"/>
            <p14:sldId id="308"/>
            <p14:sldId id="282"/>
            <p14:sldId id="263"/>
            <p14:sldId id="302"/>
            <p14:sldId id="303"/>
            <p14:sldId id="304"/>
            <p14:sldId id="305"/>
            <p14:sldId id="286"/>
            <p14:sldId id="273"/>
            <p14:sldId id="275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s" initials="a" lastIdx="1" clrIdx="0">
    <p:extLst>
      <p:ext uri="{19B8F6BF-5375-455C-9EA6-DF929625EA0E}">
        <p15:presenceInfo xmlns:p15="http://schemas.microsoft.com/office/powerpoint/2012/main" userId="adm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8B00"/>
    <a:srgbClr val="00B050"/>
    <a:srgbClr val="FF0000"/>
    <a:srgbClr val="9B9B9B"/>
    <a:srgbClr val="A300D6"/>
    <a:srgbClr val="99CCFF"/>
    <a:srgbClr val="CCECFF"/>
    <a:srgbClr val="0000FF"/>
    <a:srgbClr val="CC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911" autoAdjust="0"/>
  </p:normalViewPr>
  <p:slideViewPr>
    <p:cSldViewPr snapToGrid="0" snapToObjects="1">
      <p:cViewPr varScale="1">
        <p:scale>
          <a:sx n="87" d="100"/>
          <a:sy n="87" d="100"/>
        </p:scale>
        <p:origin x="648" y="84"/>
      </p:cViewPr>
      <p:guideLst>
        <p:guide orient="horz"/>
        <p:guide pos="3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289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68800"/>
            <a:ext cx="5030787" cy="414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843" tIns="47921" rIns="95843" bIns="47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6238" y="695325"/>
            <a:ext cx="6107112" cy="343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69" tIns="0" rIns="19169" bIns="0" anchor="b"/>
          <a:lstStyle>
            <a:lvl1pPr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0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740775"/>
            <a:ext cx="29702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695325"/>
            <a:ext cx="6107112" cy="3436938"/>
          </a:xfrm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71975"/>
            <a:ext cx="5030787" cy="41370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7" tIns="49519" rIns="99037" bIns="49519"/>
          <a:lstStyle/>
          <a:p>
            <a:pPr defTabSz="974725"/>
            <a:endParaRPr lang="en-US" altLang="ko-K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37CBF-F9B9-420A-95FC-DEBBA55A9D0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28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37CBF-F9B9-420A-95FC-DEBBA55A9D0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1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59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37CBF-F9B9-420A-95FC-DEBBA55A9D0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74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0157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3147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3189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노트 개체 틀 1">
            <a:extLst>
              <a:ext uri="{FF2B5EF4-FFF2-40B4-BE49-F238E27FC236}">
                <a16:creationId xmlns:a16="http://schemas.microsoft.com/office/drawing/2014/main" id="{2A59CAA0-3D61-4B52-A71B-C8AF4628C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8470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512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8010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936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59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33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8197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242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806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430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60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6533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997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3928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4221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36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524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0674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337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5965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3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9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67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559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51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893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63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320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116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0697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77301" y="298450"/>
            <a:ext cx="2772833" cy="63563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58801" y="298450"/>
            <a:ext cx="8115300" cy="63563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024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9016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906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58800" y="1587500"/>
            <a:ext cx="5444067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06067" y="1587500"/>
            <a:ext cx="5444067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718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71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70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0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184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027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298450"/>
            <a:ext cx="1104053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587500"/>
            <a:ext cx="1109133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4885" y="6517144"/>
            <a:ext cx="41063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ko-KR" sz="1400" b="0">
                <a:ea typeface="굴림" panose="020B0600000101010101" pitchFamily="50" charset="-127"/>
              </a:rPr>
              <a:t> </a:t>
            </a:r>
            <a:fld id="{E4B1060E-3622-4921-AFBD-4294A2B20CCE}" type="slidenum">
              <a:rPr lang="en-US" altLang="ko-KR" sz="1400" b="0">
                <a:ea typeface="굴림" panose="020B0600000101010101" pitchFamily="50" charset="-127"/>
              </a:rPr>
              <a:pPr algn="l"/>
              <a:t>‹#›</a:t>
            </a:fld>
            <a:endParaRPr lang="en-US" altLang="ko-KR" sz="1400" b="0"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33" y="6437314"/>
            <a:ext cx="1625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558800" y="1250950"/>
            <a:ext cx="110744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0.gif"/><Relationship Id="rId5" Type="http://schemas.openxmlformats.org/officeDocument/2006/relationships/image" Target="../media/image23.gif"/><Relationship Id="rId10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A52D0B9-470D-44D2-9BEF-20BC0A545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3" y="2826825"/>
            <a:ext cx="11905672" cy="128926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1915248" y="877888"/>
            <a:ext cx="780410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ko-KR" sz="4000" dirty="0">
                <a:solidFill>
                  <a:srgbClr val="0000FF"/>
                </a:solidFill>
                <a:ea typeface="굴림" panose="020B0600000101010101" pitchFamily="50" charset="-127"/>
              </a:rPr>
              <a:t>Robust robot navigation against imperfect sensor data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281873" y="3996731"/>
            <a:ext cx="4091565" cy="123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2000"/>
              </a:lnSpc>
              <a:spcBef>
                <a:spcPct val="50000"/>
              </a:spcBef>
            </a:pPr>
            <a:r>
              <a:rPr lang="en-US" altLang="ko-KR" dirty="0">
                <a:solidFill>
                  <a:srgbClr val="EA8B00"/>
                </a:solidFill>
                <a:ea typeface="굴림" panose="020B0600000101010101" pitchFamily="50" charset="-127"/>
              </a:rPr>
              <a:t>20203397 Hyeongyeol Ryu</a:t>
            </a:r>
          </a:p>
          <a:p>
            <a:pPr algn="l">
              <a:lnSpc>
                <a:spcPts val="2000"/>
              </a:lnSpc>
              <a:spcBef>
                <a:spcPct val="50000"/>
              </a:spcBef>
            </a:pPr>
            <a:r>
              <a:rPr lang="en-US" altLang="ko-KR" dirty="0">
                <a:solidFill>
                  <a:srgbClr val="EA8B00"/>
                </a:solidFill>
                <a:ea typeface="굴림" panose="020B0600000101010101" pitchFamily="50" charset="-127"/>
              </a:rPr>
              <a:t>20203408 Minsung Yoon</a:t>
            </a:r>
          </a:p>
          <a:p>
            <a:pPr algn="l">
              <a:lnSpc>
                <a:spcPts val="2000"/>
              </a:lnSpc>
              <a:spcBef>
                <a:spcPct val="50000"/>
              </a:spcBef>
            </a:pPr>
            <a:r>
              <a:rPr lang="en-US" altLang="ko-KR" dirty="0">
                <a:solidFill>
                  <a:srgbClr val="EA8B00"/>
                </a:solidFill>
                <a:ea typeface="굴림" panose="020B0600000101010101" pitchFamily="50" charset="-127"/>
              </a:rPr>
              <a:t>20203474 Sebin Lee</a:t>
            </a:r>
          </a:p>
        </p:txBody>
      </p:sp>
      <p:pic>
        <p:nvPicPr>
          <p:cNvPr id="2054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9"/>
          <p:cNvSpPr txBox="1">
            <a:spLocks noChangeArrowheads="1"/>
          </p:cNvSpPr>
          <p:nvPr/>
        </p:nvSpPr>
        <p:spPr bwMode="auto">
          <a:xfrm>
            <a:off x="5218027" y="6032035"/>
            <a:ext cx="1709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dirty="0">
                <a:ea typeface="굴림" panose="020B0600000101010101" pitchFamily="50" charset="-127"/>
              </a:rPr>
              <a:t>2020.11.12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0073" y="750876"/>
            <a:ext cx="11905672" cy="128926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48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FEAA2D-7431-44DF-ADB9-8B1B508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F9C821-836B-4033-B6D2-56CC270A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33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kern="1200" baseline="30000" dirty="0"/>
              <a:t>[1]</a:t>
            </a:r>
            <a:r>
              <a:rPr lang="en-US" altLang="ko-KR" sz="2000" kern="1200" dirty="0"/>
              <a:t>Deep Reinforcement Learning of Navigation in a Complex and Crowded Environment with a Limited Field of View [ICRA19]</a:t>
            </a:r>
          </a:p>
        </p:txBody>
      </p:sp>
      <p:sp>
        <p:nvSpPr>
          <p:cNvPr id="4" name="원호 3">
            <a:extLst>
              <a:ext uri="{FF2B5EF4-FFF2-40B4-BE49-F238E27FC236}">
                <a16:creationId xmlns:a16="http://schemas.microsoft.com/office/drawing/2014/main" id="{73315FE2-876A-4C6A-9135-6E9FBE84B98A}"/>
              </a:ext>
            </a:extLst>
          </p:cNvPr>
          <p:cNvSpPr/>
          <p:nvPr/>
        </p:nvSpPr>
        <p:spPr>
          <a:xfrm rot="17100000">
            <a:off x="866581" y="3102832"/>
            <a:ext cx="2302582" cy="2302582"/>
          </a:xfrm>
          <a:prstGeom prst="arc">
            <a:avLst>
              <a:gd name="adj1" fmla="val 12660732"/>
              <a:gd name="adj2" fmla="val 7382763"/>
            </a:avLst>
          </a:prstGeom>
          <a:solidFill>
            <a:srgbClr val="A192D3">
              <a:alpha val="65000"/>
            </a:srgb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728392C-521F-408F-8CE9-3832903D47E8}"/>
              </a:ext>
            </a:extLst>
          </p:cNvPr>
          <p:cNvSpPr/>
          <p:nvPr/>
        </p:nvSpPr>
        <p:spPr>
          <a:xfrm>
            <a:off x="1762008" y="3998259"/>
            <a:ext cx="511729" cy="5117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10F478E-1539-480C-8B1C-88763D6A0D2C}"/>
              </a:ext>
            </a:extLst>
          </p:cNvPr>
          <p:cNvSpPr/>
          <p:nvPr/>
        </p:nvSpPr>
        <p:spPr>
          <a:xfrm>
            <a:off x="1903573" y="4126203"/>
            <a:ext cx="225425" cy="1405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원통형 6">
            <a:extLst>
              <a:ext uri="{FF2B5EF4-FFF2-40B4-BE49-F238E27FC236}">
                <a16:creationId xmlns:a16="http://schemas.microsoft.com/office/drawing/2014/main" id="{CF136186-339F-49E0-B0EE-0AB0B89BCB3D}"/>
              </a:ext>
            </a:extLst>
          </p:cNvPr>
          <p:cNvSpPr/>
          <p:nvPr/>
        </p:nvSpPr>
        <p:spPr>
          <a:xfrm>
            <a:off x="1922623" y="4038858"/>
            <a:ext cx="180975" cy="18732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C7EDD-E762-4368-84D1-02FB20D43BF1}"/>
              </a:ext>
            </a:extLst>
          </p:cNvPr>
          <p:cNvSpPr txBox="1"/>
          <p:nvPr/>
        </p:nvSpPr>
        <p:spPr>
          <a:xfrm>
            <a:off x="1211127" y="5287835"/>
            <a:ext cx="160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FOV: 270⁰</a:t>
            </a:r>
            <a:endParaRPr lang="ko-KR" altLang="en-US" dirty="0"/>
          </a:p>
        </p:txBody>
      </p:sp>
      <p:sp>
        <p:nvSpPr>
          <p:cNvPr id="9" name="원호 8">
            <a:extLst>
              <a:ext uri="{FF2B5EF4-FFF2-40B4-BE49-F238E27FC236}">
                <a16:creationId xmlns:a16="http://schemas.microsoft.com/office/drawing/2014/main" id="{17AFFD85-06DF-491A-9651-1FB1C5F599AB}"/>
              </a:ext>
            </a:extLst>
          </p:cNvPr>
          <p:cNvSpPr/>
          <p:nvPr/>
        </p:nvSpPr>
        <p:spPr>
          <a:xfrm rot="17100000">
            <a:off x="3135835" y="3115490"/>
            <a:ext cx="2302582" cy="2302582"/>
          </a:xfrm>
          <a:prstGeom prst="arc">
            <a:avLst>
              <a:gd name="adj1" fmla="val 17219106"/>
              <a:gd name="adj2" fmla="val 2681922"/>
            </a:avLst>
          </a:prstGeom>
          <a:solidFill>
            <a:srgbClr val="A192D3">
              <a:alpha val="65000"/>
            </a:srgb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7260F3B-2306-4AD3-8221-F1346E49BC4B}"/>
              </a:ext>
            </a:extLst>
          </p:cNvPr>
          <p:cNvSpPr/>
          <p:nvPr/>
        </p:nvSpPr>
        <p:spPr>
          <a:xfrm>
            <a:off x="4031262" y="4010917"/>
            <a:ext cx="511729" cy="5117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3FEBD49-6794-4F79-A2C1-33DA558DDF29}"/>
              </a:ext>
            </a:extLst>
          </p:cNvPr>
          <p:cNvSpPr/>
          <p:nvPr/>
        </p:nvSpPr>
        <p:spPr>
          <a:xfrm>
            <a:off x="4172827" y="4138861"/>
            <a:ext cx="225425" cy="1405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원통형 11">
            <a:extLst>
              <a:ext uri="{FF2B5EF4-FFF2-40B4-BE49-F238E27FC236}">
                <a16:creationId xmlns:a16="http://schemas.microsoft.com/office/drawing/2014/main" id="{1FBDBB82-2227-4868-82B3-1ED1EB3C16DF}"/>
              </a:ext>
            </a:extLst>
          </p:cNvPr>
          <p:cNvSpPr/>
          <p:nvPr/>
        </p:nvSpPr>
        <p:spPr>
          <a:xfrm>
            <a:off x="4191877" y="4051516"/>
            <a:ext cx="180975" cy="18732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AC667-C3A7-46B3-A5C9-82FAB645E4CC}"/>
              </a:ext>
            </a:extLst>
          </p:cNvPr>
          <p:cNvSpPr txBox="1"/>
          <p:nvPr/>
        </p:nvSpPr>
        <p:spPr>
          <a:xfrm>
            <a:off x="3480381" y="5300493"/>
            <a:ext cx="160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FOV: 120⁰</a:t>
            </a:r>
            <a:endParaRPr lang="ko-KR" altLang="en-US" dirty="0"/>
          </a:p>
        </p:txBody>
      </p:sp>
      <p:sp>
        <p:nvSpPr>
          <p:cNvPr id="14" name="원호 13">
            <a:extLst>
              <a:ext uri="{FF2B5EF4-FFF2-40B4-BE49-F238E27FC236}">
                <a16:creationId xmlns:a16="http://schemas.microsoft.com/office/drawing/2014/main" id="{6BDD11FF-E126-4E11-B8DA-8E82D53FC885}"/>
              </a:ext>
            </a:extLst>
          </p:cNvPr>
          <p:cNvSpPr/>
          <p:nvPr/>
        </p:nvSpPr>
        <p:spPr>
          <a:xfrm rot="17100000">
            <a:off x="5115146" y="3115489"/>
            <a:ext cx="2302582" cy="2302582"/>
          </a:xfrm>
          <a:prstGeom prst="arc">
            <a:avLst>
              <a:gd name="adj1" fmla="val 18090491"/>
              <a:gd name="adj2" fmla="val 1848809"/>
            </a:avLst>
          </a:prstGeom>
          <a:solidFill>
            <a:srgbClr val="A192D3">
              <a:alpha val="65000"/>
            </a:srgb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E3A1C2A-59F4-48BB-AA2F-ECBAD0AF908D}"/>
              </a:ext>
            </a:extLst>
          </p:cNvPr>
          <p:cNvSpPr/>
          <p:nvPr/>
        </p:nvSpPr>
        <p:spPr>
          <a:xfrm>
            <a:off x="6010573" y="4010916"/>
            <a:ext cx="511729" cy="5117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299F5FD-44B1-43D2-9649-0798A728D113}"/>
              </a:ext>
            </a:extLst>
          </p:cNvPr>
          <p:cNvSpPr/>
          <p:nvPr/>
        </p:nvSpPr>
        <p:spPr>
          <a:xfrm>
            <a:off x="6152138" y="4138860"/>
            <a:ext cx="225425" cy="1405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원통형 16">
            <a:extLst>
              <a:ext uri="{FF2B5EF4-FFF2-40B4-BE49-F238E27FC236}">
                <a16:creationId xmlns:a16="http://schemas.microsoft.com/office/drawing/2014/main" id="{9592E82F-F01A-4953-8EFD-DDC4ED2766B4}"/>
              </a:ext>
            </a:extLst>
          </p:cNvPr>
          <p:cNvSpPr/>
          <p:nvPr/>
        </p:nvSpPr>
        <p:spPr>
          <a:xfrm>
            <a:off x="6171188" y="4051515"/>
            <a:ext cx="180975" cy="18732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219D14-2087-46A4-BF7B-5B28F85C1A7A}"/>
              </a:ext>
            </a:extLst>
          </p:cNvPr>
          <p:cNvSpPr txBox="1"/>
          <p:nvPr/>
        </p:nvSpPr>
        <p:spPr>
          <a:xfrm>
            <a:off x="5545453" y="5300492"/>
            <a:ext cx="143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FOV: 90⁰</a:t>
            </a:r>
            <a:endParaRPr lang="ko-KR" altLang="en-US" dirty="0"/>
          </a:p>
        </p:txBody>
      </p:sp>
      <p:pic>
        <p:nvPicPr>
          <p:cNvPr id="1026" name="Picture 2" descr="https://lh4.googleusercontent.com/WK-7kUCI-CCESUmrvDiM81bEDvoOT454roAoOvtZYqMYn2j9CfhSrKxeX2jyXwGyWMuKFLMm7sAXa7Xjj1tR4ypQlX6vW6ZD4pBXpNch3fX0Y5sYOwy4lRtGd8ReItFZaqSNC-8ZXIw">
            <a:extLst>
              <a:ext uri="{FF2B5EF4-FFF2-40B4-BE49-F238E27FC236}">
                <a16:creationId xmlns:a16="http://schemas.microsoft.com/office/drawing/2014/main" id="{9B91EB82-3E80-44A7-AF75-F66CFFF98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81" y="3099950"/>
            <a:ext cx="4687160" cy="28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24956AD2-CB68-4FF7-AFDA-F71D71047AD7}"/>
              </a:ext>
            </a:extLst>
          </p:cNvPr>
          <p:cNvSpPr/>
          <p:nvPr/>
        </p:nvSpPr>
        <p:spPr bwMode="auto">
          <a:xfrm>
            <a:off x="8013680" y="3099950"/>
            <a:ext cx="1642318" cy="133272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50C3E1D-F93B-473F-BFAD-6074F110E0D8}"/>
              </a:ext>
            </a:extLst>
          </p:cNvPr>
          <p:cNvSpPr/>
          <p:nvPr/>
        </p:nvSpPr>
        <p:spPr bwMode="auto">
          <a:xfrm>
            <a:off x="7403789" y="4504399"/>
            <a:ext cx="4398137" cy="133272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C21783-8F2D-4FA4-A50B-8501B1C98957}"/>
              </a:ext>
            </a:extLst>
          </p:cNvPr>
          <p:cNvSpPr txBox="1"/>
          <p:nvPr/>
        </p:nvSpPr>
        <p:spPr>
          <a:xfrm>
            <a:off x="7111425" y="2678618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LSTM + Local Map [90⁰]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7AE784-9D21-4199-94D2-85609518DAA4}"/>
              </a:ext>
            </a:extLst>
          </p:cNvPr>
          <p:cNvSpPr txBox="1"/>
          <p:nvPr/>
        </p:nvSpPr>
        <p:spPr>
          <a:xfrm>
            <a:off x="7307987" y="5840936"/>
            <a:ext cx="381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Only CNN [90, 120, 180⁰]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0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FE7E16C-BE62-481F-9C16-49531570D679}"/>
              </a:ext>
            </a:extLst>
          </p:cNvPr>
          <p:cNvSpPr txBox="1">
            <a:spLocks/>
          </p:cNvSpPr>
          <p:nvPr/>
        </p:nvSpPr>
        <p:spPr bwMode="auto">
          <a:xfrm>
            <a:off x="558800" y="1587500"/>
            <a:ext cx="1109133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baseline="30000" dirty="0"/>
              <a:t>[2]</a:t>
            </a:r>
            <a:r>
              <a:rPr lang="en-US" altLang="ko-KR" sz="2000" dirty="0"/>
              <a:t>Learning Resilient Behaviors for Navigation Under Uncertainty [ICRA20]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/>
              <a:t>Navigation under two uncertainty: 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>
                <a:solidFill>
                  <a:srgbClr val="FF0000"/>
                </a:solidFill>
              </a:rPr>
              <a:t>Lidar sensor data uncertainty </a:t>
            </a:r>
            <a:r>
              <a:rPr lang="en-US" altLang="ko-KR" sz="1800" dirty="0"/>
              <a:t>+</a:t>
            </a:r>
            <a:r>
              <a:rPr lang="en-US" altLang="ko-KR" sz="1800" dirty="0">
                <a:solidFill>
                  <a:srgbClr val="FF0000"/>
                </a:solidFill>
              </a:rPr>
              <a:t> Robot system uncertainty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7FEAA2D-7431-44DF-ADB9-8B1B508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C9C1D211-4AE2-47F3-87D7-9BB5BED95403}"/>
              </a:ext>
            </a:extLst>
          </p:cNvPr>
          <p:cNvSpPr/>
          <p:nvPr/>
        </p:nvSpPr>
        <p:spPr>
          <a:xfrm rot="17100000">
            <a:off x="1233572" y="3932294"/>
            <a:ext cx="2302582" cy="2302582"/>
          </a:xfrm>
          <a:prstGeom prst="arc">
            <a:avLst>
              <a:gd name="adj1" fmla="val 16409225"/>
              <a:gd name="adj2" fmla="val 3714892"/>
            </a:avLst>
          </a:prstGeom>
          <a:solidFill>
            <a:srgbClr val="EA8B00"/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E56523D-E682-497D-89F7-5458DA707B50}"/>
              </a:ext>
            </a:extLst>
          </p:cNvPr>
          <p:cNvSpPr/>
          <p:nvPr/>
        </p:nvSpPr>
        <p:spPr>
          <a:xfrm>
            <a:off x="2270564" y="4955665"/>
            <a:ext cx="225425" cy="1405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원통형 17">
            <a:extLst>
              <a:ext uri="{FF2B5EF4-FFF2-40B4-BE49-F238E27FC236}">
                <a16:creationId xmlns:a16="http://schemas.microsoft.com/office/drawing/2014/main" id="{FDBF9627-F5BA-479A-BC14-F671C860712A}"/>
              </a:ext>
            </a:extLst>
          </p:cNvPr>
          <p:cNvSpPr/>
          <p:nvPr/>
        </p:nvSpPr>
        <p:spPr>
          <a:xfrm>
            <a:off x="2289614" y="4868320"/>
            <a:ext cx="180975" cy="18732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E142DFE0-764A-429E-BB43-85B8D7F0F60D}"/>
              </a:ext>
            </a:extLst>
          </p:cNvPr>
          <p:cNvSpPr/>
          <p:nvPr/>
        </p:nvSpPr>
        <p:spPr>
          <a:xfrm rot="17100000">
            <a:off x="1495036" y="4167434"/>
            <a:ext cx="1779656" cy="1776420"/>
          </a:xfrm>
          <a:prstGeom prst="arc">
            <a:avLst>
              <a:gd name="adj1" fmla="val 16283492"/>
              <a:gd name="adj2" fmla="val 3735275"/>
            </a:avLst>
          </a:prstGeom>
          <a:solidFill>
            <a:srgbClr val="FFA015">
              <a:alpha val="75686"/>
            </a:srgb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21" name="원호 20">
            <a:extLst>
              <a:ext uri="{FF2B5EF4-FFF2-40B4-BE49-F238E27FC236}">
                <a16:creationId xmlns:a16="http://schemas.microsoft.com/office/drawing/2014/main" id="{BB372CE5-4150-4E7A-918B-42439B5BE2EB}"/>
              </a:ext>
            </a:extLst>
          </p:cNvPr>
          <p:cNvSpPr/>
          <p:nvPr/>
        </p:nvSpPr>
        <p:spPr>
          <a:xfrm rot="17100000">
            <a:off x="1787934" y="4453704"/>
            <a:ext cx="1193862" cy="1144500"/>
          </a:xfrm>
          <a:prstGeom prst="arc">
            <a:avLst>
              <a:gd name="adj1" fmla="val 16049326"/>
              <a:gd name="adj2" fmla="val 3961922"/>
            </a:avLst>
          </a:prstGeom>
          <a:solidFill>
            <a:srgbClr val="00B050"/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EA00A83-3BE8-4D4F-9CF5-DD89955070A7}"/>
              </a:ext>
            </a:extLst>
          </p:cNvPr>
          <p:cNvSpPr/>
          <p:nvPr/>
        </p:nvSpPr>
        <p:spPr>
          <a:xfrm>
            <a:off x="2093776" y="4878919"/>
            <a:ext cx="511729" cy="5117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7394EF8-8F75-4685-9909-B3DA4436D7F8}"/>
              </a:ext>
            </a:extLst>
          </p:cNvPr>
          <p:cNvSpPr/>
          <p:nvPr/>
        </p:nvSpPr>
        <p:spPr>
          <a:xfrm>
            <a:off x="2235341" y="5006863"/>
            <a:ext cx="225425" cy="1405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원통형 24">
            <a:extLst>
              <a:ext uri="{FF2B5EF4-FFF2-40B4-BE49-F238E27FC236}">
                <a16:creationId xmlns:a16="http://schemas.microsoft.com/office/drawing/2014/main" id="{6978B371-E71B-4C77-804A-EF0E2DF6D11B}"/>
              </a:ext>
            </a:extLst>
          </p:cNvPr>
          <p:cNvSpPr/>
          <p:nvPr/>
        </p:nvSpPr>
        <p:spPr>
          <a:xfrm>
            <a:off x="2254391" y="4919518"/>
            <a:ext cx="180975" cy="18732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3A44B4-A9CD-4644-9128-131659A7FF80}"/>
              </a:ext>
            </a:extLst>
          </p:cNvPr>
          <p:cNvSpPr txBox="1"/>
          <p:nvPr/>
        </p:nvSpPr>
        <p:spPr>
          <a:xfrm>
            <a:off x="3233679" y="4190319"/>
            <a:ext cx="3233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EA8B00"/>
                </a:solidFill>
              </a:rPr>
              <a:t>High uncertainty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Low uncertainty</a:t>
            </a:r>
            <a:endParaRPr lang="ko-KR" altLang="en-US" dirty="0">
              <a:solidFill>
                <a:srgbClr val="00B050"/>
              </a:solidFill>
            </a:endParaRPr>
          </a:p>
          <a:p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C82FC06-4E08-4CA7-90CE-1DA80E1CFA17}"/>
              </a:ext>
            </a:extLst>
          </p:cNvPr>
          <p:cNvGraphicFramePr>
            <a:graphicFrameLocks noGrp="1"/>
          </p:cNvGraphicFramePr>
          <p:nvPr/>
        </p:nvGraphicFramePr>
        <p:xfrm>
          <a:off x="6462954" y="3842942"/>
          <a:ext cx="5436506" cy="16601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7279">
                  <a:extLst>
                    <a:ext uri="{9D8B030D-6E8A-4147-A177-3AD203B41FA5}">
                      <a16:colId xmlns:a16="http://schemas.microsoft.com/office/drawing/2014/main" val="3814131970"/>
                    </a:ext>
                  </a:extLst>
                </a:gridCol>
                <a:gridCol w="1807534">
                  <a:extLst>
                    <a:ext uri="{9D8B030D-6E8A-4147-A177-3AD203B41FA5}">
                      <a16:colId xmlns:a16="http://schemas.microsoft.com/office/drawing/2014/main" val="3512483274"/>
                    </a:ext>
                  </a:extLst>
                </a:gridCol>
                <a:gridCol w="1851693">
                  <a:extLst>
                    <a:ext uri="{9D8B030D-6E8A-4147-A177-3AD203B41FA5}">
                      <a16:colId xmlns:a16="http://schemas.microsoft.com/office/drawing/2014/main" val="1488077463"/>
                    </a:ext>
                  </a:extLst>
                </a:gridCol>
              </a:tblGrid>
              <a:tr h="415047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63463" marR="63463" marT="31732" marB="31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Efficiency</a:t>
                      </a:r>
                      <a:endParaRPr lang="ko-KR" altLang="en-US" sz="1600" dirty="0"/>
                    </a:p>
                  </a:txBody>
                  <a:tcPr marL="63463" marR="63463" marT="31732" marB="317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Safety</a:t>
                      </a:r>
                      <a:endParaRPr lang="ko-KR" altLang="en-US" sz="1600" dirty="0"/>
                    </a:p>
                  </a:txBody>
                  <a:tcPr marL="63463" marR="63463" marT="31732" marB="31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4724792"/>
                  </a:ext>
                </a:extLst>
              </a:tr>
              <a:tr h="4150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Over-confident</a:t>
                      </a:r>
                      <a:endParaRPr lang="ko-KR" altLang="en-US" sz="1600" dirty="0"/>
                    </a:p>
                  </a:txBody>
                  <a:tcPr marL="63463" marR="63463" marT="31732" marB="31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High</a:t>
                      </a:r>
                      <a:endParaRPr lang="ko-KR" altLang="en-US" sz="1600" dirty="0"/>
                    </a:p>
                  </a:txBody>
                  <a:tcPr marL="63463" marR="63463" marT="31732" marB="3173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Low</a:t>
                      </a:r>
                      <a:endParaRPr lang="ko-KR" altLang="en-US" sz="1600" dirty="0"/>
                    </a:p>
                  </a:txBody>
                  <a:tcPr marL="63463" marR="63463" marT="31732" marB="31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5441652"/>
                  </a:ext>
                </a:extLst>
              </a:tr>
              <a:tr h="4150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Over-conservative</a:t>
                      </a:r>
                      <a:endParaRPr lang="ko-KR" altLang="en-US" sz="1600" dirty="0"/>
                    </a:p>
                  </a:txBody>
                  <a:tcPr marL="63463" marR="63463" marT="31732" marB="31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Low</a:t>
                      </a:r>
                      <a:endParaRPr lang="ko-KR" altLang="en-US" sz="1600" dirty="0"/>
                    </a:p>
                  </a:txBody>
                  <a:tcPr marL="63463" marR="63463" marT="31732" marB="3173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High</a:t>
                      </a:r>
                      <a:endParaRPr lang="ko-KR" altLang="en-US" sz="1600" dirty="0"/>
                    </a:p>
                  </a:txBody>
                  <a:tcPr marL="63463" marR="63463" marT="31732" marB="31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6732740"/>
                  </a:ext>
                </a:extLst>
              </a:tr>
              <a:tr h="4150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Balanced policy</a:t>
                      </a:r>
                      <a:endParaRPr lang="ko-KR" altLang="en-US" sz="1600" b="1" dirty="0"/>
                    </a:p>
                  </a:txBody>
                  <a:tcPr marL="63463" marR="63463" marT="31732" marB="31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High</a:t>
                      </a:r>
                      <a:endParaRPr lang="ko-KR" altLang="en-US" sz="1600" b="1" dirty="0"/>
                    </a:p>
                  </a:txBody>
                  <a:tcPr marL="63463" marR="63463" marT="31732" marB="317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High</a:t>
                      </a:r>
                      <a:endParaRPr lang="ko-KR" altLang="en-US" sz="1600" b="1" dirty="0"/>
                    </a:p>
                  </a:txBody>
                  <a:tcPr marL="63463" marR="63463" marT="31732" marB="31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403304"/>
                  </a:ext>
                </a:extLst>
              </a:tr>
            </a:tbl>
          </a:graphicData>
        </a:graphic>
      </p:graphicFrame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E2273E1-375A-4C70-947F-80BD7B09BD7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22514" y="3947113"/>
            <a:ext cx="318510" cy="89857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188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Table of contents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440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Introduction &amp; Research goal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Related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Background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Our approach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Current progress &amp; Future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Schedule &amp; Role</a:t>
            </a:r>
          </a:p>
        </p:txBody>
      </p:sp>
    </p:spTree>
    <p:extLst>
      <p:ext uri="{BB962C8B-B14F-4D97-AF65-F5344CB8AC3E}">
        <p14:creationId xmlns:p14="http://schemas.microsoft.com/office/powerpoint/2010/main" val="169285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FE7E16C-BE62-481F-9C16-49531570D679}"/>
              </a:ext>
            </a:extLst>
          </p:cNvPr>
          <p:cNvSpPr txBox="1">
            <a:spLocks/>
          </p:cNvSpPr>
          <p:nvPr/>
        </p:nvSpPr>
        <p:spPr bwMode="auto">
          <a:xfrm>
            <a:off x="558800" y="1587500"/>
            <a:ext cx="1109133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92100" indent="-292100" algn="l" rtl="0" eaLnBrk="0" fontAlgn="base" hangingPunct="0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7FEAA2D-7431-44DF-ADB9-8B1B508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CE082B2-BDC8-47E8-9CD2-FE3AB9AE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74148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400" b="1" dirty="0"/>
              <a:t>Global Path Planning 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en-US" altLang="ko-KR" sz="2400" dirty="0"/>
              <a:t>Navigation (</a:t>
            </a:r>
            <a:r>
              <a:rPr lang="en-US" altLang="ko-KR" sz="2400" dirty="0">
                <a:sym typeface="Wingdings" panose="05000000000000000000" pitchFamily="2" charset="2"/>
              </a:rPr>
              <a:t>Local planning or control)</a:t>
            </a:r>
            <a:endParaRPr lang="en-US" altLang="ko-KR" sz="2400" b="1" dirty="0"/>
          </a:p>
        </p:txBody>
      </p:sp>
      <p:pic>
        <p:nvPicPr>
          <p:cNvPr id="3" name="녹화_2020_11_11_22_10_15_508">
            <a:hlinkClick r:id="" action="ppaction://media"/>
            <a:extLst>
              <a:ext uri="{FF2B5EF4-FFF2-40B4-BE49-F238E27FC236}">
                <a16:creationId xmlns:a16="http://schemas.microsoft.com/office/drawing/2014/main" id="{D7076E9A-A58C-47BF-B7B8-77FD93F936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2016" y="2361365"/>
            <a:ext cx="3810000" cy="4000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DACF6C-130C-4FBE-A870-6BD7653866AA}"/>
              </a:ext>
            </a:extLst>
          </p:cNvPr>
          <p:cNvSpPr txBox="1"/>
          <p:nvPr/>
        </p:nvSpPr>
        <p:spPr>
          <a:xfrm>
            <a:off x="884135" y="5885072"/>
            <a:ext cx="723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/>
              <a:t>Black Line: Global path</a:t>
            </a:r>
            <a:br>
              <a:rPr lang="en-US" altLang="ko-KR" sz="2000" dirty="0"/>
            </a:br>
            <a:r>
              <a:rPr lang="en-US" altLang="ko-KR" sz="2000" dirty="0">
                <a:solidFill>
                  <a:srgbClr val="FF0000"/>
                </a:solidFill>
              </a:rPr>
              <a:t>Red Line</a:t>
            </a:r>
            <a:r>
              <a:rPr lang="en-US" altLang="ko-KR" sz="2000" dirty="0"/>
              <a:t>: Navigation (</a:t>
            </a:r>
            <a:r>
              <a:rPr lang="en-US" altLang="ko-KR" sz="2000" dirty="0">
                <a:sym typeface="Wingdings" panose="05000000000000000000" pitchFamily="2" charset="2"/>
              </a:rPr>
              <a:t>Local planning or control)</a:t>
            </a:r>
            <a:endParaRPr lang="ko-KR" altLang="en-US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1B3D743-E9F3-4BDF-842C-00B8A0CC6D81}"/>
              </a:ext>
            </a:extLst>
          </p:cNvPr>
          <p:cNvSpPr/>
          <p:nvPr/>
        </p:nvSpPr>
        <p:spPr>
          <a:xfrm>
            <a:off x="8122653" y="34290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latin typeface="+mj-ea"/>
              </a:rPr>
              <a:t>For robustness of navigation</a:t>
            </a:r>
          </a:p>
          <a:p>
            <a:pPr algn="l"/>
            <a:r>
              <a:rPr lang="en-US" altLang="ko-KR" sz="2000" dirty="0">
                <a:latin typeface="+mj-ea"/>
              </a:rPr>
              <a:t>Consider :</a:t>
            </a:r>
          </a:p>
          <a:p>
            <a:pPr algn="l"/>
            <a:r>
              <a:rPr lang="en-US" altLang="ko-KR" sz="2000" dirty="0">
                <a:solidFill>
                  <a:srgbClr val="FF0000"/>
                </a:solidFill>
                <a:latin typeface="+mj-ea"/>
              </a:rPr>
              <a:t>1. Temporal occlusion </a:t>
            </a:r>
            <a:br>
              <a:rPr lang="en-US" altLang="ko-KR" sz="2000" dirty="0">
                <a:solidFill>
                  <a:srgbClr val="FF0000"/>
                </a:solidFill>
                <a:latin typeface="+mj-ea"/>
              </a:rPr>
            </a:br>
            <a:r>
              <a:rPr lang="en-US" altLang="ko-KR" sz="2000" dirty="0">
                <a:solidFill>
                  <a:srgbClr val="FF0000"/>
                </a:solidFill>
                <a:latin typeface="+mj-ea"/>
              </a:rPr>
              <a:t>2. Partially damaged FOV</a:t>
            </a:r>
            <a:endParaRPr lang="ko-KR" altLang="en-US" sz="2000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02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Table of contents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440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Introduction &amp; Research goal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Related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Background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Our approach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Current progress &amp; Future work</a:t>
            </a:r>
            <a:endParaRPr lang="en-US" altLang="ko-KR" dirty="0">
              <a:latin typeface="+mn-lt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Schedule &amp; Role</a:t>
            </a:r>
          </a:p>
        </p:txBody>
      </p:sp>
    </p:spTree>
    <p:extLst>
      <p:ext uri="{BB962C8B-B14F-4D97-AF65-F5344CB8AC3E}">
        <p14:creationId xmlns:p14="http://schemas.microsoft.com/office/powerpoint/2010/main" val="307362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ABE73F5F-9CA4-4309-851F-F9DBD096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10101"/>
            <a:ext cx="11004901" cy="52466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kern="1200" dirty="0"/>
              <a:t>Problems</a:t>
            </a:r>
          </a:p>
          <a:p>
            <a:pPr lvl="1"/>
            <a:endParaRPr lang="en-US" altLang="ko-KR" kern="1200" dirty="0">
              <a:ea typeface="+mn-ea"/>
              <a:cs typeface="+mn-cs"/>
            </a:endParaRPr>
          </a:p>
        </p:txBody>
      </p:sp>
      <p:sp>
        <p:nvSpPr>
          <p:cNvPr id="6" name="원호 5">
            <a:extLst>
              <a:ext uri="{FF2B5EF4-FFF2-40B4-BE49-F238E27FC236}">
                <a16:creationId xmlns:a16="http://schemas.microsoft.com/office/drawing/2014/main" id="{5098199F-6DB2-4673-B3C1-50584E74FE9B}"/>
              </a:ext>
            </a:extLst>
          </p:cNvPr>
          <p:cNvSpPr/>
          <p:nvPr/>
        </p:nvSpPr>
        <p:spPr>
          <a:xfrm rot="17100000">
            <a:off x="413773" y="2845972"/>
            <a:ext cx="2302582" cy="2302582"/>
          </a:xfrm>
          <a:prstGeom prst="arc">
            <a:avLst>
              <a:gd name="adj1" fmla="val 16583554"/>
              <a:gd name="adj2" fmla="val 3433765"/>
            </a:avLst>
          </a:prstGeom>
          <a:solidFill>
            <a:srgbClr val="A192D3">
              <a:alpha val="65000"/>
            </a:srgb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04D3A9EA-4569-4157-9C94-495568363756}"/>
              </a:ext>
            </a:extLst>
          </p:cNvPr>
          <p:cNvSpPr/>
          <p:nvPr/>
        </p:nvSpPr>
        <p:spPr>
          <a:xfrm>
            <a:off x="1309200" y="3741399"/>
            <a:ext cx="511729" cy="5117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74B85FE-9FDA-4B38-88FB-0B394507805F}"/>
              </a:ext>
            </a:extLst>
          </p:cNvPr>
          <p:cNvSpPr/>
          <p:nvPr/>
        </p:nvSpPr>
        <p:spPr>
          <a:xfrm>
            <a:off x="1450765" y="3869343"/>
            <a:ext cx="225425" cy="1405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원통형 8">
            <a:extLst>
              <a:ext uri="{FF2B5EF4-FFF2-40B4-BE49-F238E27FC236}">
                <a16:creationId xmlns:a16="http://schemas.microsoft.com/office/drawing/2014/main" id="{C2D05562-12B3-4D99-ACAB-B1A8144FE126}"/>
              </a:ext>
            </a:extLst>
          </p:cNvPr>
          <p:cNvSpPr/>
          <p:nvPr/>
        </p:nvSpPr>
        <p:spPr>
          <a:xfrm>
            <a:off x="1469815" y="3781998"/>
            <a:ext cx="180975" cy="18732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F58F048-806D-4D4F-9715-CCB47F0F6FCE}"/>
              </a:ext>
            </a:extLst>
          </p:cNvPr>
          <p:cNvSpPr/>
          <p:nvPr/>
        </p:nvSpPr>
        <p:spPr>
          <a:xfrm>
            <a:off x="3179233" y="2950920"/>
            <a:ext cx="394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latin typeface="+mj-ea"/>
              </a:rPr>
              <a:t>Problem1</a:t>
            </a:r>
            <a:r>
              <a:rPr lang="en-US" altLang="ko-KR" sz="2000" b="1" dirty="0">
                <a:latin typeface="+mj-ea"/>
              </a:rPr>
              <a:t>: Temporal occlusion</a:t>
            </a:r>
          </a:p>
          <a:p>
            <a:pPr algn="l"/>
            <a:endParaRPr lang="ko-KR" altLang="en-US" sz="20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C6A6F34-BED9-4EAF-B52B-9B20369AF648}"/>
              </a:ext>
            </a:extLst>
          </p:cNvPr>
          <p:cNvSpPr/>
          <p:nvPr/>
        </p:nvSpPr>
        <p:spPr>
          <a:xfrm>
            <a:off x="3152350" y="5556874"/>
            <a:ext cx="6139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latin typeface="+mj-ea"/>
              </a:rPr>
              <a:t>Problem2: Partially damaged FOV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591B25D-EA17-4AD2-B870-57FA40768E41}"/>
              </a:ext>
            </a:extLst>
          </p:cNvPr>
          <p:cNvGrpSpPr/>
          <p:nvPr/>
        </p:nvGrpSpPr>
        <p:grpSpPr>
          <a:xfrm>
            <a:off x="4048888" y="1611379"/>
            <a:ext cx="1560498" cy="1104451"/>
            <a:chOff x="3299588" y="1611379"/>
            <a:chExt cx="1560498" cy="1104451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E4B5D09-F1DB-480B-827C-EBA217D47390}"/>
                </a:ext>
              </a:extLst>
            </p:cNvPr>
            <p:cNvSpPr/>
            <p:nvPr/>
          </p:nvSpPr>
          <p:spPr>
            <a:xfrm>
              <a:off x="4210399" y="2204101"/>
              <a:ext cx="511729" cy="51172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EEEE32B-4A33-4479-9D17-41A9A3751DBA}"/>
                </a:ext>
              </a:extLst>
            </p:cNvPr>
            <p:cNvSpPr/>
            <p:nvPr/>
          </p:nvSpPr>
          <p:spPr>
            <a:xfrm>
              <a:off x="4351964" y="2332045"/>
              <a:ext cx="225425" cy="1405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원통형 13">
              <a:extLst>
                <a:ext uri="{FF2B5EF4-FFF2-40B4-BE49-F238E27FC236}">
                  <a16:creationId xmlns:a16="http://schemas.microsoft.com/office/drawing/2014/main" id="{D9391051-54D8-461F-9314-420448646493}"/>
                </a:ext>
              </a:extLst>
            </p:cNvPr>
            <p:cNvSpPr/>
            <p:nvPr/>
          </p:nvSpPr>
          <p:spPr>
            <a:xfrm>
              <a:off x="4371014" y="2244700"/>
              <a:ext cx="180975" cy="1873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Picture 22" descr="https://o.remove.bg/downloads/3000010d-40e5-4e45-aee0-046b1cad45f2/%EA%B7%B8%EB%A6%BC1-removebg-preview.png">
              <a:extLst>
                <a:ext uri="{FF2B5EF4-FFF2-40B4-BE49-F238E27FC236}">
                  <a16:creationId xmlns:a16="http://schemas.microsoft.com/office/drawing/2014/main" id="{5C516CED-17D0-45A6-B046-DBFFE5705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3881943" y="1611379"/>
              <a:ext cx="978143" cy="58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6A6F413-1F61-4859-8C9C-06C530D4F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4050">
              <a:off x="3299588" y="1777405"/>
              <a:ext cx="511729" cy="46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9AEEF8B-4071-44D4-B978-C49B583A7616}"/>
              </a:ext>
            </a:extLst>
          </p:cNvPr>
          <p:cNvGrpSpPr/>
          <p:nvPr/>
        </p:nvGrpSpPr>
        <p:grpSpPr>
          <a:xfrm>
            <a:off x="4070622" y="3943608"/>
            <a:ext cx="2302583" cy="2315240"/>
            <a:chOff x="3219722" y="3943608"/>
            <a:chExt cx="2302583" cy="2315240"/>
          </a:xfrm>
        </p:grpSpPr>
        <p:sp>
          <p:nvSpPr>
            <p:cNvPr id="16" name="원호 15">
              <a:extLst>
                <a:ext uri="{FF2B5EF4-FFF2-40B4-BE49-F238E27FC236}">
                  <a16:creationId xmlns:a16="http://schemas.microsoft.com/office/drawing/2014/main" id="{A0C7E60B-9CA0-4A90-8F79-99F99BBC613A}"/>
                </a:ext>
              </a:extLst>
            </p:cNvPr>
            <p:cNvSpPr/>
            <p:nvPr/>
          </p:nvSpPr>
          <p:spPr>
            <a:xfrm rot="17100000">
              <a:off x="3219723" y="3943608"/>
              <a:ext cx="2302582" cy="2302582"/>
            </a:xfrm>
            <a:prstGeom prst="arc">
              <a:avLst>
                <a:gd name="adj1" fmla="val 21065278"/>
                <a:gd name="adj2" fmla="val 3433765"/>
              </a:avLst>
            </a:prstGeom>
            <a:solidFill>
              <a:srgbClr val="A192D3">
                <a:alpha val="65000"/>
              </a:srgbClr>
            </a:solidFill>
            <a:ln w="635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25DE2DB9-63B5-48E1-96BD-18EDCC274F8D}"/>
                </a:ext>
              </a:extLst>
            </p:cNvPr>
            <p:cNvSpPr/>
            <p:nvPr/>
          </p:nvSpPr>
          <p:spPr>
            <a:xfrm>
              <a:off x="4115150" y="4839035"/>
              <a:ext cx="511729" cy="51172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33ABD3D5-464A-4EBC-9489-EBEAAD5BC3D7}"/>
                </a:ext>
              </a:extLst>
            </p:cNvPr>
            <p:cNvSpPr/>
            <p:nvPr/>
          </p:nvSpPr>
          <p:spPr>
            <a:xfrm>
              <a:off x="4256715" y="4966979"/>
              <a:ext cx="225425" cy="1405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원통형 18">
              <a:extLst>
                <a:ext uri="{FF2B5EF4-FFF2-40B4-BE49-F238E27FC236}">
                  <a16:creationId xmlns:a16="http://schemas.microsoft.com/office/drawing/2014/main" id="{B02F0B21-1474-41CA-AFAB-1477868C778E}"/>
                </a:ext>
              </a:extLst>
            </p:cNvPr>
            <p:cNvSpPr/>
            <p:nvPr/>
          </p:nvSpPr>
          <p:spPr>
            <a:xfrm>
              <a:off x="4275765" y="4879634"/>
              <a:ext cx="180975" cy="1873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Picture 16" descr="https://o.remove.bg/downloads/cf98bba8-391e-436b-a1ee-935f9f47bc9f/image-removebg-preview.png">
              <a:extLst>
                <a:ext uri="{FF2B5EF4-FFF2-40B4-BE49-F238E27FC236}">
                  <a16:creationId xmlns:a16="http://schemas.microsoft.com/office/drawing/2014/main" id="{B31DAAD6-432D-4A87-988C-33751BEB4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3906265" y="4382023"/>
              <a:ext cx="483261" cy="49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원호 29">
              <a:extLst>
                <a:ext uri="{FF2B5EF4-FFF2-40B4-BE49-F238E27FC236}">
                  <a16:creationId xmlns:a16="http://schemas.microsoft.com/office/drawing/2014/main" id="{CC72F61C-8C21-4416-84C1-125A047C30CB}"/>
                </a:ext>
              </a:extLst>
            </p:cNvPr>
            <p:cNvSpPr/>
            <p:nvPr/>
          </p:nvSpPr>
          <p:spPr>
            <a:xfrm rot="17100000">
              <a:off x="3219722" y="3956266"/>
              <a:ext cx="2302582" cy="2302582"/>
            </a:xfrm>
            <a:prstGeom prst="arc">
              <a:avLst>
                <a:gd name="adj1" fmla="val 16644123"/>
                <a:gd name="adj2" fmla="val 17589008"/>
              </a:avLst>
            </a:prstGeom>
            <a:solidFill>
              <a:srgbClr val="A192D3">
                <a:alpha val="65000"/>
              </a:srgbClr>
            </a:solidFill>
            <a:ln w="635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070C8C21-DAAF-43F9-A701-CBAEB95852BE}"/>
              </a:ext>
            </a:extLst>
          </p:cNvPr>
          <p:cNvSpPr/>
          <p:nvPr/>
        </p:nvSpPr>
        <p:spPr bwMode="auto">
          <a:xfrm>
            <a:off x="7279119" y="3547715"/>
            <a:ext cx="638411" cy="618332"/>
          </a:xfrm>
          <a:prstGeom prst="rightArrow">
            <a:avLst>
              <a:gd name="adj1" fmla="val 50000"/>
              <a:gd name="adj2" fmla="val 6076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왼쪽 중괄호 33">
            <a:extLst>
              <a:ext uri="{FF2B5EF4-FFF2-40B4-BE49-F238E27FC236}">
                <a16:creationId xmlns:a16="http://schemas.microsoft.com/office/drawing/2014/main" id="{9AACDB14-D3D7-458B-BA3A-D40ADF56FAD8}"/>
              </a:ext>
            </a:extLst>
          </p:cNvPr>
          <p:cNvSpPr/>
          <p:nvPr/>
        </p:nvSpPr>
        <p:spPr>
          <a:xfrm>
            <a:off x="2679715" y="2432025"/>
            <a:ext cx="369482" cy="2982341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F6797BC-3657-45F7-B5D9-55DC4EB91556}"/>
              </a:ext>
            </a:extLst>
          </p:cNvPr>
          <p:cNvSpPr/>
          <p:nvPr/>
        </p:nvSpPr>
        <p:spPr>
          <a:xfrm>
            <a:off x="7890535" y="3271491"/>
            <a:ext cx="43759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Problem Modeling and</a:t>
            </a:r>
            <a:r>
              <a:rPr lang="ko-KR" altLang="en-US" dirty="0"/>
              <a:t> </a:t>
            </a:r>
            <a:r>
              <a:rPr lang="en-US" altLang="ko-KR" dirty="0"/>
              <a:t>RL</a:t>
            </a:r>
          </a:p>
          <a:p>
            <a:r>
              <a:rPr lang="en-US" altLang="ko-KR" dirty="0"/>
              <a:t>&amp; </a:t>
            </a:r>
          </a:p>
          <a:p>
            <a:r>
              <a:rPr lang="en-US" altLang="ko-KR" sz="2800" dirty="0"/>
              <a:t>Novel Architecture</a:t>
            </a:r>
            <a:endParaRPr lang="ko-KR" altLang="en-US" sz="28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B83ADFC-3AA5-4ABD-AD9F-21124C14729B}"/>
              </a:ext>
            </a:extLst>
          </p:cNvPr>
          <p:cNvSpPr/>
          <p:nvPr/>
        </p:nvSpPr>
        <p:spPr>
          <a:xfrm>
            <a:off x="996331" y="4321308"/>
            <a:ext cx="124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+mj-ea"/>
              </a:rPr>
              <a:t>Normal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2198B4-E06C-4E9F-8285-4B3192FAD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664" y="1863878"/>
            <a:ext cx="543088" cy="7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6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Problem Modeling and</a:t>
            </a:r>
            <a:r>
              <a:rPr lang="ko-KR" altLang="en-US" sz="2800" dirty="0"/>
              <a:t> </a:t>
            </a:r>
            <a:r>
              <a:rPr lang="en-US" altLang="ko-KR" sz="2800" dirty="0"/>
              <a:t>RL</a:t>
            </a:r>
            <a:endParaRPr lang="en-US" altLang="ko-KR" dirty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FCFA6048-396E-4B76-B259-B580B349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86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Problem Modeling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2400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1F4FEBCE-515B-46DC-9003-6618FE139C61}"/>
              </a:ext>
            </a:extLst>
          </p:cNvPr>
          <p:cNvGrpSpPr/>
          <p:nvPr/>
        </p:nvGrpSpPr>
        <p:grpSpPr>
          <a:xfrm>
            <a:off x="7022268" y="2815480"/>
            <a:ext cx="3671630" cy="3352948"/>
            <a:chOff x="746364" y="3962688"/>
            <a:chExt cx="3671630" cy="3352948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29F3A039-1C42-4B6A-A18F-1DA13269796A}"/>
                </a:ext>
              </a:extLst>
            </p:cNvPr>
            <p:cNvGrpSpPr/>
            <p:nvPr/>
          </p:nvGrpSpPr>
          <p:grpSpPr>
            <a:xfrm>
              <a:off x="1436280" y="5000396"/>
              <a:ext cx="2302583" cy="2315240"/>
              <a:chOff x="3219722" y="3943608"/>
              <a:chExt cx="2302583" cy="2315240"/>
            </a:xfrm>
          </p:grpSpPr>
          <p:sp>
            <p:nvSpPr>
              <p:cNvPr id="34" name="원호 33">
                <a:extLst>
                  <a:ext uri="{FF2B5EF4-FFF2-40B4-BE49-F238E27FC236}">
                    <a16:creationId xmlns:a16="http://schemas.microsoft.com/office/drawing/2014/main" id="{0C88D440-7350-44D6-A06C-AE8689D77509}"/>
                  </a:ext>
                </a:extLst>
              </p:cNvPr>
              <p:cNvSpPr/>
              <p:nvPr/>
            </p:nvSpPr>
            <p:spPr>
              <a:xfrm rot="17100000">
                <a:off x="3219723" y="3943608"/>
                <a:ext cx="2302582" cy="2302582"/>
              </a:xfrm>
              <a:prstGeom prst="arc">
                <a:avLst>
                  <a:gd name="adj1" fmla="val 21065278"/>
                  <a:gd name="adj2" fmla="val 3433765"/>
                </a:avLst>
              </a:prstGeom>
              <a:solidFill>
                <a:srgbClr val="A192D3">
                  <a:alpha val="65000"/>
                </a:srgbClr>
              </a:solidFill>
              <a:ln w="635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7720C681-9BBA-4A59-8CBD-645FDEB9F34A}"/>
                  </a:ext>
                </a:extLst>
              </p:cNvPr>
              <p:cNvSpPr/>
              <p:nvPr/>
            </p:nvSpPr>
            <p:spPr>
              <a:xfrm>
                <a:off x="4115150" y="4839035"/>
                <a:ext cx="511729" cy="51172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8AA305A1-EFD4-444A-B4F5-8056231BD7FD}"/>
                  </a:ext>
                </a:extLst>
              </p:cNvPr>
              <p:cNvSpPr/>
              <p:nvPr/>
            </p:nvSpPr>
            <p:spPr>
              <a:xfrm>
                <a:off x="4256715" y="4966979"/>
                <a:ext cx="225425" cy="1405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원통형 36">
                <a:extLst>
                  <a:ext uri="{FF2B5EF4-FFF2-40B4-BE49-F238E27FC236}">
                    <a16:creationId xmlns:a16="http://schemas.microsoft.com/office/drawing/2014/main" id="{85D45AED-2208-4213-98C6-29B7A1F7F227}"/>
                  </a:ext>
                </a:extLst>
              </p:cNvPr>
              <p:cNvSpPr/>
              <p:nvPr/>
            </p:nvSpPr>
            <p:spPr>
              <a:xfrm>
                <a:off x="4275765" y="4879634"/>
                <a:ext cx="180975" cy="187325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8" name="Picture 16" descr="https://o.remove.bg/downloads/cf98bba8-391e-436b-a1ee-935f9f47bc9f/image-removebg-preview.png">
                <a:extLst>
                  <a:ext uri="{FF2B5EF4-FFF2-40B4-BE49-F238E27FC236}">
                    <a16:creationId xmlns:a16="http://schemas.microsoft.com/office/drawing/2014/main" id="{B5E0AB5F-4F80-42C0-8979-473DE6B16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0000">
                <a:off x="3906265" y="4382023"/>
                <a:ext cx="483261" cy="498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원호 38">
                <a:extLst>
                  <a:ext uri="{FF2B5EF4-FFF2-40B4-BE49-F238E27FC236}">
                    <a16:creationId xmlns:a16="http://schemas.microsoft.com/office/drawing/2014/main" id="{BD2F9E22-0135-4C96-8A2E-907220626111}"/>
                  </a:ext>
                </a:extLst>
              </p:cNvPr>
              <p:cNvSpPr/>
              <p:nvPr/>
            </p:nvSpPr>
            <p:spPr>
              <a:xfrm rot="17100000">
                <a:off x="3219722" y="3956266"/>
                <a:ext cx="2302582" cy="2302582"/>
              </a:xfrm>
              <a:prstGeom prst="arc">
                <a:avLst>
                  <a:gd name="adj1" fmla="val 16644123"/>
                  <a:gd name="adj2" fmla="val 17589008"/>
                </a:avLst>
              </a:prstGeom>
              <a:solidFill>
                <a:srgbClr val="A192D3">
                  <a:alpha val="65000"/>
                </a:srgbClr>
              </a:solidFill>
              <a:ln w="635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680BC8B2-B54F-4568-9531-1DE5251EDADE}"/>
                </a:ext>
              </a:extLst>
            </p:cNvPr>
            <p:cNvGrpSpPr/>
            <p:nvPr/>
          </p:nvGrpSpPr>
          <p:grpSpPr>
            <a:xfrm>
              <a:off x="746364" y="3962688"/>
              <a:ext cx="3671630" cy="611940"/>
              <a:chOff x="4733999" y="3587535"/>
              <a:chExt cx="3671630" cy="611940"/>
            </a:xfrm>
          </p:grpSpPr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297DE7F8-5302-4C51-9513-77385BD66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3999" y="3587535"/>
                <a:ext cx="3671630" cy="611939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</p:pic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1DF9C715-3693-49FE-B679-5113B9A26122}"/>
                  </a:ext>
                </a:extLst>
              </p:cNvPr>
              <p:cNvSpPr/>
              <p:nvPr/>
            </p:nvSpPr>
            <p:spPr>
              <a:xfrm>
                <a:off x="5295973" y="3587535"/>
                <a:ext cx="1023369" cy="611940"/>
              </a:xfrm>
              <a:prstGeom prst="rect">
                <a:avLst/>
              </a:prstGeom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730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u="sng" dirty="0"/>
              </a:p>
            </p:txBody>
          </p:sp>
          <p:pic>
            <p:nvPicPr>
              <p:cNvPr id="40" name="Picture 16" descr="https://o.remove.bg/downloads/cf98bba8-391e-436b-a1ee-935f9f47bc9f/image-removebg-preview.png">
                <a:extLst>
                  <a:ext uri="{FF2B5EF4-FFF2-40B4-BE49-F238E27FC236}">
                    <a16:creationId xmlns:a16="http://schemas.microsoft.com/office/drawing/2014/main" id="{F902E6E7-F376-431D-9AFB-794292D73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0000">
                <a:off x="5568660" y="3652140"/>
                <a:ext cx="483261" cy="498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CB19B6A2-E3D4-4BEE-908D-0194CB78FD73}"/>
                </a:ext>
              </a:extLst>
            </p:cNvPr>
            <p:cNvCxnSpPr>
              <a:cxnSpLocks/>
              <a:stCxn id="39" idx="2"/>
            </p:cNvCxnSpPr>
            <p:nvPr/>
          </p:nvCxnSpPr>
          <p:spPr bwMode="auto">
            <a:xfrm flipH="1" flipV="1">
              <a:off x="1373232" y="4619874"/>
              <a:ext cx="308969" cy="833290"/>
            </a:xfrm>
            <a:prstGeom prst="line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08263278-08E2-43B4-A768-E81A5C768EEF}"/>
                </a:ext>
              </a:extLst>
            </p:cNvPr>
            <p:cNvCxnSpPr>
              <a:cxnSpLocks/>
              <a:stCxn id="34" idx="0"/>
            </p:cNvCxnSpPr>
            <p:nvPr/>
          </p:nvCxnSpPr>
          <p:spPr bwMode="auto">
            <a:xfrm flipH="1" flipV="1">
              <a:off x="2331707" y="4579906"/>
              <a:ext cx="377965" cy="426983"/>
            </a:xfrm>
            <a:prstGeom prst="line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85" name="그림 84">
            <a:extLst>
              <a:ext uri="{FF2B5EF4-FFF2-40B4-BE49-F238E27FC236}">
                <a16:creationId xmlns:a16="http://schemas.microsoft.com/office/drawing/2014/main" id="{6A1C32D6-B34D-4E5F-B330-A4179CE9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552" y="2819768"/>
            <a:ext cx="3671630" cy="61193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88" name="직사각형 87">
            <a:extLst>
              <a:ext uri="{FF2B5EF4-FFF2-40B4-BE49-F238E27FC236}">
                <a16:creationId xmlns:a16="http://schemas.microsoft.com/office/drawing/2014/main" id="{47CF4DA9-16BB-4481-A346-0926F39C88B6}"/>
              </a:ext>
            </a:extLst>
          </p:cNvPr>
          <p:cNvSpPr/>
          <p:nvPr/>
        </p:nvSpPr>
        <p:spPr>
          <a:xfrm>
            <a:off x="1885152" y="2370041"/>
            <a:ext cx="3724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2D Lidar observation</a:t>
            </a:r>
            <a:endParaRPr lang="ko-KR" altLang="en-US" sz="2000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3418C06F-7BF9-42EA-A8CA-D25D6237D8F5}"/>
              </a:ext>
            </a:extLst>
          </p:cNvPr>
          <p:cNvGrpSpPr/>
          <p:nvPr/>
        </p:nvGrpSpPr>
        <p:grpSpPr>
          <a:xfrm>
            <a:off x="2621326" y="3865888"/>
            <a:ext cx="2302582" cy="2302582"/>
            <a:chOff x="5048432" y="2845972"/>
            <a:chExt cx="2302582" cy="2302582"/>
          </a:xfrm>
        </p:grpSpPr>
        <p:sp>
          <p:nvSpPr>
            <p:cNvPr id="91" name="원호 90">
              <a:extLst>
                <a:ext uri="{FF2B5EF4-FFF2-40B4-BE49-F238E27FC236}">
                  <a16:creationId xmlns:a16="http://schemas.microsoft.com/office/drawing/2014/main" id="{F9CAF61D-6D7E-4011-B393-9246C38A5810}"/>
                </a:ext>
              </a:extLst>
            </p:cNvPr>
            <p:cNvSpPr/>
            <p:nvPr/>
          </p:nvSpPr>
          <p:spPr>
            <a:xfrm rot="17100000">
              <a:off x="5048432" y="2845972"/>
              <a:ext cx="2302582" cy="2302582"/>
            </a:xfrm>
            <a:prstGeom prst="arc">
              <a:avLst>
                <a:gd name="adj1" fmla="val 16583554"/>
                <a:gd name="adj2" fmla="val 3433765"/>
              </a:avLst>
            </a:prstGeom>
            <a:solidFill>
              <a:srgbClr val="A192D3">
                <a:alpha val="65000"/>
              </a:srgbClr>
            </a:solidFill>
            <a:ln w="635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C62105BF-53CE-440D-B854-24D7190688BF}"/>
                </a:ext>
              </a:extLst>
            </p:cNvPr>
            <p:cNvSpPr/>
            <p:nvPr/>
          </p:nvSpPr>
          <p:spPr>
            <a:xfrm>
              <a:off x="5943859" y="3741399"/>
              <a:ext cx="511729" cy="51172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6BB4E7DB-1A07-4CAC-87BE-45BB63633BC2}"/>
                </a:ext>
              </a:extLst>
            </p:cNvPr>
            <p:cNvSpPr/>
            <p:nvPr/>
          </p:nvSpPr>
          <p:spPr>
            <a:xfrm>
              <a:off x="6085424" y="3869343"/>
              <a:ext cx="225425" cy="1405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원통형 93">
              <a:extLst>
                <a:ext uri="{FF2B5EF4-FFF2-40B4-BE49-F238E27FC236}">
                  <a16:creationId xmlns:a16="http://schemas.microsoft.com/office/drawing/2014/main" id="{7C748C4F-A726-4A89-BF63-543603878ACE}"/>
                </a:ext>
              </a:extLst>
            </p:cNvPr>
            <p:cNvSpPr/>
            <p:nvPr/>
          </p:nvSpPr>
          <p:spPr>
            <a:xfrm>
              <a:off x="6104474" y="3781998"/>
              <a:ext cx="180975" cy="1873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6683534F-6847-4B92-B87D-FD7DE3036C84}"/>
              </a:ext>
            </a:extLst>
          </p:cNvPr>
          <p:cNvSpPr/>
          <p:nvPr/>
        </p:nvSpPr>
        <p:spPr>
          <a:xfrm>
            <a:off x="1897852" y="5359090"/>
            <a:ext cx="3724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Usual case</a:t>
            </a:r>
            <a:endParaRPr lang="ko-KR" altLang="en-US" sz="2000" dirty="0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273C4BF6-A75F-4DBD-BBFF-1F4AB44CEFB8}"/>
              </a:ext>
            </a:extLst>
          </p:cNvPr>
          <p:cNvSpPr/>
          <p:nvPr/>
        </p:nvSpPr>
        <p:spPr>
          <a:xfrm>
            <a:off x="7022268" y="5359090"/>
            <a:ext cx="3724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Problem case</a:t>
            </a:r>
            <a:endParaRPr lang="ko-KR" altLang="en-US" sz="2000" dirty="0"/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6EF83DA3-C4F6-47D1-9F7A-47CCF3694544}"/>
              </a:ext>
            </a:extLst>
          </p:cNvPr>
          <p:cNvCxnSpPr>
            <a:cxnSpLocks/>
            <a:stCxn id="91" idx="0"/>
          </p:cNvCxnSpPr>
          <p:nvPr/>
        </p:nvCxnSpPr>
        <p:spPr bwMode="auto">
          <a:xfrm flipH="1" flipV="1">
            <a:off x="1872546" y="3443036"/>
            <a:ext cx="828100" cy="1154202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40032A0A-D12C-4928-AE04-74021EE2A588}"/>
              </a:ext>
            </a:extLst>
          </p:cNvPr>
          <p:cNvCxnSpPr>
            <a:cxnSpLocks/>
            <a:stCxn id="91" idx="2"/>
          </p:cNvCxnSpPr>
          <p:nvPr/>
        </p:nvCxnSpPr>
        <p:spPr bwMode="auto">
          <a:xfrm flipV="1">
            <a:off x="4868976" y="3472667"/>
            <a:ext cx="713206" cy="1193130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23429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FCFA6048-396E-4B76-B259-B580B349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86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Problem Modeling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2400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9F3A039-1C42-4B6A-A18F-1DA13269796A}"/>
              </a:ext>
            </a:extLst>
          </p:cNvPr>
          <p:cNvGrpSpPr/>
          <p:nvPr/>
        </p:nvGrpSpPr>
        <p:grpSpPr>
          <a:xfrm>
            <a:off x="1436280" y="4187596"/>
            <a:ext cx="2302583" cy="2315240"/>
            <a:chOff x="3219722" y="3943608"/>
            <a:chExt cx="2302583" cy="2315240"/>
          </a:xfrm>
        </p:grpSpPr>
        <p:sp>
          <p:nvSpPr>
            <p:cNvPr id="34" name="원호 33">
              <a:extLst>
                <a:ext uri="{FF2B5EF4-FFF2-40B4-BE49-F238E27FC236}">
                  <a16:creationId xmlns:a16="http://schemas.microsoft.com/office/drawing/2014/main" id="{0C88D440-7350-44D6-A06C-AE8689D77509}"/>
                </a:ext>
              </a:extLst>
            </p:cNvPr>
            <p:cNvSpPr/>
            <p:nvPr/>
          </p:nvSpPr>
          <p:spPr>
            <a:xfrm rot="17100000">
              <a:off x="3219723" y="3943608"/>
              <a:ext cx="2302582" cy="2302582"/>
            </a:xfrm>
            <a:prstGeom prst="arc">
              <a:avLst>
                <a:gd name="adj1" fmla="val 21065278"/>
                <a:gd name="adj2" fmla="val 3433765"/>
              </a:avLst>
            </a:prstGeom>
            <a:solidFill>
              <a:srgbClr val="A192D3">
                <a:alpha val="65000"/>
              </a:srgbClr>
            </a:solidFill>
            <a:ln w="635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7720C681-9BBA-4A59-8CBD-645FDEB9F34A}"/>
                </a:ext>
              </a:extLst>
            </p:cNvPr>
            <p:cNvSpPr/>
            <p:nvPr/>
          </p:nvSpPr>
          <p:spPr>
            <a:xfrm>
              <a:off x="4115150" y="4839035"/>
              <a:ext cx="511729" cy="51172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AA305A1-EFD4-444A-B4F5-8056231BD7FD}"/>
                </a:ext>
              </a:extLst>
            </p:cNvPr>
            <p:cNvSpPr/>
            <p:nvPr/>
          </p:nvSpPr>
          <p:spPr>
            <a:xfrm>
              <a:off x="4256715" y="4966979"/>
              <a:ext cx="225425" cy="1405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원통형 36">
              <a:extLst>
                <a:ext uri="{FF2B5EF4-FFF2-40B4-BE49-F238E27FC236}">
                  <a16:creationId xmlns:a16="http://schemas.microsoft.com/office/drawing/2014/main" id="{85D45AED-2208-4213-98C6-29B7A1F7F227}"/>
                </a:ext>
              </a:extLst>
            </p:cNvPr>
            <p:cNvSpPr/>
            <p:nvPr/>
          </p:nvSpPr>
          <p:spPr>
            <a:xfrm>
              <a:off x="4275765" y="4879634"/>
              <a:ext cx="180975" cy="1873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8" name="Picture 16" descr="https://o.remove.bg/downloads/cf98bba8-391e-436b-a1ee-935f9f47bc9f/image-removebg-preview.png">
              <a:extLst>
                <a:ext uri="{FF2B5EF4-FFF2-40B4-BE49-F238E27FC236}">
                  <a16:creationId xmlns:a16="http://schemas.microsoft.com/office/drawing/2014/main" id="{B5E0AB5F-4F80-42C0-8979-473DE6B1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3906265" y="4382023"/>
              <a:ext cx="483261" cy="49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원호 38">
              <a:extLst>
                <a:ext uri="{FF2B5EF4-FFF2-40B4-BE49-F238E27FC236}">
                  <a16:creationId xmlns:a16="http://schemas.microsoft.com/office/drawing/2014/main" id="{BD2F9E22-0135-4C96-8A2E-907220626111}"/>
                </a:ext>
              </a:extLst>
            </p:cNvPr>
            <p:cNvSpPr/>
            <p:nvPr/>
          </p:nvSpPr>
          <p:spPr>
            <a:xfrm rot="17100000">
              <a:off x="3219722" y="3956266"/>
              <a:ext cx="2302582" cy="2302582"/>
            </a:xfrm>
            <a:prstGeom prst="arc">
              <a:avLst>
                <a:gd name="adj1" fmla="val 16644123"/>
                <a:gd name="adj2" fmla="val 17589008"/>
              </a:avLst>
            </a:prstGeom>
            <a:solidFill>
              <a:srgbClr val="A192D3">
                <a:alpha val="65000"/>
              </a:srgbClr>
            </a:solidFill>
            <a:ln w="635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80BC8B2-B54F-4568-9531-1DE5251EDADE}"/>
              </a:ext>
            </a:extLst>
          </p:cNvPr>
          <p:cNvGrpSpPr/>
          <p:nvPr/>
        </p:nvGrpSpPr>
        <p:grpSpPr>
          <a:xfrm>
            <a:off x="746364" y="3149888"/>
            <a:ext cx="3671630" cy="611940"/>
            <a:chOff x="4733999" y="3587535"/>
            <a:chExt cx="3671630" cy="611940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297DE7F8-5302-4C51-9513-77385BD6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999" y="3587535"/>
              <a:ext cx="3671630" cy="611939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DF9C715-3693-49FE-B679-5113B9A26122}"/>
                </a:ext>
              </a:extLst>
            </p:cNvPr>
            <p:cNvSpPr/>
            <p:nvPr/>
          </p:nvSpPr>
          <p:spPr>
            <a:xfrm>
              <a:off x="5295973" y="3587535"/>
              <a:ext cx="1023369" cy="61194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u="sng" dirty="0"/>
            </a:p>
          </p:txBody>
        </p:sp>
        <p:pic>
          <p:nvPicPr>
            <p:cNvPr id="40" name="Picture 16" descr="https://o.remove.bg/downloads/cf98bba8-391e-436b-a1ee-935f9f47bc9f/image-removebg-preview.png">
              <a:extLst>
                <a:ext uri="{FF2B5EF4-FFF2-40B4-BE49-F238E27FC236}">
                  <a16:creationId xmlns:a16="http://schemas.microsoft.com/office/drawing/2014/main" id="{F902E6E7-F376-431D-9AFB-794292D73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5568660" y="3652140"/>
              <a:ext cx="483261" cy="49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CB19B6A2-E3D4-4BEE-908D-0194CB78FD73}"/>
              </a:ext>
            </a:extLst>
          </p:cNvPr>
          <p:cNvCxnSpPr>
            <a:cxnSpLocks/>
            <a:stCxn id="39" idx="2"/>
          </p:cNvCxnSpPr>
          <p:nvPr/>
        </p:nvCxnSpPr>
        <p:spPr bwMode="auto">
          <a:xfrm flipH="1" flipV="1">
            <a:off x="1373232" y="3807074"/>
            <a:ext cx="308969" cy="833290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263278-08E2-43B4-A768-E81A5C768EEF}"/>
              </a:ext>
            </a:extLst>
          </p:cNvPr>
          <p:cNvCxnSpPr>
            <a:cxnSpLocks/>
            <a:stCxn id="34" idx="0"/>
          </p:cNvCxnSpPr>
          <p:nvPr/>
        </p:nvCxnSpPr>
        <p:spPr bwMode="auto">
          <a:xfrm flipH="1" flipV="1">
            <a:off x="2331707" y="3767106"/>
            <a:ext cx="377965" cy="426983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8465B8E-863D-4EB1-B518-3564C71E8381}"/>
              </a:ext>
            </a:extLst>
          </p:cNvPr>
          <p:cNvGrpSpPr/>
          <p:nvPr/>
        </p:nvGrpSpPr>
        <p:grpSpPr>
          <a:xfrm>
            <a:off x="7467985" y="2857787"/>
            <a:ext cx="3671630" cy="611940"/>
            <a:chOff x="4733999" y="3587535"/>
            <a:chExt cx="3671630" cy="611940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DD40C5B-75A7-45EF-B149-50AECDCBB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999" y="3587535"/>
              <a:ext cx="3671630" cy="611939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C5F50A52-2E05-4D0D-BF45-6024DF1BA58D}"/>
                </a:ext>
              </a:extLst>
            </p:cNvPr>
            <p:cNvSpPr/>
            <p:nvPr/>
          </p:nvSpPr>
          <p:spPr>
            <a:xfrm>
              <a:off x="5295973" y="3587535"/>
              <a:ext cx="1023369" cy="61194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8C4531CB-00A4-4758-A2C8-D8B6F84D2D1B}"/>
              </a:ext>
            </a:extLst>
          </p:cNvPr>
          <p:cNvGrpSpPr/>
          <p:nvPr/>
        </p:nvGrpSpPr>
        <p:grpSpPr>
          <a:xfrm>
            <a:off x="7467985" y="3799043"/>
            <a:ext cx="3671630" cy="611940"/>
            <a:chOff x="4733999" y="3587535"/>
            <a:chExt cx="3671630" cy="611940"/>
          </a:xfrm>
        </p:grpSpPr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9E685F93-C957-4DE9-9B2C-6356B8FB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999" y="3587535"/>
              <a:ext cx="3671630" cy="611939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76001409-0F12-47D2-B437-D74F0ADD5E19}"/>
                </a:ext>
              </a:extLst>
            </p:cNvPr>
            <p:cNvSpPr/>
            <p:nvPr/>
          </p:nvSpPr>
          <p:spPr>
            <a:xfrm>
              <a:off x="7641914" y="3587535"/>
              <a:ext cx="658628" cy="61194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u="sng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630C0DD6-6D32-4914-871C-29DAE4EDC2A1}"/>
              </a:ext>
            </a:extLst>
          </p:cNvPr>
          <p:cNvGrpSpPr/>
          <p:nvPr/>
        </p:nvGrpSpPr>
        <p:grpSpPr>
          <a:xfrm>
            <a:off x="7467985" y="4715015"/>
            <a:ext cx="3671630" cy="611940"/>
            <a:chOff x="4733999" y="3587535"/>
            <a:chExt cx="3671630" cy="611940"/>
          </a:xfrm>
        </p:grpSpPr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305A78D0-01B1-4422-8BF5-6BFCC8208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999" y="3587535"/>
              <a:ext cx="3671630" cy="611939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8E8D46C4-8CC3-43D3-8329-319D048295E9}"/>
                </a:ext>
              </a:extLst>
            </p:cNvPr>
            <p:cNvSpPr/>
            <p:nvPr/>
          </p:nvSpPr>
          <p:spPr>
            <a:xfrm>
              <a:off x="6714814" y="3587535"/>
              <a:ext cx="506228" cy="61194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u="sng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D8EB44FD-53EA-444D-9D83-83B967B0AEF2}"/>
              </a:ext>
            </a:extLst>
          </p:cNvPr>
          <p:cNvGrpSpPr/>
          <p:nvPr/>
        </p:nvGrpSpPr>
        <p:grpSpPr>
          <a:xfrm>
            <a:off x="7467985" y="5630067"/>
            <a:ext cx="3671630" cy="611940"/>
            <a:chOff x="4733999" y="3587535"/>
            <a:chExt cx="3671630" cy="611940"/>
          </a:xfrm>
        </p:grpSpPr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45C81225-0A12-4E4B-BCB8-59A90725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999" y="3587535"/>
              <a:ext cx="3671630" cy="611939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45C8F4E3-7E0A-43D0-B270-EC38F8AEFBC7}"/>
                </a:ext>
              </a:extLst>
            </p:cNvPr>
            <p:cNvSpPr/>
            <p:nvPr/>
          </p:nvSpPr>
          <p:spPr>
            <a:xfrm>
              <a:off x="4978473" y="3587535"/>
              <a:ext cx="580641" cy="61194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u="sng" dirty="0"/>
            </a:p>
          </p:txBody>
        </p:sp>
      </p:grpSp>
      <p:sp>
        <p:nvSpPr>
          <p:cNvPr id="81" name="화살표: 오른쪽 80">
            <a:extLst>
              <a:ext uri="{FF2B5EF4-FFF2-40B4-BE49-F238E27FC236}">
                <a16:creationId xmlns:a16="http://schemas.microsoft.com/office/drawing/2014/main" id="{783DD7A7-E111-456A-BB98-8FE91C68DDAC}"/>
              </a:ext>
            </a:extLst>
          </p:cNvPr>
          <p:cNvSpPr/>
          <p:nvPr/>
        </p:nvSpPr>
        <p:spPr bwMode="auto">
          <a:xfrm>
            <a:off x="4864714" y="4245627"/>
            <a:ext cx="1510114" cy="618332"/>
          </a:xfrm>
          <a:prstGeom prst="rightArrow">
            <a:avLst>
              <a:gd name="adj1" fmla="val 50000"/>
              <a:gd name="adj2" fmla="val 6076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C138DF16-64B0-4078-B73B-A13AD1A85A82}"/>
              </a:ext>
            </a:extLst>
          </p:cNvPr>
          <p:cNvSpPr/>
          <p:nvPr/>
        </p:nvSpPr>
        <p:spPr>
          <a:xfrm>
            <a:off x="4733134" y="3704147"/>
            <a:ext cx="185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Modeling</a:t>
            </a:r>
            <a:endParaRPr lang="ko-KR" altLang="en-US" dirty="0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47CF4DA9-16BB-4481-A346-0926F39C88B6}"/>
              </a:ext>
            </a:extLst>
          </p:cNvPr>
          <p:cNvSpPr/>
          <p:nvPr/>
        </p:nvSpPr>
        <p:spPr>
          <a:xfrm>
            <a:off x="798385" y="2715801"/>
            <a:ext cx="3724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2D Lidar observation</a:t>
            </a:r>
            <a:endParaRPr lang="ko-KR" altLang="en-US" sz="2000" dirty="0"/>
          </a:p>
        </p:txBody>
      </p:sp>
      <p:sp>
        <p:nvSpPr>
          <p:cNvPr id="89" name="왼쪽 중괄호 88">
            <a:extLst>
              <a:ext uri="{FF2B5EF4-FFF2-40B4-BE49-F238E27FC236}">
                <a16:creationId xmlns:a16="http://schemas.microsoft.com/office/drawing/2014/main" id="{EDF47EB9-0931-47CD-A07E-DAE078755AE6}"/>
              </a:ext>
            </a:extLst>
          </p:cNvPr>
          <p:cNvSpPr/>
          <p:nvPr/>
        </p:nvSpPr>
        <p:spPr>
          <a:xfrm>
            <a:off x="6692229" y="3029943"/>
            <a:ext cx="369482" cy="3120751"/>
          </a:xfrm>
          <a:prstGeom prst="leftBrace">
            <a:avLst>
              <a:gd name="adj1" fmla="val 101787"/>
              <a:gd name="adj2" fmla="val 4938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2224EA5C-8BF4-42DA-AAD7-070933C186AE}"/>
                  </a:ext>
                </a:extLst>
              </p:cNvPr>
              <p:cNvSpPr/>
              <p:nvPr/>
            </p:nvSpPr>
            <p:spPr>
              <a:xfrm>
                <a:off x="6692229" y="1750913"/>
                <a:ext cx="5169312" cy="864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Occlusion modeling parameters: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𝒑𝒆𝒓𝒕</m:t>
                          </m:r>
                        </m:sub>
                      </m:sSub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𝑳𝒐𝒄𝒂𝒕𝒊𝒐𝒏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𝑾𝒊𝒅𝒕𝒉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𝑫𝒖𝒓𝒂𝒕𝒊𝒐𝒏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2224EA5C-8BF4-42DA-AAD7-070933C18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229" y="1750913"/>
                <a:ext cx="5169312" cy="864083"/>
              </a:xfrm>
              <a:prstGeom prst="rect">
                <a:avLst/>
              </a:prstGeom>
              <a:blipFill>
                <a:blip r:embed="rId5"/>
                <a:stretch>
                  <a:fillRect t="-4930" b="-56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직사각형 41">
            <a:extLst>
              <a:ext uri="{FF2B5EF4-FFF2-40B4-BE49-F238E27FC236}">
                <a16:creationId xmlns:a16="http://schemas.microsoft.com/office/drawing/2014/main" id="{C4746D50-D467-4C78-AAF3-28C7B6D89EDB}"/>
              </a:ext>
            </a:extLst>
          </p:cNvPr>
          <p:cNvSpPr/>
          <p:nvPr/>
        </p:nvSpPr>
        <p:spPr>
          <a:xfrm>
            <a:off x="9299959" y="5630067"/>
            <a:ext cx="1075941" cy="6119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u="sng" dirty="0"/>
          </a:p>
        </p:txBody>
      </p:sp>
      <p:sp>
        <p:nvSpPr>
          <p:cNvPr id="43" name="제목 1">
            <a:extLst>
              <a:ext uri="{FF2B5EF4-FFF2-40B4-BE49-F238E27FC236}">
                <a16:creationId xmlns:a16="http://schemas.microsoft.com/office/drawing/2014/main" id="{6BBABA9C-92DB-463A-BBB0-FD8A895C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Problem Modeling and</a:t>
            </a:r>
            <a:r>
              <a:rPr lang="ko-KR" altLang="en-US" sz="2800" dirty="0"/>
              <a:t> </a:t>
            </a:r>
            <a:r>
              <a:rPr lang="en-US" altLang="ko-KR" sz="2800" dirty="0"/>
              <a:t>RL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944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내용 개체 틀 2">
                <a:extLst>
                  <a:ext uri="{FF2B5EF4-FFF2-40B4-BE49-F238E27FC236}">
                    <a16:creationId xmlns:a16="http://schemas.microsoft.com/office/drawing/2014/main" id="{FCFA6048-396E-4B76-B259-B580B349E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800" y="1587500"/>
                <a:ext cx="11091863" cy="5067300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</a:pPr>
                <a:r>
                  <a:rPr lang="en-US" altLang="ko-KR" b="1" dirty="0"/>
                  <a:t>RL Problem Definition</a:t>
                </a:r>
              </a:p>
              <a:p>
                <a:pPr marL="793750" lvl="1" indent="-285750">
                  <a:lnSpc>
                    <a:spcPct val="150000"/>
                  </a:lnSpc>
                </a:pPr>
                <a:r>
                  <a:rPr lang="en-US" altLang="ko-KR" dirty="0"/>
                  <a:t>Robot </a:t>
                </a:r>
                <a:r>
                  <a:rPr lang="en-US" altLang="ko-KR" b="0" dirty="0"/>
                  <a:t>: Differential drive robot.</a:t>
                </a:r>
                <a:endParaRPr lang="en-US" altLang="ko-KR" dirty="0"/>
              </a:p>
              <a:p>
                <a:pPr marL="793750" lvl="1" indent="-285750">
                  <a:lnSpc>
                    <a:spcPct val="150000"/>
                  </a:lnSpc>
                </a:pPr>
                <a:r>
                  <a:rPr lang="en-US" altLang="ko-KR" dirty="0"/>
                  <a:t>Setting</a:t>
                </a:r>
                <a:r>
                  <a:rPr lang="en-US" altLang="ko-KR" b="0" dirty="0"/>
                  <a:t> : Dynamic environment and Sensor could be partially damaged any time.</a:t>
                </a:r>
                <a:endParaRPr lang="en-US" altLang="ko-KR" dirty="0"/>
              </a:p>
              <a:p>
                <a:pPr marL="793750" lvl="1" indent="-285750">
                  <a:lnSpc>
                    <a:spcPct val="150000"/>
                  </a:lnSpc>
                </a:pPr>
                <a:r>
                  <a:rPr lang="en-US" altLang="ko-KR" dirty="0"/>
                  <a:t>Observation</a:t>
                </a:r>
                <a:r>
                  <a:rPr lang="en-US" altLang="ko-KR" b="0" dirty="0"/>
                  <a:t> : 2D Lidar sensor data + robot’s current state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ko-KR" b="0" dirty="0"/>
                  <a:t>)</a:t>
                </a:r>
              </a:p>
              <a:p>
                <a:pPr marL="793750" lvl="1" indent="-285750">
                  <a:lnSpc>
                    <a:spcPct val="150000"/>
                  </a:lnSpc>
                </a:pPr>
                <a:r>
                  <a:rPr lang="en-US" altLang="ko-KR" dirty="0"/>
                  <a:t>Action</a:t>
                </a:r>
                <a:r>
                  <a:rPr lang="en-US" altLang="ko-KR" b="0" dirty="0"/>
                  <a:t> : linear &amp; angular velocity</a:t>
                </a:r>
              </a:p>
              <a:p>
                <a:pPr marL="793750" lvl="1" indent="-285750">
                  <a:lnSpc>
                    <a:spcPct val="150000"/>
                  </a:lnSpc>
                </a:pPr>
                <a:r>
                  <a:rPr lang="en-US" altLang="ko-KR" dirty="0"/>
                  <a:t>Reward</a:t>
                </a:r>
                <a:r>
                  <a:rPr lang="en-US" altLang="ko-KR" b="0" dirty="0"/>
                  <a:t> : Reach to the goal + avoid collision</a:t>
                </a:r>
              </a:p>
            </p:txBody>
          </p:sp>
        </mc:Choice>
        <mc:Fallback xmlns="">
          <p:sp>
            <p:nvSpPr>
              <p:cNvPr id="32" name="내용 개체 틀 2">
                <a:extLst>
                  <a:ext uri="{FF2B5EF4-FFF2-40B4-BE49-F238E27FC236}">
                    <a16:creationId xmlns:a16="http://schemas.microsoft.com/office/drawing/2014/main" id="{FCFA6048-396E-4B76-B259-B580B349E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800" y="1587500"/>
                <a:ext cx="11091863" cy="5067300"/>
              </a:xfrm>
              <a:blipFill>
                <a:blip r:embed="rId3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제목 1">
            <a:extLst>
              <a:ext uri="{FF2B5EF4-FFF2-40B4-BE49-F238E27FC236}">
                <a16:creationId xmlns:a16="http://schemas.microsoft.com/office/drawing/2014/main" id="{F3CA5905-5F97-44FB-AE04-1A8101D5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Problem Modeling and</a:t>
            </a:r>
            <a:r>
              <a:rPr lang="ko-KR" altLang="en-US" sz="2800" dirty="0"/>
              <a:t> </a:t>
            </a:r>
            <a:r>
              <a:rPr lang="en-US" altLang="ko-KR" sz="2800" dirty="0"/>
              <a:t>RL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62165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그룹 93">
            <a:extLst>
              <a:ext uri="{FF2B5EF4-FFF2-40B4-BE49-F238E27FC236}">
                <a16:creationId xmlns:a16="http://schemas.microsoft.com/office/drawing/2014/main" id="{032EF781-5CD3-49C5-AF75-BB64172444BF}"/>
              </a:ext>
            </a:extLst>
          </p:cNvPr>
          <p:cNvGrpSpPr/>
          <p:nvPr/>
        </p:nvGrpSpPr>
        <p:grpSpPr>
          <a:xfrm flipH="1">
            <a:off x="2602133" y="3486177"/>
            <a:ext cx="304524" cy="316213"/>
            <a:chOff x="8203896" y="3501463"/>
            <a:chExt cx="786276" cy="816458"/>
          </a:xfrm>
        </p:grpSpPr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99BF5880-E7EF-410E-882B-896D16BF8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30" r="51134"/>
            <a:stretch/>
          </p:blipFill>
          <p:spPr>
            <a:xfrm>
              <a:off x="8203896" y="3505278"/>
              <a:ext cx="592442" cy="611939"/>
            </a:xfrm>
            <a:prstGeom prst="rect">
              <a:avLst/>
            </a:prstGeom>
          </p:spPr>
        </p:pic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1BFDE044-9BF4-4115-AD4A-EFB10B8F8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70" r="50999"/>
            <a:stretch/>
          </p:blipFill>
          <p:spPr>
            <a:xfrm>
              <a:off x="8278501" y="3557895"/>
              <a:ext cx="570223" cy="611939"/>
            </a:xfrm>
            <a:prstGeom prst="rect">
              <a:avLst/>
            </a:prstGeom>
          </p:spPr>
        </p:pic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id="{6583BDDD-AE03-41EB-960D-731595E73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8" r="51128"/>
            <a:stretch/>
          </p:blipFill>
          <p:spPr>
            <a:xfrm>
              <a:off x="8335563" y="3608123"/>
              <a:ext cx="556025" cy="611939"/>
            </a:xfrm>
            <a:prstGeom prst="rect">
              <a:avLst/>
            </a:prstGeom>
          </p:spPr>
        </p:pic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id="{94D69696-E1EE-4DEF-909D-59938D184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1" r="51135"/>
            <a:stretch/>
          </p:blipFill>
          <p:spPr>
            <a:xfrm>
              <a:off x="8382967" y="3655754"/>
              <a:ext cx="556025" cy="611939"/>
            </a:xfrm>
            <a:prstGeom prst="rect">
              <a:avLst/>
            </a:prstGeom>
          </p:spPr>
        </p:pic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id="{41DC58A6-B985-41F5-BE4F-9CAED6846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11" r="51098"/>
            <a:stretch/>
          </p:blipFill>
          <p:spPr>
            <a:xfrm>
              <a:off x="8417720" y="3705982"/>
              <a:ext cx="572449" cy="611939"/>
            </a:xfrm>
            <a:prstGeom prst="rect">
              <a:avLst/>
            </a:prstGeom>
          </p:spPr>
        </p:pic>
        <p:sp>
          <p:nvSpPr>
            <p:cNvPr id="100" name="정육면체 99">
              <a:extLst>
                <a:ext uri="{FF2B5EF4-FFF2-40B4-BE49-F238E27FC236}">
                  <a16:creationId xmlns:a16="http://schemas.microsoft.com/office/drawing/2014/main" id="{6698DAE0-9DBB-43CE-9A2E-CA5E8E6D0E78}"/>
                </a:ext>
              </a:extLst>
            </p:cNvPr>
            <p:cNvSpPr/>
            <p:nvPr/>
          </p:nvSpPr>
          <p:spPr>
            <a:xfrm flipH="1">
              <a:off x="820389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7E3C6FF-122D-4834-A797-E2F58FD108A0}"/>
              </a:ext>
            </a:extLst>
          </p:cNvPr>
          <p:cNvGrpSpPr/>
          <p:nvPr/>
        </p:nvGrpSpPr>
        <p:grpSpPr>
          <a:xfrm>
            <a:off x="291880" y="3550728"/>
            <a:ext cx="1489085" cy="319336"/>
            <a:chOff x="5866096" y="2993304"/>
            <a:chExt cx="6163583" cy="1321788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654DA22F-595C-45C4-ADF5-2EC02D70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1845" y="3019931"/>
              <a:ext cx="5821659" cy="970277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7F53E13D-58CC-42B7-91EB-6D24EBEFB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6096" y="3344815"/>
              <a:ext cx="5821659" cy="970277"/>
            </a:xfrm>
            <a:prstGeom prst="rect">
              <a:avLst/>
            </a:prstGeom>
          </p:spPr>
        </p:pic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E24388FC-CAAC-4A69-AC90-0DE0517286FD}"/>
                </a:ext>
              </a:extLst>
            </p:cNvPr>
            <p:cNvSpPr/>
            <p:nvPr/>
          </p:nvSpPr>
          <p:spPr>
            <a:xfrm>
              <a:off x="5897546" y="2993304"/>
              <a:ext cx="6132133" cy="1293583"/>
            </a:xfrm>
            <a:prstGeom prst="cub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23E46171-A0DE-4019-ACB7-C9921CC2E3EF}"/>
              </a:ext>
            </a:extLst>
          </p:cNvPr>
          <p:cNvCxnSpPr>
            <a:cxnSpLocks/>
            <a:stCxn id="40" idx="5"/>
            <a:endCxn id="100" idx="2"/>
          </p:cNvCxnSpPr>
          <p:nvPr/>
        </p:nvCxnSpPr>
        <p:spPr>
          <a:xfrm>
            <a:off x="1780965" y="3667924"/>
            <a:ext cx="821168" cy="159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7914B59-5DB7-4D71-AE84-2320AB12EF92}"/>
              </a:ext>
            </a:extLst>
          </p:cNvPr>
          <p:cNvSpPr/>
          <p:nvPr/>
        </p:nvSpPr>
        <p:spPr>
          <a:xfrm>
            <a:off x="1604099" y="4822954"/>
            <a:ext cx="369070" cy="144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BF3CE13-795E-4EEF-90BC-D76AE78446C8}"/>
              </a:ext>
            </a:extLst>
          </p:cNvPr>
          <p:cNvCxnSpPr>
            <a:cxnSpLocks/>
          </p:cNvCxnSpPr>
          <p:nvPr/>
        </p:nvCxnSpPr>
        <p:spPr>
          <a:xfrm>
            <a:off x="2116345" y="4957922"/>
            <a:ext cx="644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FD74456-8F6B-463E-9CF1-2A3372545A58}"/>
              </a:ext>
            </a:extLst>
          </p:cNvPr>
          <p:cNvSpPr txBox="1"/>
          <p:nvPr/>
        </p:nvSpPr>
        <p:spPr>
          <a:xfrm>
            <a:off x="153853" y="3110361"/>
            <a:ext cx="191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Stacked </a:t>
            </a:r>
          </a:p>
          <a:p>
            <a:r>
              <a:rPr lang="en-US" altLang="ko-KR" sz="1100" b="1" dirty="0"/>
              <a:t>LIDAR observation</a:t>
            </a:r>
            <a:endParaRPr lang="ko-KR" altLang="en-US" sz="11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C33F6C-2AFB-4A1D-87F8-6D2B1B68813C}"/>
              </a:ext>
            </a:extLst>
          </p:cNvPr>
          <p:cNvSpPr txBox="1"/>
          <p:nvPr/>
        </p:nvSpPr>
        <p:spPr>
          <a:xfrm>
            <a:off x="360412" y="4988925"/>
            <a:ext cx="302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Robot’s state</a:t>
            </a:r>
            <a:endParaRPr lang="ko-KR" altLang="en-US" sz="16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0FA362-3830-488C-8399-00EE04EBBED3}"/>
              </a:ext>
            </a:extLst>
          </p:cNvPr>
          <p:cNvSpPr txBox="1"/>
          <p:nvPr/>
        </p:nvSpPr>
        <p:spPr>
          <a:xfrm>
            <a:off x="6844965" y="2765844"/>
            <a:ext cx="69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Conv1</a:t>
            </a:r>
            <a:endParaRPr lang="ko-KR" altLang="en-US" sz="1100" b="1" dirty="0"/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BCE63B72-A1DE-4893-85FA-75ADBF0E2BFE}"/>
              </a:ext>
            </a:extLst>
          </p:cNvPr>
          <p:cNvCxnSpPr>
            <a:cxnSpLocks/>
          </p:cNvCxnSpPr>
          <p:nvPr/>
        </p:nvCxnSpPr>
        <p:spPr>
          <a:xfrm flipV="1">
            <a:off x="5926892" y="3589838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339D8AC4-F394-4B54-8297-0BD1413D9605}"/>
              </a:ext>
            </a:extLst>
          </p:cNvPr>
          <p:cNvSpPr/>
          <p:nvPr/>
        </p:nvSpPr>
        <p:spPr>
          <a:xfrm>
            <a:off x="1612909" y="5421957"/>
            <a:ext cx="369070" cy="144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49395C9-B424-4325-901F-B28A3256E34A}"/>
              </a:ext>
            </a:extLst>
          </p:cNvPr>
          <p:cNvSpPr txBox="1"/>
          <p:nvPr/>
        </p:nvSpPr>
        <p:spPr>
          <a:xfrm>
            <a:off x="138754" y="5683162"/>
            <a:ext cx="351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Goal location </a:t>
            </a:r>
          </a:p>
          <a:p>
            <a:r>
              <a:rPr lang="en-US" altLang="ko-KR" sz="1600" b="1" dirty="0"/>
              <a:t>from current state</a:t>
            </a:r>
            <a:endParaRPr lang="ko-KR" altLang="en-US" sz="1600" b="1" dirty="0"/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B7A9C068-BE7B-4966-A3C3-19B39535E933}"/>
              </a:ext>
            </a:extLst>
          </p:cNvPr>
          <p:cNvCxnSpPr>
            <a:cxnSpLocks/>
          </p:cNvCxnSpPr>
          <p:nvPr/>
        </p:nvCxnSpPr>
        <p:spPr>
          <a:xfrm>
            <a:off x="2114246" y="5375045"/>
            <a:ext cx="644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정육면체 75">
            <a:extLst>
              <a:ext uri="{FF2B5EF4-FFF2-40B4-BE49-F238E27FC236}">
                <a16:creationId xmlns:a16="http://schemas.microsoft.com/office/drawing/2014/main" id="{B9F56987-B60B-42CC-A6DF-10DEAD3D1C3D}"/>
              </a:ext>
            </a:extLst>
          </p:cNvPr>
          <p:cNvSpPr/>
          <p:nvPr/>
        </p:nvSpPr>
        <p:spPr>
          <a:xfrm>
            <a:off x="6972142" y="3085840"/>
            <a:ext cx="371032" cy="868647"/>
          </a:xfrm>
          <a:prstGeom prst="cube">
            <a:avLst>
              <a:gd name="adj" fmla="val 68666"/>
            </a:avLst>
          </a:prstGeom>
          <a:solidFill>
            <a:srgbClr val="EA8B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D9062D43-D64F-42D3-AC65-7A128596F640}"/>
              </a:ext>
            </a:extLst>
          </p:cNvPr>
          <p:cNvGrpSpPr/>
          <p:nvPr/>
        </p:nvGrpSpPr>
        <p:grpSpPr>
          <a:xfrm flipH="1">
            <a:off x="2598600" y="4224890"/>
            <a:ext cx="308555" cy="314179"/>
            <a:chOff x="10064448" y="3501463"/>
            <a:chExt cx="801842" cy="816458"/>
          </a:xfrm>
        </p:grpSpPr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BFE5ABA8-5BF8-4A50-93FC-0075A288C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04"/>
            <a:stretch/>
          </p:blipFill>
          <p:spPr>
            <a:xfrm>
              <a:off x="10064448" y="3505278"/>
              <a:ext cx="609351" cy="611939"/>
            </a:xfrm>
            <a:prstGeom prst="rect">
              <a:avLst/>
            </a:prstGeom>
          </p:spPr>
        </p:pic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CB5A438F-B7D9-44C1-806E-5F6A9BFC4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14"/>
            <a:stretch/>
          </p:blipFill>
          <p:spPr>
            <a:xfrm>
              <a:off x="10112235" y="3557895"/>
              <a:ext cx="608965" cy="611939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1E9CF860-1CF1-4D94-AF37-7ACD0093E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91"/>
            <a:stretch/>
          </p:blipFill>
          <p:spPr>
            <a:xfrm>
              <a:off x="10159867" y="3608123"/>
              <a:ext cx="608963" cy="611939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E2FCAC8C-C10F-4839-A5F0-6ADC815E8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671"/>
            <a:stretch/>
          </p:blipFill>
          <p:spPr>
            <a:xfrm>
              <a:off x="10216929" y="3655754"/>
              <a:ext cx="599532" cy="611939"/>
            </a:xfrm>
            <a:prstGeom prst="rect">
              <a:avLst/>
            </a:prstGeom>
          </p:spPr>
        </p:pic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4AB6BA5F-2A38-4D90-8599-734CB8B57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68"/>
            <a:stretch/>
          </p:blipFill>
          <p:spPr>
            <a:xfrm>
              <a:off x="10273990" y="3705982"/>
              <a:ext cx="592300" cy="611939"/>
            </a:xfrm>
            <a:prstGeom prst="rect">
              <a:avLst/>
            </a:prstGeom>
          </p:spPr>
        </p:pic>
        <p:sp>
          <p:nvSpPr>
            <p:cNvPr id="79" name="정육면체 78">
              <a:extLst>
                <a:ext uri="{FF2B5EF4-FFF2-40B4-BE49-F238E27FC236}">
                  <a16:creationId xmlns:a16="http://schemas.microsoft.com/office/drawing/2014/main" id="{09E54D01-2BE4-4A8F-8050-3A2AA21CC712}"/>
                </a:ext>
              </a:extLst>
            </p:cNvPr>
            <p:cNvSpPr/>
            <p:nvPr/>
          </p:nvSpPr>
          <p:spPr>
            <a:xfrm flipH="1">
              <a:off x="1006444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AA245A7A-029C-46A4-89E1-57B8D7D50AE9}"/>
              </a:ext>
            </a:extLst>
          </p:cNvPr>
          <p:cNvGrpSpPr/>
          <p:nvPr/>
        </p:nvGrpSpPr>
        <p:grpSpPr>
          <a:xfrm flipH="1">
            <a:off x="2611149" y="3116368"/>
            <a:ext cx="303897" cy="315375"/>
            <a:chOff x="7892843" y="4527711"/>
            <a:chExt cx="786273" cy="815969"/>
          </a:xfrm>
        </p:grpSpPr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1F24BDBA-A49B-4FBD-AD13-8480DBE79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86" r="67867"/>
            <a:stretch/>
          </p:blipFill>
          <p:spPr>
            <a:xfrm>
              <a:off x="7903209" y="4531037"/>
              <a:ext cx="570839" cy="611939"/>
            </a:xfrm>
            <a:prstGeom prst="rect">
              <a:avLst/>
            </a:prstGeom>
          </p:spPr>
        </p:pic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D5A6953A-EBE0-4FE0-997A-C7FC954B7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8" r="67834"/>
            <a:stretch/>
          </p:blipFill>
          <p:spPr>
            <a:xfrm>
              <a:off x="7951800" y="4583654"/>
              <a:ext cx="570839" cy="611939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id="{67E20CE4-9CB0-4EE9-83D2-D9C488D80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75" r="67010"/>
            <a:stretch/>
          </p:blipFill>
          <p:spPr>
            <a:xfrm>
              <a:off x="8008862" y="4633882"/>
              <a:ext cx="591671" cy="611939"/>
            </a:xfrm>
            <a:prstGeom prst="rect">
              <a:avLst/>
            </a:prstGeom>
          </p:spPr>
        </p:pic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46164E14-06E3-4A60-84CF-9E51B0E02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32" r="67213"/>
            <a:stretch/>
          </p:blipFill>
          <p:spPr>
            <a:xfrm>
              <a:off x="8065924" y="4681513"/>
              <a:ext cx="574812" cy="61193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D5B00255-969D-47D1-9C06-71A3CED0A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44" r="67524"/>
            <a:stretch/>
          </p:blipFill>
          <p:spPr>
            <a:xfrm>
              <a:off x="8086816" y="4731741"/>
              <a:ext cx="592300" cy="611939"/>
            </a:xfrm>
            <a:prstGeom prst="rect">
              <a:avLst/>
            </a:prstGeom>
          </p:spPr>
        </p:pic>
        <p:sp>
          <p:nvSpPr>
            <p:cNvPr id="93" name="정육면체 92">
              <a:extLst>
                <a:ext uri="{FF2B5EF4-FFF2-40B4-BE49-F238E27FC236}">
                  <a16:creationId xmlns:a16="http://schemas.microsoft.com/office/drawing/2014/main" id="{D08B40AC-414F-4FE3-A208-7559DAFD1A80}"/>
                </a:ext>
              </a:extLst>
            </p:cNvPr>
            <p:cNvSpPr/>
            <p:nvPr/>
          </p:nvSpPr>
          <p:spPr>
            <a:xfrm flipH="1">
              <a:off x="7892843" y="4527711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037400C9-BD3A-4FCE-9939-2C9821F993AE}"/>
              </a:ext>
            </a:extLst>
          </p:cNvPr>
          <p:cNvGrpSpPr/>
          <p:nvPr/>
        </p:nvGrpSpPr>
        <p:grpSpPr>
          <a:xfrm flipH="1">
            <a:off x="2610121" y="2748134"/>
            <a:ext cx="305952" cy="317399"/>
            <a:chOff x="6997401" y="4511895"/>
            <a:chExt cx="786273" cy="815690"/>
          </a:xfrm>
        </p:grpSpPr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F84BF888-3B0D-4E92-8A17-93748B6EA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6997401" y="4514942"/>
              <a:ext cx="576649" cy="611939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FE76DF9D-7130-4E61-A16C-995349678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7044802" y="4567559"/>
              <a:ext cx="576649" cy="611939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4F719AD7-3131-4F9C-8A83-2293F6B8A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80"/>
            <a:stretch/>
          </p:blipFill>
          <p:spPr>
            <a:xfrm>
              <a:off x="7092432" y="4617787"/>
              <a:ext cx="584510" cy="611939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6698E37F-AB2A-4FC3-B3F7-5BB2AA3F5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40062" y="4665418"/>
              <a:ext cx="583960" cy="611939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E898A3CC-251A-4961-BFD7-82969E77A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89891" y="4715646"/>
              <a:ext cx="583960" cy="611939"/>
            </a:xfrm>
            <a:prstGeom prst="rect">
              <a:avLst/>
            </a:prstGeom>
          </p:spPr>
        </p:pic>
        <p:sp>
          <p:nvSpPr>
            <p:cNvPr id="110" name="정육면체 109">
              <a:extLst>
                <a:ext uri="{FF2B5EF4-FFF2-40B4-BE49-F238E27FC236}">
                  <a16:creationId xmlns:a16="http://schemas.microsoft.com/office/drawing/2014/main" id="{72FFAA15-85FE-4383-9CE7-D28F0EE6695E}"/>
                </a:ext>
              </a:extLst>
            </p:cNvPr>
            <p:cNvSpPr/>
            <p:nvPr/>
          </p:nvSpPr>
          <p:spPr>
            <a:xfrm flipH="1">
              <a:off x="6997401" y="4511895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1EFC6086-E187-4F46-AC9C-B0303D12DA49}"/>
              </a:ext>
            </a:extLst>
          </p:cNvPr>
          <p:cNvSpPr txBox="1"/>
          <p:nvPr/>
        </p:nvSpPr>
        <p:spPr>
          <a:xfrm rot="5400000">
            <a:off x="2657078" y="3801612"/>
            <a:ext cx="3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…</a:t>
            </a:r>
            <a:endParaRPr lang="ko-KR" altLang="en-US" sz="105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7FEBC79-3D9D-4002-B3DE-404966EA77B1}"/>
              </a:ext>
            </a:extLst>
          </p:cNvPr>
          <p:cNvSpPr txBox="1"/>
          <p:nvPr/>
        </p:nvSpPr>
        <p:spPr>
          <a:xfrm>
            <a:off x="1248195" y="2700317"/>
            <a:ext cx="1913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Partition</a:t>
            </a:r>
            <a:endParaRPr lang="ko-KR" altLang="en-US" sz="1100" b="1" dirty="0"/>
          </a:p>
        </p:txBody>
      </p:sp>
      <p:sp>
        <p:nvSpPr>
          <p:cNvPr id="116" name="정육면체 115">
            <a:extLst>
              <a:ext uri="{FF2B5EF4-FFF2-40B4-BE49-F238E27FC236}">
                <a16:creationId xmlns:a16="http://schemas.microsoft.com/office/drawing/2014/main" id="{C9090490-BA5E-4744-9D03-DD8498090D6C}"/>
              </a:ext>
            </a:extLst>
          </p:cNvPr>
          <p:cNvSpPr/>
          <p:nvPr/>
        </p:nvSpPr>
        <p:spPr>
          <a:xfrm>
            <a:off x="3271133" y="4225237"/>
            <a:ext cx="302564" cy="312158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정육면체 116">
            <a:extLst>
              <a:ext uri="{FF2B5EF4-FFF2-40B4-BE49-F238E27FC236}">
                <a16:creationId xmlns:a16="http://schemas.microsoft.com/office/drawing/2014/main" id="{9FC58130-140E-4100-80FE-795AEA2482F4}"/>
              </a:ext>
            </a:extLst>
          </p:cNvPr>
          <p:cNvSpPr/>
          <p:nvPr/>
        </p:nvSpPr>
        <p:spPr>
          <a:xfrm>
            <a:off x="3271269" y="3118162"/>
            <a:ext cx="302564" cy="312158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정육면체 117">
            <a:extLst>
              <a:ext uri="{FF2B5EF4-FFF2-40B4-BE49-F238E27FC236}">
                <a16:creationId xmlns:a16="http://schemas.microsoft.com/office/drawing/2014/main" id="{1608CFA7-3440-44E8-84ED-A50511E45CDF}"/>
              </a:ext>
            </a:extLst>
          </p:cNvPr>
          <p:cNvSpPr/>
          <p:nvPr/>
        </p:nvSpPr>
        <p:spPr>
          <a:xfrm>
            <a:off x="3269906" y="2748193"/>
            <a:ext cx="302564" cy="312158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정육면체 132">
            <a:extLst>
              <a:ext uri="{FF2B5EF4-FFF2-40B4-BE49-F238E27FC236}">
                <a16:creationId xmlns:a16="http://schemas.microsoft.com/office/drawing/2014/main" id="{6938A748-2706-45C7-B220-AB7C11145C50}"/>
              </a:ext>
            </a:extLst>
          </p:cNvPr>
          <p:cNvSpPr/>
          <p:nvPr/>
        </p:nvSpPr>
        <p:spPr>
          <a:xfrm>
            <a:off x="3272078" y="3485173"/>
            <a:ext cx="302564" cy="312158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3EF4ACE-88A4-45DD-9FED-3AF6EB3DC346}"/>
              </a:ext>
            </a:extLst>
          </p:cNvPr>
          <p:cNvSpPr txBox="1"/>
          <p:nvPr/>
        </p:nvSpPr>
        <p:spPr>
          <a:xfrm>
            <a:off x="3510932" y="2737037"/>
            <a:ext cx="612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Conv1</a:t>
            </a:r>
            <a:endParaRPr lang="ko-KR" altLang="en-US" sz="1100" b="1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655A62-7173-4282-8EBB-5696F0C46620}"/>
              </a:ext>
            </a:extLst>
          </p:cNvPr>
          <p:cNvSpPr txBox="1"/>
          <p:nvPr/>
        </p:nvSpPr>
        <p:spPr>
          <a:xfrm>
            <a:off x="3512799" y="3106591"/>
            <a:ext cx="612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Conv2</a:t>
            </a:r>
            <a:endParaRPr lang="ko-KR" altLang="en-US" sz="1100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CD60647-215F-4AC2-A272-20F7ADE57B2D}"/>
              </a:ext>
            </a:extLst>
          </p:cNvPr>
          <p:cNvSpPr txBox="1"/>
          <p:nvPr/>
        </p:nvSpPr>
        <p:spPr>
          <a:xfrm>
            <a:off x="3510138" y="3471969"/>
            <a:ext cx="612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Conv3</a:t>
            </a:r>
            <a:endParaRPr lang="ko-KR" altLang="en-US" sz="1100" b="1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729476-64FC-4662-A4F7-1543BDB47909}"/>
              </a:ext>
            </a:extLst>
          </p:cNvPr>
          <p:cNvSpPr txBox="1"/>
          <p:nvPr/>
        </p:nvSpPr>
        <p:spPr>
          <a:xfrm>
            <a:off x="3483864" y="4213338"/>
            <a:ext cx="68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ConvK</a:t>
            </a:r>
            <a:endParaRPr lang="ko-KR" altLang="en-US" sz="1100" b="1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839EFFF-C9FE-40AE-BAF1-B70455370C06}"/>
              </a:ext>
            </a:extLst>
          </p:cNvPr>
          <p:cNvSpPr txBox="1"/>
          <p:nvPr/>
        </p:nvSpPr>
        <p:spPr>
          <a:xfrm rot="5400000">
            <a:off x="3328654" y="3801612"/>
            <a:ext cx="3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…</a:t>
            </a:r>
            <a:endParaRPr lang="ko-KR" altLang="en-US" sz="1050" dirty="0"/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01461F44-61E8-41CB-9A21-EC241B9F2B3B}"/>
              </a:ext>
            </a:extLst>
          </p:cNvPr>
          <p:cNvSpPr/>
          <p:nvPr/>
        </p:nvSpPr>
        <p:spPr>
          <a:xfrm>
            <a:off x="4604999" y="2732545"/>
            <a:ext cx="889111" cy="523703"/>
          </a:xfrm>
          <a:prstGeom prst="rect">
            <a:avLst/>
          </a:prstGeom>
          <a:solidFill>
            <a:srgbClr val="9B9B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+mj-lt"/>
              </a:rPr>
              <a:t>Attention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  <a:latin typeface="+mj-lt"/>
              </a:rPr>
              <a:t>Module</a:t>
            </a:r>
            <a:endParaRPr lang="ko-KR" alt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왼쪽 중괄호 143">
            <a:extLst>
              <a:ext uri="{FF2B5EF4-FFF2-40B4-BE49-F238E27FC236}">
                <a16:creationId xmlns:a16="http://schemas.microsoft.com/office/drawing/2014/main" id="{7258AF05-3435-4ECC-B091-41C07EFCE832}"/>
              </a:ext>
            </a:extLst>
          </p:cNvPr>
          <p:cNvSpPr/>
          <p:nvPr/>
        </p:nvSpPr>
        <p:spPr>
          <a:xfrm rot="10800000">
            <a:off x="4098689" y="2873374"/>
            <a:ext cx="86614" cy="1473185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4075720B-2C4C-4C67-B7DD-985F3B7E61B0}"/>
              </a:ext>
            </a:extLst>
          </p:cNvPr>
          <p:cNvCxnSpPr>
            <a:cxnSpLocks/>
          </p:cNvCxnSpPr>
          <p:nvPr/>
        </p:nvCxnSpPr>
        <p:spPr>
          <a:xfrm flipV="1">
            <a:off x="4245992" y="2998647"/>
            <a:ext cx="318004" cy="602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24DEEB84-EE5D-43F3-BEAA-614798C2DC74}"/>
              </a:ext>
            </a:extLst>
          </p:cNvPr>
          <p:cNvCxnSpPr>
            <a:cxnSpLocks/>
          </p:cNvCxnSpPr>
          <p:nvPr/>
        </p:nvCxnSpPr>
        <p:spPr>
          <a:xfrm flipV="1">
            <a:off x="4244885" y="3593233"/>
            <a:ext cx="1368000" cy="787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BB417329-2BB4-46DD-8129-4FF13EB5E29A}"/>
              </a:ext>
            </a:extLst>
          </p:cNvPr>
          <p:cNvGrpSpPr/>
          <p:nvPr/>
        </p:nvGrpSpPr>
        <p:grpSpPr>
          <a:xfrm>
            <a:off x="5625761" y="3459278"/>
            <a:ext cx="267909" cy="267909"/>
            <a:chOff x="5962046" y="2916353"/>
            <a:chExt cx="267909" cy="267909"/>
          </a:xfrm>
        </p:grpSpPr>
        <p:pic>
          <p:nvPicPr>
            <p:cNvPr id="148" name="Picture 6" descr="https://latex.codecogs.com/gif.latex?%5Cdpi%7B200%7D%20%5Ctimes">
              <a:extLst>
                <a:ext uri="{FF2B5EF4-FFF2-40B4-BE49-F238E27FC236}">
                  <a16:creationId xmlns:a16="http://schemas.microsoft.com/office/drawing/2014/main" id="{12B8C690-865F-4207-A3E9-4A44D6226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38" y="2983632"/>
              <a:ext cx="1619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타원 148">
              <a:extLst>
                <a:ext uri="{FF2B5EF4-FFF2-40B4-BE49-F238E27FC236}">
                  <a16:creationId xmlns:a16="http://schemas.microsoft.com/office/drawing/2014/main" id="{C23C6A58-0C76-40A4-BE48-0E2D8050C1B8}"/>
                </a:ext>
              </a:extLst>
            </p:cNvPr>
            <p:cNvSpPr/>
            <p:nvPr/>
          </p:nvSpPr>
          <p:spPr bwMode="auto">
            <a:xfrm>
              <a:off x="5962046" y="2916353"/>
              <a:ext cx="267909" cy="267909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0" name="직선 화살표 연결선 149">
            <a:extLst>
              <a:ext uri="{FF2B5EF4-FFF2-40B4-BE49-F238E27FC236}">
                <a16:creationId xmlns:a16="http://schemas.microsoft.com/office/drawing/2014/main" id="{EFCCBD8B-A802-45CE-BA3C-05F3E04CD19B}"/>
              </a:ext>
            </a:extLst>
          </p:cNvPr>
          <p:cNvCxnSpPr>
            <a:cxnSpLocks/>
            <a:stCxn id="143" idx="3"/>
            <a:endCxn id="149" idx="0"/>
          </p:cNvCxnSpPr>
          <p:nvPr/>
        </p:nvCxnSpPr>
        <p:spPr>
          <a:xfrm>
            <a:off x="5494110" y="2994397"/>
            <a:ext cx="265606" cy="4648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7979F13-AB94-45CF-A37E-F5BC5BB33C77}"/>
              </a:ext>
            </a:extLst>
          </p:cNvPr>
          <p:cNvGrpSpPr/>
          <p:nvPr/>
        </p:nvGrpSpPr>
        <p:grpSpPr>
          <a:xfrm>
            <a:off x="6304729" y="3447404"/>
            <a:ext cx="267909" cy="267909"/>
            <a:chOff x="6990973" y="2914004"/>
            <a:chExt cx="267909" cy="267909"/>
          </a:xfrm>
        </p:grpSpPr>
        <p:pic>
          <p:nvPicPr>
            <p:cNvPr id="154" name="Picture 8" descr="https://latex.codecogs.com/gif.latex?%5Cdpi%7B200%7D%20%5Csum">
              <a:extLst>
                <a:ext uri="{FF2B5EF4-FFF2-40B4-BE49-F238E27FC236}">
                  <a16:creationId xmlns:a16="http://schemas.microsoft.com/office/drawing/2014/main" id="{E40CDD85-79B6-4B83-A699-DEB36C285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303" y="2962719"/>
              <a:ext cx="171370" cy="175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타원 154">
              <a:extLst>
                <a:ext uri="{FF2B5EF4-FFF2-40B4-BE49-F238E27FC236}">
                  <a16:creationId xmlns:a16="http://schemas.microsoft.com/office/drawing/2014/main" id="{F1421AE6-82F1-4BB9-B8E5-DD6E6555DA73}"/>
                </a:ext>
              </a:extLst>
            </p:cNvPr>
            <p:cNvSpPr/>
            <p:nvPr/>
          </p:nvSpPr>
          <p:spPr bwMode="auto">
            <a:xfrm>
              <a:off x="6990973" y="2914004"/>
              <a:ext cx="267909" cy="267909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10354358-F8D9-4AA0-8486-520FC918D9E5}"/>
              </a:ext>
            </a:extLst>
          </p:cNvPr>
          <p:cNvSpPr txBox="1"/>
          <p:nvPr/>
        </p:nvSpPr>
        <p:spPr>
          <a:xfrm>
            <a:off x="7639513" y="2770478"/>
            <a:ext cx="69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Conv2</a:t>
            </a:r>
            <a:endParaRPr lang="ko-KR" altLang="en-US" sz="1100" b="1" dirty="0"/>
          </a:p>
        </p:txBody>
      </p:sp>
      <p:sp>
        <p:nvSpPr>
          <p:cNvPr id="178" name="정육면체 177">
            <a:extLst>
              <a:ext uri="{FF2B5EF4-FFF2-40B4-BE49-F238E27FC236}">
                <a16:creationId xmlns:a16="http://schemas.microsoft.com/office/drawing/2014/main" id="{C45C200A-5A20-4A4C-8B8C-C2732FD9E3B8}"/>
              </a:ext>
            </a:extLst>
          </p:cNvPr>
          <p:cNvSpPr/>
          <p:nvPr/>
        </p:nvSpPr>
        <p:spPr>
          <a:xfrm>
            <a:off x="7766690" y="3090474"/>
            <a:ext cx="371032" cy="868647"/>
          </a:xfrm>
          <a:prstGeom prst="cube">
            <a:avLst>
              <a:gd name="adj" fmla="val 68666"/>
            </a:avLst>
          </a:prstGeom>
          <a:solidFill>
            <a:srgbClr val="EA8B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9" name="직선 화살표 연결선 178">
            <a:extLst>
              <a:ext uri="{FF2B5EF4-FFF2-40B4-BE49-F238E27FC236}">
                <a16:creationId xmlns:a16="http://schemas.microsoft.com/office/drawing/2014/main" id="{4AC2DB5D-DF2E-437D-A71B-10B6A92DB239}"/>
              </a:ext>
            </a:extLst>
          </p:cNvPr>
          <p:cNvCxnSpPr>
            <a:cxnSpLocks/>
          </p:cNvCxnSpPr>
          <p:nvPr/>
        </p:nvCxnSpPr>
        <p:spPr>
          <a:xfrm flipV="1">
            <a:off x="6584782" y="3581239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화살표 연결선 179">
            <a:extLst>
              <a:ext uri="{FF2B5EF4-FFF2-40B4-BE49-F238E27FC236}">
                <a16:creationId xmlns:a16="http://schemas.microsoft.com/office/drawing/2014/main" id="{55DED296-0D04-43B2-A179-D9D6C74DE955}"/>
              </a:ext>
            </a:extLst>
          </p:cNvPr>
          <p:cNvCxnSpPr>
            <a:cxnSpLocks/>
          </p:cNvCxnSpPr>
          <p:nvPr/>
        </p:nvCxnSpPr>
        <p:spPr>
          <a:xfrm flipV="1">
            <a:off x="7381274" y="3574450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정육면체 182">
            <a:extLst>
              <a:ext uri="{FF2B5EF4-FFF2-40B4-BE49-F238E27FC236}">
                <a16:creationId xmlns:a16="http://schemas.microsoft.com/office/drawing/2014/main" id="{22B54EA6-36D2-4614-A569-5620CE1B8DCB}"/>
              </a:ext>
            </a:extLst>
          </p:cNvPr>
          <p:cNvSpPr/>
          <p:nvPr/>
        </p:nvSpPr>
        <p:spPr>
          <a:xfrm>
            <a:off x="8611618" y="3246757"/>
            <a:ext cx="267909" cy="646249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731888F-DD69-4A45-B453-14219D610DE8}"/>
              </a:ext>
            </a:extLst>
          </p:cNvPr>
          <p:cNvSpPr txBox="1"/>
          <p:nvPr/>
        </p:nvSpPr>
        <p:spPr>
          <a:xfrm>
            <a:off x="8536448" y="5494167"/>
            <a:ext cx="378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FC</a:t>
            </a:r>
            <a:endParaRPr lang="ko-KR" altLang="en-US" sz="1100" b="1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D721206-05BE-4407-A8BC-2510785FACF2}"/>
              </a:ext>
            </a:extLst>
          </p:cNvPr>
          <p:cNvSpPr txBox="1"/>
          <p:nvPr/>
        </p:nvSpPr>
        <p:spPr>
          <a:xfrm>
            <a:off x="8555747" y="2918319"/>
            <a:ext cx="378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FC</a:t>
            </a:r>
            <a:endParaRPr lang="ko-KR" altLang="en-US" sz="1100" b="1" dirty="0"/>
          </a:p>
        </p:txBody>
      </p:sp>
      <p:cxnSp>
        <p:nvCxnSpPr>
          <p:cNvPr id="187" name="직선 화살표 연결선 186">
            <a:extLst>
              <a:ext uri="{FF2B5EF4-FFF2-40B4-BE49-F238E27FC236}">
                <a16:creationId xmlns:a16="http://schemas.microsoft.com/office/drawing/2014/main" id="{28FEEBC8-8225-41FF-94B9-F5FA46554DBA}"/>
              </a:ext>
            </a:extLst>
          </p:cNvPr>
          <p:cNvCxnSpPr>
            <a:cxnSpLocks/>
          </p:cNvCxnSpPr>
          <p:nvPr/>
        </p:nvCxnSpPr>
        <p:spPr>
          <a:xfrm flipV="1">
            <a:off x="8934550" y="4573687"/>
            <a:ext cx="214312" cy="525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8FC2566C-4335-45B9-83B7-AEED043FC353}"/>
              </a:ext>
            </a:extLst>
          </p:cNvPr>
          <p:cNvSpPr/>
          <p:nvPr/>
        </p:nvSpPr>
        <p:spPr>
          <a:xfrm>
            <a:off x="11313345" y="4218087"/>
            <a:ext cx="293340" cy="3267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638B98A-F666-476C-8BF4-68C9533508C9}"/>
              </a:ext>
            </a:extLst>
          </p:cNvPr>
          <p:cNvSpPr txBox="1"/>
          <p:nvPr/>
        </p:nvSpPr>
        <p:spPr>
          <a:xfrm>
            <a:off x="9156483" y="3503754"/>
            <a:ext cx="378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FC</a:t>
            </a:r>
            <a:endParaRPr lang="ko-KR" altLang="en-US" sz="1100" b="1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191AADF-4E79-4CA6-82D4-2440667EB1B8}"/>
              </a:ext>
            </a:extLst>
          </p:cNvPr>
          <p:cNvSpPr txBox="1"/>
          <p:nvPr/>
        </p:nvSpPr>
        <p:spPr>
          <a:xfrm>
            <a:off x="9749854" y="3503524"/>
            <a:ext cx="655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LSTM</a:t>
            </a:r>
            <a:endParaRPr lang="ko-KR" altLang="en-US" sz="1100" b="1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4EAD6C6-11E9-48E4-9834-388A8658AE3E}"/>
              </a:ext>
            </a:extLst>
          </p:cNvPr>
          <p:cNvSpPr txBox="1"/>
          <p:nvPr/>
        </p:nvSpPr>
        <p:spPr>
          <a:xfrm>
            <a:off x="10873022" y="3735528"/>
            <a:ext cx="110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Output</a:t>
            </a:r>
            <a:endParaRPr lang="ko-KR" altLang="en-US" sz="1600" b="1" dirty="0"/>
          </a:p>
        </p:txBody>
      </p:sp>
      <p:sp>
        <p:nvSpPr>
          <p:cNvPr id="194" name="화살표: 원형 193">
            <a:extLst>
              <a:ext uri="{FF2B5EF4-FFF2-40B4-BE49-F238E27FC236}">
                <a16:creationId xmlns:a16="http://schemas.microsoft.com/office/drawing/2014/main" id="{164048E2-2D06-4709-B44B-14A44C44CCB3}"/>
              </a:ext>
            </a:extLst>
          </p:cNvPr>
          <p:cNvSpPr/>
          <p:nvPr/>
        </p:nvSpPr>
        <p:spPr>
          <a:xfrm rot="3600000">
            <a:off x="9733134" y="4775285"/>
            <a:ext cx="611756" cy="611756"/>
          </a:xfrm>
          <a:prstGeom prst="circularArrow">
            <a:avLst>
              <a:gd name="adj1" fmla="val 1851"/>
              <a:gd name="adj2" fmla="val 1104940"/>
              <a:gd name="adj3" fmla="val 8878521"/>
              <a:gd name="adj4" fmla="val 15425128"/>
              <a:gd name="adj5" fmla="val 6730"/>
            </a:avLst>
          </a:prstGeom>
          <a:solidFill>
            <a:schemeClr val="tx1"/>
          </a:solidFill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73B6085-75CE-4603-83D2-4F18521407F1}"/>
              </a:ext>
            </a:extLst>
          </p:cNvPr>
          <p:cNvSpPr txBox="1"/>
          <p:nvPr/>
        </p:nvSpPr>
        <p:spPr>
          <a:xfrm>
            <a:off x="10548874" y="3512825"/>
            <a:ext cx="378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FC</a:t>
            </a:r>
            <a:endParaRPr lang="ko-KR" altLang="en-US" sz="1100" b="1" dirty="0"/>
          </a:p>
        </p:txBody>
      </p:sp>
      <p:sp>
        <p:nvSpPr>
          <p:cNvPr id="197" name="정육면체 196">
            <a:extLst>
              <a:ext uri="{FF2B5EF4-FFF2-40B4-BE49-F238E27FC236}">
                <a16:creationId xmlns:a16="http://schemas.microsoft.com/office/drawing/2014/main" id="{7A5115A9-3924-449B-A41F-93830499DA39}"/>
              </a:ext>
            </a:extLst>
          </p:cNvPr>
          <p:cNvSpPr/>
          <p:nvPr/>
        </p:nvSpPr>
        <p:spPr>
          <a:xfrm>
            <a:off x="8598890" y="4810853"/>
            <a:ext cx="267909" cy="646249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88184E3-7254-40DB-806D-C597EBC0CEE6}"/>
              </a:ext>
            </a:extLst>
          </p:cNvPr>
          <p:cNvSpPr txBox="1"/>
          <p:nvPr/>
        </p:nvSpPr>
        <p:spPr>
          <a:xfrm>
            <a:off x="10749473" y="4688891"/>
            <a:ext cx="137344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/>
              <a:t>Linear           &amp;</a:t>
            </a:r>
          </a:p>
          <a:p>
            <a:r>
              <a:rPr lang="en-US" altLang="ko-KR" sz="1600" b="1" dirty="0"/>
              <a:t>Angular velocity</a:t>
            </a:r>
            <a:endParaRPr lang="en-US" altLang="ko-KR" sz="1600" dirty="0"/>
          </a:p>
        </p:txBody>
      </p:sp>
      <p:cxnSp>
        <p:nvCxnSpPr>
          <p:cNvPr id="200" name="직선 화살표 연결선 199">
            <a:extLst>
              <a:ext uri="{FF2B5EF4-FFF2-40B4-BE49-F238E27FC236}">
                <a16:creationId xmlns:a16="http://schemas.microsoft.com/office/drawing/2014/main" id="{36F2F377-996B-436F-B7F7-0D0A24D8EB70}"/>
              </a:ext>
            </a:extLst>
          </p:cNvPr>
          <p:cNvCxnSpPr>
            <a:cxnSpLocks/>
          </p:cNvCxnSpPr>
          <p:nvPr/>
        </p:nvCxnSpPr>
        <p:spPr>
          <a:xfrm flipV="1">
            <a:off x="8215006" y="3574450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화살표 연결선 200">
            <a:extLst>
              <a:ext uri="{FF2B5EF4-FFF2-40B4-BE49-F238E27FC236}">
                <a16:creationId xmlns:a16="http://schemas.microsoft.com/office/drawing/2014/main" id="{0C79CE2C-39C7-404E-ABE9-366F1B604E40}"/>
              </a:ext>
            </a:extLst>
          </p:cNvPr>
          <p:cNvCxnSpPr>
            <a:cxnSpLocks/>
          </p:cNvCxnSpPr>
          <p:nvPr/>
        </p:nvCxnSpPr>
        <p:spPr>
          <a:xfrm flipV="1">
            <a:off x="9529313" y="4357555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화살표 연결선 201">
            <a:extLst>
              <a:ext uri="{FF2B5EF4-FFF2-40B4-BE49-F238E27FC236}">
                <a16:creationId xmlns:a16="http://schemas.microsoft.com/office/drawing/2014/main" id="{8A00E383-7D51-41A4-AA2A-712317C72ABD}"/>
              </a:ext>
            </a:extLst>
          </p:cNvPr>
          <p:cNvCxnSpPr>
            <a:cxnSpLocks/>
          </p:cNvCxnSpPr>
          <p:nvPr/>
        </p:nvCxnSpPr>
        <p:spPr>
          <a:xfrm flipV="1">
            <a:off x="10210493" y="4348825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화살표 연결선 202">
            <a:extLst>
              <a:ext uri="{FF2B5EF4-FFF2-40B4-BE49-F238E27FC236}">
                <a16:creationId xmlns:a16="http://schemas.microsoft.com/office/drawing/2014/main" id="{8A3FB7D3-CA3D-4286-93FC-5F31EF7F2BC2}"/>
              </a:ext>
            </a:extLst>
          </p:cNvPr>
          <p:cNvCxnSpPr>
            <a:cxnSpLocks/>
          </p:cNvCxnSpPr>
          <p:nvPr/>
        </p:nvCxnSpPr>
        <p:spPr>
          <a:xfrm flipV="1">
            <a:off x="10913754" y="4348825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화살표 연결선 203">
            <a:extLst>
              <a:ext uri="{FF2B5EF4-FFF2-40B4-BE49-F238E27FC236}">
                <a16:creationId xmlns:a16="http://schemas.microsoft.com/office/drawing/2014/main" id="{819C85EA-E0AF-474E-B981-9DC8A59BF772}"/>
              </a:ext>
            </a:extLst>
          </p:cNvPr>
          <p:cNvCxnSpPr>
            <a:cxnSpLocks/>
          </p:cNvCxnSpPr>
          <p:nvPr/>
        </p:nvCxnSpPr>
        <p:spPr>
          <a:xfrm>
            <a:off x="8945777" y="3576584"/>
            <a:ext cx="214312" cy="525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29D78B-2FB0-445C-B50A-EECED000648B}"/>
              </a:ext>
            </a:extLst>
          </p:cNvPr>
          <p:cNvSpPr txBox="1"/>
          <p:nvPr/>
        </p:nvSpPr>
        <p:spPr>
          <a:xfrm>
            <a:off x="3216996" y="2052694"/>
            <a:ext cx="342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Observation embeddings</a:t>
            </a:r>
            <a:endParaRPr lang="ko-KR" altLang="en-US" sz="2000" b="1" dirty="0"/>
          </a:p>
        </p:txBody>
      </p:sp>
      <p:sp>
        <p:nvSpPr>
          <p:cNvPr id="207" name="정육면체 206">
            <a:extLst>
              <a:ext uri="{FF2B5EF4-FFF2-40B4-BE49-F238E27FC236}">
                <a16:creationId xmlns:a16="http://schemas.microsoft.com/office/drawing/2014/main" id="{90D742EE-AB06-437C-9FF4-0364C2AB6754}"/>
              </a:ext>
            </a:extLst>
          </p:cNvPr>
          <p:cNvSpPr/>
          <p:nvPr/>
        </p:nvSpPr>
        <p:spPr>
          <a:xfrm>
            <a:off x="9215110" y="3823390"/>
            <a:ext cx="267909" cy="101303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정육면체 207">
            <a:extLst>
              <a:ext uri="{FF2B5EF4-FFF2-40B4-BE49-F238E27FC236}">
                <a16:creationId xmlns:a16="http://schemas.microsoft.com/office/drawing/2014/main" id="{12B635F6-0934-4D1B-AAD1-C7BAE482827A}"/>
              </a:ext>
            </a:extLst>
          </p:cNvPr>
          <p:cNvSpPr/>
          <p:nvPr/>
        </p:nvSpPr>
        <p:spPr>
          <a:xfrm>
            <a:off x="9913797" y="3823390"/>
            <a:ext cx="267909" cy="1013030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정육면체 208">
            <a:extLst>
              <a:ext uri="{FF2B5EF4-FFF2-40B4-BE49-F238E27FC236}">
                <a16:creationId xmlns:a16="http://schemas.microsoft.com/office/drawing/2014/main" id="{72AEC46A-525D-4669-B099-FB2C33E142A5}"/>
              </a:ext>
            </a:extLst>
          </p:cNvPr>
          <p:cNvSpPr/>
          <p:nvPr/>
        </p:nvSpPr>
        <p:spPr>
          <a:xfrm>
            <a:off x="10605113" y="3823390"/>
            <a:ext cx="267909" cy="101303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0" name="직선 화살표 연결선 209">
            <a:extLst>
              <a:ext uri="{FF2B5EF4-FFF2-40B4-BE49-F238E27FC236}">
                <a16:creationId xmlns:a16="http://schemas.microsoft.com/office/drawing/2014/main" id="{7ED35442-770D-48B4-A0B4-4C5B9D69B965}"/>
              </a:ext>
            </a:extLst>
          </p:cNvPr>
          <p:cNvCxnSpPr>
            <a:cxnSpLocks/>
          </p:cNvCxnSpPr>
          <p:nvPr/>
        </p:nvCxnSpPr>
        <p:spPr>
          <a:xfrm flipV="1">
            <a:off x="2948624" y="2893254"/>
            <a:ext cx="288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화살표 연결선 210">
            <a:extLst>
              <a:ext uri="{FF2B5EF4-FFF2-40B4-BE49-F238E27FC236}">
                <a16:creationId xmlns:a16="http://schemas.microsoft.com/office/drawing/2014/main" id="{7ECA5938-FCFD-4F64-8499-39C7F8B086C6}"/>
              </a:ext>
            </a:extLst>
          </p:cNvPr>
          <p:cNvCxnSpPr>
            <a:cxnSpLocks/>
          </p:cNvCxnSpPr>
          <p:nvPr/>
        </p:nvCxnSpPr>
        <p:spPr>
          <a:xfrm flipV="1">
            <a:off x="2948624" y="3280176"/>
            <a:ext cx="288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직선 화살표 연결선 211">
            <a:extLst>
              <a:ext uri="{FF2B5EF4-FFF2-40B4-BE49-F238E27FC236}">
                <a16:creationId xmlns:a16="http://schemas.microsoft.com/office/drawing/2014/main" id="{1384E496-E7E0-4D83-8F4A-E5CF829E0101}"/>
              </a:ext>
            </a:extLst>
          </p:cNvPr>
          <p:cNvCxnSpPr>
            <a:cxnSpLocks/>
          </p:cNvCxnSpPr>
          <p:nvPr/>
        </p:nvCxnSpPr>
        <p:spPr>
          <a:xfrm flipV="1">
            <a:off x="2943717" y="3644168"/>
            <a:ext cx="288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화살표 연결선 212">
            <a:extLst>
              <a:ext uri="{FF2B5EF4-FFF2-40B4-BE49-F238E27FC236}">
                <a16:creationId xmlns:a16="http://schemas.microsoft.com/office/drawing/2014/main" id="{91866130-326C-48E5-A50E-898D09E1D0EA}"/>
              </a:ext>
            </a:extLst>
          </p:cNvPr>
          <p:cNvCxnSpPr>
            <a:cxnSpLocks/>
          </p:cNvCxnSpPr>
          <p:nvPr/>
        </p:nvCxnSpPr>
        <p:spPr>
          <a:xfrm flipV="1">
            <a:off x="2943293" y="4396475"/>
            <a:ext cx="288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제목 1">
            <a:extLst>
              <a:ext uri="{FF2B5EF4-FFF2-40B4-BE49-F238E27FC236}">
                <a16:creationId xmlns:a16="http://schemas.microsoft.com/office/drawing/2014/main" id="{6787C63A-5771-4A24-AAA0-D6C2D7F2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Novel Architecture</a:t>
            </a:r>
            <a:endParaRPr lang="ko-KR" altLang="en-US" sz="2800" dirty="0"/>
          </a:p>
        </p:txBody>
      </p: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E90695D6-FADC-4B58-B868-566107ACCCCC}"/>
              </a:ext>
            </a:extLst>
          </p:cNvPr>
          <p:cNvCxnSpPr>
            <a:cxnSpLocks/>
            <a:stCxn id="40" idx="5"/>
            <a:endCxn id="79" idx="2"/>
          </p:cNvCxnSpPr>
          <p:nvPr/>
        </p:nvCxnSpPr>
        <p:spPr bwMode="auto">
          <a:xfrm>
            <a:off x="1780965" y="3667924"/>
            <a:ext cx="823626" cy="753439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연결선: 구부러짐 152">
            <a:extLst>
              <a:ext uri="{FF2B5EF4-FFF2-40B4-BE49-F238E27FC236}">
                <a16:creationId xmlns:a16="http://schemas.microsoft.com/office/drawing/2014/main" id="{6346A2C5-70C7-43B6-88CE-7B6FFF1C0BC0}"/>
              </a:ext>
            </a:extLst>
          </p:cNvPr>
          <p:cNvCxnSpPr>
            <a:cxnSpLocks/>
            <a:stCxn id="40" idx="5"/>
            <a:endCxn id="93" idx="2"/>
          </p:cNvCxnSpPr>
          <p:nvPr/>
        </p:nvCxnSpPr>
        <p:spPr bwMode="auto">
          <a:xfrm flipV="1">
            <a:off x="1780965" y="3313707"/>
            <a:ext cx="830184" cy="354217"/>
          </a:xfrm>
          <a:prstGeom prst="curvedConnector3">
            <a:avLst>
              <a:gd name="adj1" fmla="val 6032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연결선: 구부러짐 155">
            <a:extLst>
              <a:ext uri="{FF2B5EF4-FFF2-40B4-BE49-F238E27FC236}">
                <a16:creationId xmlns:a16="http://schemas.microsoft.com/office/drawing/2014/main" id="{61FF311C-3E28-4F0C-8A74-71F79328F554}"/>
              </a:ext>
            </a:extLst>
          </p:cNvPr>
          <p:cNvCxnSpPr>
            <a:cxnSpLocks/>
            <a:stCxn id="40" idx="5"/>
            <a:endCxn id="110" idx="2"/>
          </p:cNvCxnSpPr>
          <p:nvPr/>
        </p:nvCxnSpPr>
        <p:spPr bwMode="auto">
          <a:xfrm flipV="1">
            <a:off x="1780965" y="2946807"/>
            <a:ext cx="829156" cy="72111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E9AD5E62-AF30-4D0A-8911-7A7DAD70F664}"/>
              </a:ext>
            </a:extLst>
          </p:cNvPr>
          <p:cNvSpPr/>
          <p:nvPr/>
        </p:nvSpPr>
        <p:spPr>
          <a:xfrm>
            <a:off x="213884" y="2583183"/>
            <a:ext cx="8703106" cy="2024806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20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Table of contents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440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Introduction &amp; Research</a:t>
            </a:r>
            <a:r>
              <a:rPr lang="ko-KR" altLang="en-US" dirty="0">
                <a:latin typeface="+mn-lt"/>
              </a:rPr>
              <a:t> </a:t>
            </a:r>
            <a:r>
              <a:rPr lang="en-US" altLang="ko-KR" dirty="0">
                <a:latin typeface="+mn-lt"/>
              </a:rPr>
              <a:t>goal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Related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Background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Our approach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Current progress &amp; Future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Schedule &amp; Role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그림 66">
            <a:extLst>
              <a:ext uri="{FF2B5EF4-FFF2-40B4-BE49-F238E27FC236}">
                <a16:creationId xmlns:a16="http://schemas.microsoft.com/office/drawing/2014/main" id="{7BA3AA84-0980-41CE-86DA-0FC19F04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569" y="3569824"/>
            <a:ext cx="3671630" cy="611939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AC2E51E8-BEF4-40C1-96D6-E6322988E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70" y="3622441"/>
            <a:ext cx="3671630" cy="611939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33E6E13E-7A3F-45DE-AFCF-DB4158040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600" y="3672669"/>
            <a:ext cx="3671630" cy="611939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E22211DF-9FF2-4002-8AA1-E3F3536E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30" y="3720300"/>
            <a:ext cx="3671630" cy="611939"/>
          </a:xfrm>
          <a:prstGeom prst="rect">
            <a:avLst/>
          </a:prstGeom>
        </p:spPr>
      </p:pic>
      <p:sp>
        <p:nvSpPr>
          <p:cNvPr id="3074" name="제목 1"/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Novel Architecture</a:t>
            </a:r>
            <a:endParaRPr lang="ko-KR" altLang="en-US" sz="2800" dirty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FCFA6048-396E-4B76-B259-B580B349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86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Stacking N frames of sequential sensor input</a:t>
            </a:r>
          </a:p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Partitioning stacked sensor data into K splits</a:t>
            </a:r>
          </a:p>
          <a:p>
            <a:pPr lvl="1">
              <a:lnSpc>
                <a:spcPct val="100000"/>
              </a:lnSpc>
            </a:pP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24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B51FC8A-2C3C-4224-9990-56BE116A1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99" y="3158589"/>
            <a:ext cx="3671630" cy="6119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C29C981-5755-437B-AF93-0EC8EA08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99" y="3310989"/>
            <a:ext cx="3671630" cy="6119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DF7B476-5815-4360-AB08-9BC8D5A46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99" y="3463389"/>
            <a:ext cx="3671630" cy="611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6AB2F0C-3532-4ABC-8E3D-C06E158F4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99" y="3615789"/>
            <a:ext cx="3671630" cy="611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318F7F2-72E9-4465-BB58-129EB48D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99" y="3768189"/>
            <a:ext cx="3671630" cy="611939"/>
          </a:xfrm>
          <a:prstGeom prst="rect">
            <a:avLst/>
          </a:prstGeom>
        </p:spPr>
      </p:pic>
      <p:sp>
        <p:nvSpPr>
          <p:cNvPr id="17" name="왼쪽 중괄호 16">
            <a:extLst>
              <a:ext uri="{FF2B5EF4-FFF2-40B4-BE49-F238E27FC236}">
                <a16:creationId xmlns:a16="http://schemas.microsoft.com/office/drawing/2014/main" id="{D15ED8F3-E2FF-4D81-8B6E-A9F207EAC2EF}"/>
              </a:ext>
            </a:extLst>
          </p:cNvPr>
          <p:cNvSpPr/>
          <p:nvPr/>
        </p:nvSpPr>
        <p:spPr>
          <a:xfrm rot="19197935">
            <a:off x="1297732" y="3716865"/>
            <a:ext cx="86614" cy="817699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9CB74-28F1-4A40-9826-E86CF120B9A1}"/>
              </a:ext>
            </a:extLst>
          </p:cNvPr>
          <p:cNvSpPr txBox="1"/>
          <p:nvPr/>
        </p:nvSpPr>
        <p:spPr>
          <a:xfrm>
            <a:off x="1421315" y="4547967"/>
            <a:ext cx="393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Stacked N frames of </a:t>
            </a:r>
            <a:r>
              <a:rPr lang="en-US" altLang="ko-KR" sz="1800" b="1" u="sng" dirty="0"/>
              <a:t>sensor data</a:t>
            </a:r>
          </a:p>
          <a:p>
            <a:r>
              <a:rPr lang="en-US" altLang="ko-KR" sz="1800" dirty="0"/>
              <a:t>(Robust to temporal occlusion)</a:t>
            </a:r>
            <a:endParaRPr lang="ko-KR" altLang="en-US" sz="1800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378A7FE-CDD4-460D-A244-B73106D80F39}"/>
              </a:ext>
            </a:extLst>
          </p:cNvPr>
          <p:cNvCxnSpPr>
            <a:cxnSpLocks/>
          </p:cNvCxnSpPr>
          <p:nvPr/>
        </p:nvCxnSpPr>
        <p:spPr>
          <a:xfrm>
            <a:off x="5645749" y="4004080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F72078-DE60-4E4F-9CB8-1D8705CC3DBC}"/>
              </a:ext>
            </a:extLst>
          </p:cNvPr>
          <p:cNvSpPr txBox="1"/>
          <p:nvPr/>
        </p:nvSpPr>
        <p:spPr>
          <a:xfrm>
            <a:off x="980735" y="3966862"/>
            <a:ext cx="2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</a:t>
            </a:r>
            <a:endParaRPr lang="ko-KR" altLang="en-US" dirty="0"/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CD65DDF6-476D-4737-8ECA-87F32078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059" y="3770528"/>
            <a:ext cx="3671630" cy="611939"/>
          </a:xfrm>
          <a:prstGeom prst="rect">
            <a:avLst/>
          </a:prstGeom>
        </p:spPr>
      </p:pic>
      <p:sp>
        <p:nvSpPr>
          <p:cNvPr id="28" name="정육면체 27">
            <a:extLst>
              <a:ext uri="{FF2B5EF4-FFF2-40B4-BE49-F238E27FC236}">
                <a16:creationId xmlns:a16="http://schemas.microsoft.com/office/drawing/2014/main" id="{DD0328D4-C627-4ACC-B073-570D10816336}"/>
              </a:ext>
            </a:extLst>
          </p:cNvPr>
          <p:cNvSpPr/>
          <p:nvPr/>
        </p:nvSpPr>
        <p:spPr>
          <a:xfrm flipH="1">
            <a:off x="7556802" y="3565212"/>
            <a:ext cx="3850957" cy="811206"/>
          </a:xfrm>
          <a:prstGeom prst="cube">
            <a:avLst>
              <a:gd name="adj" fmla="val 26701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94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FCFA6048-396E-4B76-B259-B580B349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86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Stacking N frames of sequential sensor input</a:t>
            </a:r>
          </a:p>
          <a:p>
            <a:pPr>
              <a:lnSpc>
                <a:spcPct val="100000"/>
              </a:lnSpc>
            </a:pPr>
            <a:r>
              <a:rPr lang="en-US" altLang="ko-KR" sz="2400" dirty="0"/>
              <a:t>Partitioning stacked sensor data into K splits</a:t>
            </a:r>
          </a:p>
          <a:p>
            <a:pPr lvl="1">
              <a:lnSpc>
                <a:spcPct val="100000"/>
              </a:lnSpc>
            </a:pP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24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B51FC8A-2C3C-4224-9990-56BE116A1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99" y="3158589"/>
            <a:ext cx="3671630" cy="6119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C29C981-5755-437B-AF93-0EC8EA08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99" y="3310989"/>
            <a:ext cx="3671630" cy="6119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DF7B476-5815-4360-AB08-9BC8D5A46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99" y="3463389"/>
            <a:ext cx="3671630" cy="611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6AB2F0C-3532-4ABC-8E3D-C06E158F4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99" y="3615789"/>
            <a:ext cx="3671630" cy="611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318F7F2-72E9-4465-BB58-129EB48D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99" y="3768189"/>
            <a:ext cx="3671630" cy="611939"/>
          </a:xfrm>
          <a:prstGeom prst="rect">
            <a:avLst/>
          </a:prstGeom>
        </p:spPr>
      </p:pic>
      <p:sp>
        <p:nvSpPr>
          <p:cNvPr id="17" name="왼쪽 중괄호 16">
            <a:extLst>
              <a:ext uri="{FF2B5EF4-FFF2-40B4-BE49-F238E27FC236}">
                <a16:creationId xmlns:a16="http://schemas.microsoft.com/office/drawing/2014/main" id="{D15ED8F3-E2FF-4D81-8B6E-A9F207EAC2EF}"/>
              </a:ext>
            </a:extLst>
          </p:cNvPr>
          <p:cNvSpPr/>
          <p:nvPr/>
        </p:nvSpPr>
        <p:spPr>
          <a:xfrm rot="19197935">
            <a:off x="1297732" y="3716865"/>
            <a:ext cx="86614" cy="817699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9CB74-28F1-4A40-9826-E86CF120B9A1}"/>
              </a:ext>
            </a:extLst>
          </p:cNvPr>
          <p:cNvSpPr txBox="1"/>
          <p:nvPr/>
        </p:nvSpPr>
        <p:spPr>
          <a:xfrm>
            <a:off x="1421315" y="4547967"/>
            <a:ext cx="393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Stacked N frames of </a:t>
            </a:r>
            <a:r>
              <a:rPr lang="en-US" altLang="ko-KR" sz="1800" b="1" u="sng" dirty="0"/>
              <a:t>sensor data</a:t>
            </a:r>
          </a:p>
          <a:p>
            <a:r>
              <a:rPr lang="en-US" altLang="ko-KR" sz="1800" dirty="0"/>
              <a:t>(Robust to temporal occlusion)</a:t>
            </a:r>
            <a:endParaRPr lang="ko-KR" altLang="en-US" sz="1800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378A7FE-CDD4-460D-A244-B73106D80F39}"/>
              </a:ext>
            </a:extLst>
          </p:cNvPr>
          <p:cNvCxnSpPr>
            <a:cxnSpLocks/>
          </p:cNvCxnSpPr>
          <p:nvPr/>
        </p:nvCxnSpPr>
        <p:spPr>
          <a:xfrm>
            <a:off x="5645749" y="4004080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F72078-DE60-4E4F-9CB8-1D8705CC3DBC}"/>
              </a:ext>
            </a:extLst>
          </p:cNvPr>
          <p:cNvSpPr txBox="1"/>
          <p:nvPr/>
        </p:nvSpPr>
        <p:spPr>
          <a:xfrm>
            <a:off x="980735" y="3966862"/>
            <a:ext cx="2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</a:t>
            </a:r>
            <a:endParaRPr lang="ko-KR" altLang="en-US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8F975CD-E4E3-46B5-8375-3EA02C39974E}"/>
              </a:ext>
            </a:extLst>
          </p:cNvPr>
          <p:cNvGrpSpPr/>
          <p:nvPr/>
        </p:nvGrpSpPr>
        <p:grpSpPr>
          <a:xfrm>
            <a:off x="10775995" y="5216827"/>
            <a:ext cx="801842" cy="816458"/>
            <a:chOff x="10064448" y="3501463"/>
            <a:chExt cx="801842" cy="816458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81C1F641-7CB1-4457-B0CB-7D20CAD7F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04"/>
            <a:stretch/>
          </p:blipFill>
          <p:spPr>
            <a:xfrm>
              <a:off x="10064448" y="3505278"/>
              <a:ext cx="609351" cy="611939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2AF40EE4-215C-4CB6-B827-066B495DC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14"/>
            <a:stretch/>
          </p:blipFill>
          <p:spPr>
            <a:xfrm>
              <a:off x="10112235" y="3557895"/>
              <a:ext cx="608965" cy="611939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BA2477B9-2130-442C-97A0-02E694F7B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91"/>
            <a:stretch/>
          </p:blipFill>
          <p:spPr>
            <a:xfrm>
              <a:off x="10159867" y="3608123"/>
              <a:ext cx="608963" cy="611939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E632DE70-2063-4B9D-BCCE-61FB43185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671"/>
            <a:stretch/>
          </p:blipFill>
          <p:spPr>
            <a:xfrm>
              <a:off x="10216929" y="3655754"/>
              <a:ext cx="599532" cy="611939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FE7A77D5-5A58-4D52-B20B-6ACDF51A6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68"/>
            <a:stretch/>
          </p:blipFill>
          <p:spPr>
            <a:xfrm>
              <a:off x="10273990" y="3705982"/>
              <a:ext cx="592300" cy="611939"/>
            </a:xfrm>
            <a:prstGeom prst="rect">
              <a:avLst/>
            </a:prstGeom>
          </p:spPr>
        </p:pic>
        <p:sp>
          <p:nvSpPr>
            <p:cNvPr id="35" name="정육면체 34">
              <a:extLst>
                <a:ext uri="{FF2B5EF4-FFF2-40B4-BE49-F238E27FC236}">
                  <a16:creationId xmlns:a16="http://schemas.microsoft.com/office/drawing/2014/main" id="{09E0ED10-4528-4DF9-ACF8-DDF600DD18C7}"/>
                </a:ext>
              </a:extLst>
            </p:cNvPr>
            <p:cNvSpPr/>
            <p:nvPr/>
          </p:nvSpPr>
          <p:spPr>
            <a:xfrm flipH="1">
              <a:off x="1006444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6A70394-0DC3-45AF-B235-96902C725BE3}"/>
              </a:ext>
            </a:extLst>
          </p:cNvPr>
          <p:cNvGrpSpPr/>
          <p:nvPr/>
        </p:nvGrpSpPr>
        <p:grpSpPr>
          <a:xfrm>
            <a:off x="7544076" y="5203637"/>
            <a:ext cx="786273" cy="815690"/>
            <a:chOff x="6997401" y="4511895"/>
            <a:chExt cx="786273" cy="815690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D92FA3A6-8BA3-460F-B04D-7EB1CFE6C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6997401" y="4514942"/>
              <a:ext cx="576649" cy="611939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D2C5FEBC-76E4-468C-B18E-AC790FB73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7044802" y="4567559"/>
              <a:ext cx="576649" cy="611939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5A1E0684-781E-4AD8-9CF7-36F7F2363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80"/>
            <a:stretch/>
          </p:blipFill>
          <p:spPr>
            <a:xfrm>
              <a:off x="7092432" y="4617787"/>
              <a:ext cx="584510" cy="611939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EB35CC2A-DB2D-4131-9EEE-67DE7ADD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40062" y="4665418"/>
              <a:ext cx="583960" cy="611939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3F0812CB-56C5-414D-A400-064BA5D6D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89891" y="4715646"/>
              <a:ext cx="583960" cy="611939"/>
            </a:xfrm>
            <a:prstGeom prst="rect">
              <a:avLst/>
            </a:prstGeom>
          </p:spPr>
        </p:pic>
        <p:sp>
          <p:nvSpPr>
            <p:cNvPr id="42" name="정육면체 41">
              <a:extLst>
                <a:ext uri="{FF2B5EF4-FFF2-40B4-BE49-F238E27FC236}">
                  <a16:creationId xmlns:a16="http://schemas.microsoft.com/office/drawing/2014/main" id="{B17EF890-AEE4-409B-80B2-F7F3AEF0ED06}"/>
                </a:ext>
              </a:extLst>
            </p:cNvPr>
            <p:cNvSpPr/>
            <p:nvPr/>
          </p:nvSpPr>
          <p:spPr>
            <a:xfrm flipH="1">
              <a:off x="6997401" y="4511895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41CB5BB-D24A-4523-86BF-C773C7751205}"/>
              </a:ext>
            </a:extLst>
          </p:cNvPr>
          <p:cNvGrpSpPr/>
          <p:nvPr/>
        </p:nvGrpSpPr>
        <p:grpSpPr>
          <a:xfrm>
            <a:off x="8439518" y="5219453"/>
            <a:ext cx="786273" cy="815969"/>
            <a:chOff x="7892843" y="4527711"/>
            <a:chExt cx="786273" cy="815969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1BD2421B-70A5-4B5F-A5F1-73E8B15E7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86" r="67867"/>
            <a:stretch/>
          </p:blipFill>
          <p:spPr>
            <a:xfrm>
              <a:off x="7903209" y="4531037"/>
              <a:ext cx="570839" cy="611939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5D036ED7-ACFD-4886-8BD9-ED493A86D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8" r="67834"/>
            <a:stretch/>
          </p:blipFill>
          <p:spPr>
            <a:xfrm>
              <a:off x="7951800" y="4583654"/>
              <a:ext cx="570839" cy="611939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3282DFAC-AE84-48A6-A249-08602F737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75" r="67010"/>
            <a:stretch/>
          </p:blipFill>
          <p:spPr>
            <a:xfrm>
              <a:off x="8008862" y="4633882"/>
              <a:ext cx="591671" cy="611939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AEA0547E-1833-4C0D-BE00-FA8616630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32" r="67213"/>
            <a:stretch/>
          </p:blipFill>
          <p:spPr>
            <a:xfrm>
              <a:off x="8065924" y="4681513"/>
              <a:ext cx="574812" cy="611939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0C698150-FE9B-4238-9C82-40FC8450D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44" r="67524"/>
            <a:stretch/>
          </p:blipFill>
          <p:spPr>
            <a:xfrm>
              <a:off x="8086816" y="4731741"/>
              <a:ext cx="592300" cy="611939"/>
            </a:xfrm>
            <a:prstGeom prst="rect">
              <a:avLst/>
            </a:prstGeom>
          </p:spPr>
        </p:pic>
        <p:sp>
          <p:nvSpPr>
            <p:cNvPr id="49" name="정육면체 48">
              <a:extLst>
                <a:ext uri="{FF2B5EF4-FFF2-40B4-BE49-F238E27FC236}">
                  <a16:creationId xmlns:a16="http://schemas.microsoft.com/office/drawing/2014/main" id="{36A7E600-02F5-456E-A442-DD67600A9F9B}"/>
                </a:ext>
              </a:extLst>
            </p:cNvPr>
            <p:cNvSpPr/>
            <p:nvPr/>
          </p:nvSpPr>
          <p:spPr>
            <a:xfrm flipH="1">
              <a:off x="7892843" y="4527711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833004DF-D602-4363-970A-7CEE596541DE}"/>
              </a:ext>
            </a:extLst>
          </p:cNvPr>
          <p:cNvGrpSpPr/>
          <p:nvPr/>
        </p:nvGrpSpPr>
        <p:grpSpPr>
          <a:xfrm>
            <a:off x="9350966" y="5237304"/>
            <a:ext cx="786276" cy="816458"/>
            <a:chOff x="8203896" y="3501463"/>
            <a:chExt cx="786276" cy="816458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90810F33-9C81-429E-8C2B-654E413AC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30" r="51134"/>
            <a:stretch/>
          </p:blipFill>
          <p:spPr>
            <a:xfrm>
              <a:off x="8203896" y="3505278"/>
              <a:ext cx="592442" cy="611939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CFB7B160-9A06-4CFC-B2C8-A484F9427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70" r="50999"/>
            <a:stretch/>
          </p:blipFill>
          <p:spPr>
            <a:xfrm>
              <a:off x="8278501" y="3557895"/>
              <a:ext cx="570223" cy="611939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A0ED992B-5E0A-46F3-B468-07BF1FBA5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8" r="51128"/>
            <a:stretch/>
          </p:blipFill>
          <p:spPr>
            <a:xfrm>
              <a:off x="8335563" y="3608123"/>
              <a:ext cx="556025" cy="611939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C49EF3CF-CCDD-42E3-BCAD-00F3C6767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1" r="51135"/>
            <a:stretch/>
          </p:blipFill>
          <p:spPr>
            <a:xfrm>
              <a:off x="8382967" y="3655754"/>
              <a:ext cx="556025" cy="611939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42F94E97-9B68-4E84-B743-588A13D7B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11" r="51098"/>
            <a:stretch/>
          </p:blipFill>
          <p:spPr>
            <a:xfrm>
              <a:off x="8417720" y="3705982"/>
              <a:ext cx="572449" cy="611939"/>
            </a:xfrm>
            <a:prstGeom prst="rect">
              <a:avLst/>
            </a:prstGeom>
          </p:spPr>
        </p:pic>
        <p:sp>
          <p:nvSpPr>
            <p:cNvPr id="56" name="정육면체 55">
              <a:extLst>
                <a:ext uri="{FF2B5EF4-FFF2-40B4-BE49-F238E27FC236}">
                  <a16:creationId xmlns:a16="http://schemas.microsoft.com/office/drawing/2014/main" id="{88BA30DC-FD15-4629-B913-A845D2FEFCFF}"/>
                </a:ext>
              </a:extLst>
            </p:cNvPr>
            <p:cNvSpPr/>
            <p:nvPr/>
          </p:nvSpPr>
          <p:spPr>
            <a:xfrm flipH="1">
              <a:off x="820389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171F480-4AC2-44B8-8CC9-5809BFA628AD}"/>
              </a:ext>
            </a:extLst>
          </p:cNvPr>
          <p:cNvSpPr txBox="1"/>
          <p:nvPr/>
        </p:nvSpPr>
        <p:spPr>
          <a:xfrm>
            <a:off x="10013336" y="5158709"/>
            <a:ext cx="91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…</a:t>
            </a:r>
            <a:endParaRPr lang="ko-KR" altLang="en-US" dirty="0"/>
          </a:p>
        </p:txBody>
      </p:sp>
      <p:sp>
        <p:nvSpPr>
          <p:cNvPr id="59" name="왼쪽 중괄호 58">
            <a:extLst>
              <a:ext uri="{FF2B5EF4-FFF2-40B4-BE49-F238E27FC236}">
                <a16:creationId xmlns:a16="http://schemas.microsoft.com/office/drawing/2014/main" id="{24B35C30-4F86-42A5-A7CD-49AEBF8631C3}"/>
              </a:ext>
            </a:extLst>
          </p:cNvPr>
          <p:cNvSpPr/>
          <p:nvPr/>
        </p:nvSpPr>
        <p:spPr>
          <a:xfrm rot="16200000">
            <a:off x="9658071" y="4694513"/>
            <a:ext cx="86614" cy="3132997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946890-E316-4EE9-9C89-F06259248262}"/>
              </a:ext>
            </a:extLst>
          </p:cNvPr>
          <p:cNvSpPr txBox="1"/>
          <p:nvPr/>
        </p:nvSpPr>
        <p:spPr>
          <a:xfrm>
            <a:off x="9587041" y="6276367"/>
            <a:ext cx="28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</a:t>
            </a:r>
            <a:endParaRPr lang="ko-KR" altLang="en-US" dirty="0"/>
          </a:p>
        </p:txBody>
      </p: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ECD46FD4-99EE-48CF-A6C5-E39E34CDB112}"/>
              </a:ext>
            </a:extLst>
          </p:cNvPr>
          <p:cNvCxnSpPr>
            <a:cxnSpLocks/>
          </p:cNvCxnSpPr>
          <p:nvPr/>
        </p:nvCxnSpPr>
        <p:spPr>
          <a:xfrm rot="5400000">
            <a:off x="9267673" y="4772611"/>
            <a:ext cx="61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그림 82">
            <a:extLst>
              <a:ext uri="{FF2B5EF4-FFF2-40B4-BE49-F238E27FC236}">
                <a16:creationId xmlns:a16="http://schemas.microsoft.com/office/drawing/2014/main" id="{73C8DE21-8856-4089-A18A-97E378E10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339" y="3560630"/>
            <a:ext cx="3671630" cy="61193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026B5B49-73ED-420B-9FB6-B8CD02E0D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40" y="3613247"/>
            <a:ext cx="3671630" cy="611939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20211058-6610-4C9A-9AEB-ADAC6BDE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70" y="3663475"/>
            <a:ext cx="3671630" cy="611939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277F1E68-404D-479C-B018-5959E7EC4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00" y="3711106"/>
            <a:ext cx="3671630" cy="611939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45A2D981-741B-4FB1-976F-A376549F0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829" y="3761334"/>
            <a:ext cx="3671630" cy="611939"/>
          </a:xfrm>
          <a:prstGeom prst="rect">
            <a:avLst/>
          </a:prstGeom>
        </p:spPr>
      </p:pic>
      <p:sp>
        <p:nvSpPr>
          <p:cNvPr id="88" name="정육면체 87">
            <a:extLst>
              <a:ext uri="{FF2B5EF4-FFF2-40B4-BE49-F238E27FC236}">
                <a16:creationId xmlns:a16="http://schemas.microsoft.com/office/drawing/2014/main" id="{258FFB8A-7549-4EF3-AD5F-2508D0E76420}"/>
              </a:ext>
            </a:extLst>
          </p:cNvPr>
          <p:cNvSpPr/>
          <p:nvPr/>
        </p:nvSpPr>
        <p:spPr>
          <a:xfrm flipH="1">
            <a:off x="7551572" y="3556018"/>
            <a:ext cx="3850957" cy="811206"/>
          </a:xfrm>
          <a:prstGeom prst="cube">
            <a:avLst>
              <a:gd name="adj" fmla="val 26701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D5EA4A15-53A0-4E4F-82FD-300837BAB589}"/>
              </a:ext>
            </a:extLst>
          </p:cNvPr>
          <p:cNvGrpSpPr/>
          <p:nvPr/>
        </p:nvGrpSpPr>
        <p:grpSpPr>
          <a:xfrm>
            <a:off x="7559979" y="3543805"/>
            <a:ext cx="3862889" cy="844201"/>
            <a:chOff x="7577909" y="3543474"/>
            <a:chExt cx="3862889" cy="844201"/>
          </a:xfrm>
        </p:grpSpPr>
        <p:sp>
          <p:nvSpPr>
            <p:cNvPr id="90" name="정육면체 89">
              <a:extLst>
                <a:ext uri="{FF2B5EF4-FFF2-40B4-BE49-F238E27FC236}">
                  <a16:creationId xmlns:a16="http://schemas.microsoft.com/office/drawing/2014/main" id="{6F625C79-2CCD-4A8B-9020-15811CB7C3AE}"/>
                </a:ext>
              </a:extLst>
            </p:cNvPr>
            <p:cNvSpPr/>
            <p:nvPr/>
          </p:nvSpPr>
          <p:spPr>
            <a:xfrm flipH="1">
              <a:off x="7577909" y="3559840"/>
              <a:ext cx="792000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7C85C02A-8032-4D7F-B203-1BF3FE0741B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66677" y="3770738"/>
              <a:ext cx="115200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F5CA32B9-514F-47CB-826D-ECC949D23F1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78327" y="4371046"/>
              <a:ext cx="115200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" name="직선 연결선 92">
              <a:extLst>
                <a:ext uri="{FF2B5EF4-FFF2-40B4-BE49-F238E27FC236}">
                  <a16:creationId xmlns:a16="http://schemas.microsoft.com/office/drawing/2014/main" id="{9EE1472A-F0F6-435B-B624-5A9313F5D2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9495" y="3758491"/>
              <a:ext cx="2" cy="626423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9CF9153A-7B3D-44D5-B72C-2388765552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35655" y="3548551"/>
              <a:ext cx="228606" cy="231232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id="{722A50AA-B3A7-484D-9A37-A3F2572F13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161263" y="3559036"/>
              <a:ext cx="118800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EC55EB08-EAC4-4AA9-87EE-177ED44F15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32464" y="3761252"/>
              <a:ext cx="2" cy="626423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99EA7CF3-1CD2-4384-90F1-DB2D22D099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24272" y="3551604"/>
              <a:ext cx="228606" cy="231232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A8862754-F277-4FA3-B8C2-8FFA83875C5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873924" y="3774706"/>
              <a:ext cx="54000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직선 연결선 98">
              <a:extLst>
                <a:ext uri="{FF2B5EF4-FFF2-40B4-BE49-F238E27FC236}">
                  <a16:creationId xmlns:a16="http://schemas.microsoft.com/office/drawing/2014/main" id="{7C4D0422-0AF5-48AC-A466-9109C421E2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92561" y="3543474"/>
              <a:ext cx="228606" cy="231232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직선 연결선 99">
              <a:extLst>
                <a:ext uri="{FF2B5EF4-FFF2-40B4-BE49-F238E27FC236}">
                  <a16:creationId xmlns:a16="http://schemas.microsoft.com/office/drawing/2014/main" id="{15ED8D95-937D-4BA7-8FCB-AB78CCB78B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24100" y="3763591"/>
              <a:ext cx="2" cy="6120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E91E4FF5-205C-4A4D-8D2E-8CEF92A6E5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47084" y="3546888"/>
              <a:ext cx="228606" cy="231232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36A3F89A-D11C-4CEA-B813-014D189C12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867429" y="3758633"/>
              <a:ext cx="2" cy="6120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46604F3D-DE39-498B-B714-5CF4488922E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670645" y="3555660"/>
              <a:ext cx="54000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908CD4F-E8F4-4332-8467-F4930CCFA5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864798" y="4366004"/>
              <a:ext cx="57600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D622DEC-CBC5-4C32-BB4D-5FA36F4F4BB0}"/>
              </a:ext>
            </a:extLst>
          </p:cNvPr>
          <p:cNvSpPr txBox="1"/>
          <p:nvPr/>
        </p:nvSpPr>
        <p:spPr>
          <a:xfrm>
            <a:off x="9703386" y="3556018"/>
            <a:ext cx="91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rgbClr val="FF0000"/>
                </a:solidFill>
              </a:rPr>
              <a:t>…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0" name="제목 1">
            <a:extLst>
              <a:ext uri="{FF2B5EF4-FFF2-40B4-BE49-F238E27FC236}">
                <a16:creationId xmlns:a16="http://schemas.microsoft.com/office/drawing/2014/main" id="{5DB2BAB6-B1BC-4763-9941-A67DF665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Novel Architecture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1765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FCFA6048-396E-4B76-B259-B580B349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317642" cy="5067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Apply the individual CNNs into the K splits of partitioned sensor data.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2400" dirty="0"/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0B6597D2-0073-4769-9645-226AD588FA75}"/>
              </a:ext>
            </a:extLst>
          </p:cNvPr>
          <p:cNvGrpSpPr/>
          <p:nvPr/>
        </p:nvGrpSpPr>
        <p:grpSpPr>
          <a:xfrm flipH="1">
            <a:off x="1780307" y="5584154"/>
            <a:ext cx="665043" cy="677165"/>
            <a:chOff x="10064448" y="3501463"/>
            <a:chExt cx="801842" cy="816458"/>
          </a:xfrm>
        </p:grpSpPr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BED470BF-0B82-4E7E-A156-5284BC034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04"/>
            <a:stretch/>
          </p:blipFill>
          <p:spPr>
            <a:xfrm>
              <a:off x="10064448" y="3505278"/>
              <a:ext cx="609351" cy="611939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D2CF40FE-9094-45CE-ABAB-6C56DC547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14"/>
            <a:stretch/>
          </p:blipFill>
          <p:spPr>
            <a:xfrm>
              <a:off x="10112235" y="3557895"/>
              <a:ext cx="608965" cy="611939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EF9706C9-224C-407A-B6EF-4737CB7CD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91"/>
            <a:stretch/>
          </p:blipFill>
          <p:spPr>
            <a:xfrm>
              <a:off x="10159867" y="3608123"/>
              <a:ext cx="608963" cy="611939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2B2C9729-0F59-4589-9BFF-E82854F22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671"/>
            <a:stretch/>
          </p:blipFill>
          <p:spPr>
            <a:xfrm>
              <a:off x="10216929" y="3655754"/>
              <a:ext cx="599532" cy="611939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2681E895-0562-4564-BFE5-60E56A9AB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68"/>
            <a:stretch/>
          </p:blipFill>
          <p:spPr>
            <a:xfrm>
              <a:off x="10273990" y="3705982"/>
              <a:ext cx="592300" cy="611939"/>
            </a:xfrm>
            <a:prstGeom prst="rect">
              <a:avLst/>
            </a:prstGeom>
          </p:spPr>
        </p:pic>
        <p:sp>
          <p:nvSpPr>
            <p:cNvPr id="139" name="정육면체 138">
              <a:extLst>
                <a:ext uri="{FF2B5EF4-FFF2-40B4-BE49-F238E27FC236}">
                  <a16:creationId xmlns:a16="http://schemas.microsoft.com/office/drawing/2014/main" id="{E2C5B853-1D48-4D10-ABC9-6516C1343288}"/>
                </a:ext>
              </a:extLst>
            </p:cNvPr>
            <p:cNvSpPr/>
            <p:nvPr/>
          </p:nvSpPr>
          <p:spPr>
            <a:xfrm flipH="1">
              <a:off x="1006444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B07D29A6-C7E6-4DC1-B128-C67221EE8337}"/>
              </a:ext>
            </a:extLst>
          </p:cNvPr>
          <p:cNvGrpSpPr/>
          <p:nvPr/>
        </p:nvGrpSpPr>
        <p:grpSpPr>
          <a:xfrm flipH="1">
            <a:off x="1780916" y="2629477"/>
            <a:ext cx="652130" cy="676528"/>
            <a:chOff x="6997401" y="4511895"/>
            <a:chExt cx="786273" cy="815690"/>
          </a:xfrm>
        </p:grpSpPr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E2497781-F784-4139-B8D2-6888C2CE1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6997401" y="4514942"/>
              <a:ext cx="576649" cy="611939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0E969404-B535-45A0-8B8F-E9007CDBC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7044802" y="4567559"/>
              <a:ext cx="576649" cy="611939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896E2C6A-871D-41E8-B948-7B1C88BF0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80"/>
            <a:stretch/>
          </p:blipFill>
          <p:spPr>
            <a:xfrm>
              <a:off x="7092432" y="4617787"/>
              <a:ext cx="584510" cy="611939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8A124DCE-3265-452F-803F-5C53A1816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40062" y="4665418"/>
              <a:ext cx="583960" cy="611939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6C021382-A00A-4DD4-A285-FAE7576C6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89891" y="4715646"/>
              <a:ext cx="583960" cy="611939"/>
            </a:xfrm>
            <a:prstGeom prst="rect">
              <a:avLst/>
            </a:prstGeom>
          </p:spPr>
        </p:pic>
        <p:sp>
          <p:nvSpPr>
            <p:cNvPr id="146" name="정육면체 145">
              <a:extLst>
                <a:ext uri="{FF2B5EF4-FFF2-40B4-BE49-F238E27FC236}">
                  <a16:creationId xmlns:a16="http://schemas.microsoft.com/office/drawing/2014/main" id="{6510A16F-8291-4134-B1EA-23A8FD8893BA}"/>
                </a:ext>
              </a:extLst>
            </p:cNvPr>
            <p:cNvSpPr/>
            <p:nvPr/>
          </p:nvSpPr>
          <p:spPr>
            <a:xfrm flipH="1">
              <a:off x="6997401" y="4511895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1042403D-012D-4461-9C52-77F8F3F21137}"/>
              </a:ext>
            </a:extLst>
          </p:cNvPr>
          <p:cNvGrpSpPr/>
          <p:nvPr/>
        </p:nvGrpSpPr>
        <p:grpSpPr>
          <a:xfrm flipH="1">
            <a:off x="1780915" y="3445663"/>
            <a:ext cx="652129" cy="676759"/>
            <a:chOff x="7892843" y="4527711"/>
            <a:chExt cx="786273" cy="815969"/>
          </a:xfrm>
        </p:grpSpPr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84CAE3A7-CF84-4331-9965-7CF59FC5A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86" r="67867"/>
            <a:stretch/>
          </p:blipFill>
          <p:spPr>
            <a:xfrm>
              <a:off x="7903209" y="4531037"/>
              <a:ext cx="570839" cy="611939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65BBC0B2-74FE-4DDB-BF3E-B2BB05DFE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8" r="67834"/>
            <a:stretch/>
          </p:blipFill>
          <p:spPr>
            <a:xfrm>
              <a:off x="7951800" y="4583654"/>
              <a:ext cx="570839" cy="611939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59CF63EA-F572-4FCF-A09C-C24B53679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75" r="67010"/>
            <a:stretch/>
          </p:blipFill>
          <p:spPr>
            <a:xfrm>
              <a:off x="8008862" y="4633882"/>
              <a:ext cx="591671" cy="611939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27A95AD1-7359-4077-9B17-22D2CCF0D3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32" r="67213"/>
            <a:stretch/>
          </p:blipFill>
          <p:spPr>
            <a:xfrm>
              <a:off x="8065924" y="4681513"/>
              <a:ext cx="574812" cy="611939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id="{1CCC0C2E-4ECE-429B-9001-468556CC4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44" r="67524"/>
            <a:stretch/>
          </p:blipFill>
          <p:spPr>
            <a:xfrm>
              <a:off x="8086816" y="4731741"/>
              <a:ext cx="592300" cy="611939"/>
            </a:xfrm>
            <a:prstGeom prst="rect">
              <a:avLst/>
            </a:prstGeom>
          </p:spPr>
        </p:pic>
        <p:sp>
          <p:nvSpPr>
            <p:cNvPr id="153" name="정육면체 152">
              <a:extLst>
                <a:ext uri="{FF2B5EF4-FFF2-40B4-BE49-F238E27FC236}">
                  <a16:creationId xmlns:a16="http://schemas.microsoft.com/office/drawing/2014/main" id="{732C0C04-7BFC-4BB6-9639-EE06C15A1DD0}"/>
                </a:ext>
              </a:extLst>
            </p:cNvPr>
            <p:cNvSpPr/>
            <p:nvPr/>
          </p:nvSpPr>
          <p:spPr>
            <a:xfrm flipH="1">
              <a:off x="7892843" y="4527711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4258AA6B-2CC6-4EFF-B02F-04F4A235E4B2}"/>
              </a:ext>
            </a:extLst>
          </p:cNvPr>
          <p:cNvGrpSpPr/>
          <p:nvPr/>
        </p:nvGrpSpPr>
        <p:grpSpPr>
          <a:xfrm flipH="1">
            <a:off x="1780916" y="4260721"/>
            <a:ext cx="652132" cy="677165"/>
            <a:chOff x="8203896" y="3501463"/>
            <a:chExt cx="786276" cy="816458"/>
          </a:xfrm>
        </p:grpSpPr>
        <p:pic>
          <p:nvPicPr>
            <p:cNvPr id="155" name="그림 154">
              <a:extLst>
                <a:ext uri="{FF2B5EF4-FFF2-40B4-BE49-F238E27FC236}">
                  <a16:creationId xmlns:a16="http://schemas.microsoft.com/office/drawing/2014/main" id="{92C4444C-C225-4BE2-9A72-C4D03B42CA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30" r="51134"/>
            <a:stretch/>
          </p:blipFill>
          <p:spPr>
            <a:xfrm>
              <a:off x="8203896" y="3505278"/>
              <a:ext cx="592442" cy="611939"/>
            </a:xfrm>
            <a:prstGeom prst="rect">
              <a:avLst/>
            </a:prstGeom>
          </p:spPr>
        </p:pic>
        <p:pic>
          <p:nvPicPr>
            <p:cNvPr id="156" name="그림 155">
              <a:extLst>
                <a:ext uri="{FF2B5EF4-FFF2-40B4-BE49-F238E27FC236}">
                  <a16:creationId xmlns:a16="http://schemas.microsoft.com/office/drawing/2014/main" id="{DA8623C2-BD55-4654-B493-FFB05F232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70" r="50999"/>
            <a:stretch/>
          </p:blipFill>
          <p:spPr>
            <a:xfrm>
              <a:off x="8278501" y="3557895"/>
              <a:ext cx="570223" cy="611939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A96A29A3-3A83-4EBD-9570-518B51B33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8" r="51128"/>
            <a:stretch/>
          </p:blipFill>
          <p:spPr>
            <a:xfrm>
              <a:off x="8335563" y="3608123"/>
              <a:ext cx="556025" cy="611939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:a16="http://schemas.microsoft.com/office/drawing/2014/main" id="{41658B66-498A-4A0A-B2A7-391899945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1" r="51135"/>
            <a:stretch/>
          </p:blipFill>
          <p:spPr>
            <a:xfrm>
              <a:off x="8382967" y="3655754"/>
              <a:ext cx="556025" cy="611939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:a16="http://schemas.microsoft.com/office/drawing/2014/main" id="{8566AFA8-64EB-4CD7-BBAD-7F72D4E09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11" r="51098"/>
            <a:stretch/>
          </p:blipFill>
          <p:spPr>
            <a:xfrm>
              <a:off x="8417720" y="3705982"/>
              <a:ext cx="572449" cy="611939"/>
            </a:xfrm>
            <a:prstGeom prst="rect">
              <a:avLst/>
            </a:prstGeom>
          </p:spPr>
        </p:pic>
        <p:sp>
          <p:nvSpPr>
            <p:cNvPr id="160" name="정육면체 159">
              <a:extLst>
                <a:ext uri="{FF2B5EF4-FFF2-40B4-BE49-F238E27FC236}">
                  <a16:creationId xmlns:a16="http://schemas.microsoft.com/office/drawing/2014/main" id="{85A05880-1753-40DD-8AF0-B7071012A94C}"/>
                </a:ext>
              </a:extLst>
            </p:cNvPr>
            <p:cNvSpPr/>
            <p:nvPr/>
          </p:nvSpPr>
          <p:spPr>
            <a:xfrm flipH="1">
              <a:off x="820389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C18120C4-011D-4067-B2BB-4C94D8CDA7CF}"/>
              </a:ext>
            </a:extLst>
          </p:cNvPr>
          <p:cNvSpPr txBox="1"/>
          <p:nvPr/>
        </p:nvSpPr>
        <p:spPr>
          <a:xfrm rot="5400000">
            <a:off x="1826799" y="4918336"/>
            <a:ext cx="91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…</a:t>
            </a:r>
            <a:endParaRPr lang="ko-KR" altLang="en-US" dirty="0"/>
          </a:p>
        </p:txBody>
      </p:sp>
      <p:sp>
        <p:nvSpPr>
          <p:cNvPr id="162" name="왼쪽 중괄호 161">
            <a:extLst>
              <a:ext uri="{FF2B5EF4-FFF2-40B4-BE49-F238E27FC236}">
                <a16:creationId xmlns:a16="http://schemas.microsoft.com/office/drawing/2014/main" id="{2884287E-35CB-4931-B86D-09EDE26D3C48}"/>
              </a:ext>
            </a:extLst>
          </p:cNvPr>
          <p:cNvSpPr/>
          <p:nvPr/>
        </p:nvSpPr>
        <p:spPr>
          <a:xfrm>
            <a:off x="1499600" y="3070954"/>
            <a:ext cx="86614" cy="2952000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F405C68-832E-4CA5-8F78-B5A73C162A36}"/>
              </a:ext>
            </a:extLst>
          </p:cNvPr>
          <p:cNvSpPr txBox="1"/>
          <p:nvPr/>
        </p:nvSpPr>
        <p:spPr>
          <a:xfrm>
            <a:off x="1120662" y="4288199"/>
            <a:ext cx="28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</a:t>
            </a:r>
            <a:endParaRPr lang="ko-KR" altLang="en-US" dirty="0"/>
          </a:p>
        </p:txBody>
      </p:sp>
      <p:cxnSp>
        <p:nvCxnSpPr>
          <p:cNvPr id="164" name="직선 화살표 연결선 163">
            <a:extLst>
              <a:ext uri="{FF2B5EF4-FFF2-40B4-BE49-F238E27FC236}">
                <a16:creationId xmlns:a16="http://schemas.microsoft.com/office/drawing/2014/main" id="{DF448B8A-C0CC-4486-99E5-5DA7FF329EF1}"/>
              </a:ext>
            </a:extLst>
          </p:cNvPr>
          <p:cNvCxnSpPr>
            <a:cxnSpLocks/>
          </p:cNvCxnSpPr>
          <p:nvPr/>
        </p:nvCxnSpPr>
        <p:spPr>
          <a:xfrm>
            <a:off x="2756275" y="2907398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97F2E449-55F7-4043-B71F-31BBF806ADB3}"/>
              </a:ext>
            </a:extLst>
          </p:cNvPr>
          <p:cNvCxnSpPr>
            <a:cxnSpLocks/>
          </p:cNvCxnSpPr>
          <p:nvPr/>
        </p:nvCxnSpPr>
        <p:spPr>
          <a:xfrm>
            <a:off x="2756275" y="3748285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화살표 연결선 165">
            <a:extLst>
              <a:ext uri="{FF2B5EF4-FFF2-40B4-BE49-F238E27FC236}">
                <a16:creationId xmlns:a16="http://schemas.microsoft.com/office/drawing/2014/main" id="{5B2E1002-42D6-4AC0-85F1-FCF11415B494}"/>
              </a:ext>
            </a:extLst>
          </p:cNvPr>
          <p:cNvCxnSpPr>
            <a:cxnSpLocks/>
          </p:cNvCxnSpPr>
          <p:nvPr/>
        </p:nvCxnSpPr>
        <p:spPr>
          <a:xfrm>
            <a:off x="2756275" y="4590044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화살표 연결선 166">
            <a:extLst>
              <a:ext uri="{FF2B5EF4-FFF2-40B4-BE49-F238E27FC236}">
                <a16:creationId xmlns:a16="http://schemas.microsoft.com/office/drawing/2014/main" id="{6E55319C-029E-45CF-9A0A-DF32CD4491E5}"/>
              </a:ext>
            </a:extLst>
          </p:cNvPr>
          <p:cNvCxnSpPr>
            <a:cxnSpLocks/>
          </p:cNvCxnSpPr>
          <p:nvPr/>
        </p:nvCxnSpPr>
        <p:spPr>
          <a:xfrm>
            <a:off x="2756275" y="5924235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B92250E3-67AB-4662-9DAE-2A2D3A7395E7}"/>
              </a:ext>
            </a:extLst>
          </p:cNvPr>
          <p:cNvSpPr txBox="1"/>
          <p:nvPr/>
        </p:nvSpPr>
        <p:spPr>
          <a:xfrm>
            <a:off x="3012235" y="2882841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Conv1</a:t>
            </a:r>
            <a:endParaRPr lang="ko-KR" altLang="en-US" sz="18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032F3BF-77A5-4549-B691-3449778BC7DB}"/>
              </a:ext>
            </a:extLst>
          </p:cNvPr>
          <p:cNvSpPr txBox="1"/>
          <p:nvPr/>
        </p:nvSpPr>
        <p:spPr>
          <a:xfrm>
            <a:off x="3012235" y="3723670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Conv2</a:t>
            </a:r>
            <a:endParaRPr lang="ko-KR" altLang="en-US" sz="18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2BA1250-2BDD-47F1-8A20-E96DDB25FADE}"/>
              </a:ext>
            </a:extLst>
          </p:cNvPr>
          <p:cNvSpPr txBox="1"/>
          <p:nvPr/>
        </p:nvSpPr>
        <p:spPr>
          <a:xfrm>
            <a:off x="3012235" y="4569065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Conv3</a:t>
            </a:r>
            <a:endParaRPr lang="ko-KR" altLang="en-US" sz="18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8C35198-C8F6-4F1A-B501-EF88F723B7AF}"/>
              </a:ext>
            </a:extLst>
          </p:cNvPr>
          <p:cNvSpPr txBox="1"/>
          <p:nvPr/>
        </p:nvSpPr>
        <p:spPr>
          <a:xfrm>
            <a:off x="3012235" y="5904008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 err="1"/>
              <a:t>ConvK</a:t>
            </a:r>
            <a:endParaRPr lang="ko-KR" altLang="en-US" sz="1800" dirty="0"/>
          </a:p>
        </p:txBody>
      </p:sp>
      <p:sp>
        <p:nvSpPr>
          <p:cNvPr id="172" name="정육면체 171">
            <a:extLst>
              <a:ext uri="{FF2B5EF4-FFF2-40B4-BE49-F238E27FC236}">
                <a16:creationId xmlns:a16="http://schemas.microsoft.com/office/drawing/2014/main" id="{F85623AF-A682-4B47-85C5-051159F1EF67}"/>
              </a:ext>
            </a:extLst>
          </p:cNvPr>
          <p:cNvSpPr/>
          <p:nvPr/>
        </p:nvSpPr>
        <p:spPr>
          <a:xfrm>
            <a:off x="4644407" y="2630698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정육면체 172">
            <a:extLst>
              <a:ext uri="{FF2B5EF4-FFF2-40B4-BE49-F238E27FC236}">
                <a16:creationId xmlns:a16="http://schemas.microsoft.com/office/drawing/2014/main" id="{FFBD80C9-7258-4DC0-9A06-ADB1634D563B}"/>
              </a:ext>
            </a:extLst>
          </p:cNvPr>
          <p:cNvSpPr/>
          <p:nvPr/>
        </p:nvSpPr>
        <p:spPr>
          <a:xfrm>
            <a:off x="4644407" y="3439668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정육면체 173">
            <a:extLst>
              <a:ext uri="{FF2B5EF4-FFF2-40B4-BE49-F238E27FC236}">
                <a16:creationId xmlns:a16="http://schemas.microsoft.com/office/drawing/2014/main" id="{DBCBDBC9-2958-42A0-9994-A59261667F88}"/>
              </a:ext>
            </a:extLst>
          </p:cNvPr>
          <p:cNvSpPr/>
          <p:nvPr/>
        </p:nvSpPr>
        <p:spPr>
          <a:xfrm>
            <a:off x="4644407" y="4264035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정육면체 174">
            <a:extLst>
              <a:ext uri="{FF2B5EF4-FFF2-40B4-BE49-F238E27FC236}">
                <a16:creationId xmlns:a16="http://schemas.microsoft.com/office/drawing/2014/main" id="{866BC48C-E072-4E3E-8CFF-A403C936E01F}"/>
              </a:ext>
            </a:extLst>
          </p:cNvPr>
          <p:cNvSpPr/>
          <p:nvPr/>
        </p:nvSpPr>
        <p:spPr>
          <a:xfrm>
            <a:off x="4644407" y="5579712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E0F6CF3-BF02-4FA7-A775-4B54968BEBBD}"/>
              </a:ext>
            </a:extLst>
          </p:cNvPr>
          <p:cNvSpPr txBox="1"/>
          <p:nvPr/>
        </p:nvSpPr>
        <p:spPr>
          <a:xfrm>
            <a:off x="1197052" y="6229801"/>
            <a:ext cx="170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Partitioned sensor data</a:t>
            </a:r>
            <a:endParaRPr lang="ko-KR" altLang="en-US" sz="18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2A79DED-6ACE-4E72-95D4-B3AB3AD6AEE1}"/>
              </a:ext>
            </a:extLst>
          </p:cNvPr>
          <p:cNvSpPr txBox="1"/>
          <p:nvPr/>
        </p:nvSpPr>
        <p:spPr>
          <a:xfrm>
            <a:off x="4101612" y="6230497"/>
            <a:ext cx="170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Feature maps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4B5BDD60-B642-4AEB-AEF8-6CC70A5B4979}"/>
                  </a:ext>
                </a:extLst>
              </p:cNvPr>
              <p:cNvSpPr txBox="1"/>
              <p:nvPr/>
            </p:nvSpPr>
            <p:spPr>
              <a:xfrm>
                <a:off x="4760134" y="2869828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4B5BDD60-B642-4AEB-AEF8-6CC70A5B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134" y="2869828"/>
                <a:ext cx="374333" cy="369332"/>
              </a:xfrm>
              <a:prstGeom prst="rect">
                <a:avLst/>
              </a:prstGeom>
              <a:blipFill>
                <a:blip r:embed="rId4"/>
                <a:stretch>
                  <a:fillRect l="-27869" b="-1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F8C4633-7D52-4CC2-BED1-B313C4B7356C}"/>
                  </a:ext>
                </a:extLst>
              </p:cNvPr>
              <p:cNvSpPr txBox="1"/>
              <p:nvPr/>
            </p:nvSpPr>
            <p:spPr>
              <a:xfrm>
                <a:off x="4756575" y="3671926"/>
                <a:ext cx="381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F8C4633-7D52-4CC2-BED1-B313C4B73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75" y="3671926"/>
                <a:ext cx="381451" cy="369332"/>
              </a:xfrm>
              <a:prstGeom prst="rect">
                <a:avLst/>
              </a:prstGeom>
              <a:blipFill>
                <a:blip r:embed="rId5"/>
                <a:stretch>
                  <a:fillRect l="-26984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ACEB56C-6A80-4266-BA87-833EB833A98B}"/>
                  </a:ext>
                </a:extLst>
              </p:cNvPr>
              <p:cNvSpPr txBox="1"/>
              <p:nvPr/>
            </p:nvSpPr>
            <p:spPr>
              <a:xfrm>
                <a:off x="4777227" y="4505554"/>
                <a:ext cx="381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ACEB56C-6A80-4266-BA87-833EB833A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27" y="4505554"/>
                <a:ext cx="381451" cy="369332"/>
              </a:xfrm>
              <a:prstGeom prst="rect">
                <a:avLst/>
              </a:prstGeom>
              <a:blipFill>
                <a:blip r:embed="rId6"/>
                <a:stretch>
                  <a:fillRect l="-29032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38C8A87F-83BB-4D2A-81FB-7F1EF84214FA}"/>
                  </a:ext>
                </a:extLst>
              </p:cNvPr>
              <p:cNvSpPr txBox="1"/>
              <p:nvPr/>
            </p:nvSpPr>
            <p:spPr>
              <a:xfrm>
                <a:off x="4757799" y="5796818"/>
                <a:ext cx="420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38C8A87F-83BB-4D2A-81FB-7F1EF842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99" y="5796818"/>
                <a:ext cx="420307" cy="369332"/>
              </a:xfrm>
              <a:prstGeom prst="rect">
                <a:avLst/>
              </a:prstGeom>
              <a:blipFill>
                <a:blip r:embed="rId7"/>
                <a:stretch>
                  <a:fillRect l="-24638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제목 1">
            <a:extLst>
              <a:ext uri="{FF2B5EF4-FFF2-40B4-BE49-F238E27FC236}">
                <a16:creationId xmlns:a16="http://schemas.microsoft.com/office/drawing/2014/main" id="{86A98F3A-DA51-442C-8882-919F72C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Novel Architecture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1932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FCFA6048-396E-4B76-B259-B580B349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633200" cy="5067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Extract attention weight at each partition </a:t>
            </a:r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7CAC0729-44B4-4EA6-8D61-C3607AB3F774}"/>
              </a:ext>
            </a:extLst>
          </p:cNvPr>
          <p:cNvGrpSpPr/>
          <p:nvPr/>
        </p:nvGrpSpPr>
        <p:grpSpPr>
          <a:xfrm flipH="1">
            <a:off x="1780307" y="5584154"/>
            <a:ext cx="665043" cy="677165"/>
            <a:chOff x="10064448" y="3501463"/>
            <a:chExt cx="801842" cy="816458"/>
          </a:xfrm>
        </p:grpSpPr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3B91AE69-9067-4168-8B47-AA7B3225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04"/>
            <a:stretch/>
          </p:blipFill>
          <p:spPr>
            <a:xfrm>
              <a:off x="10064448" y="3505278"/>
              <a:ext cx="609351" cy="611939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D6F2736C-2E00-4136-9047-6EA329097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14"/>
            <a:stretch/>
          </p:blipFill>
          <p:spPr>
            <a:xfrm>
              <a:off x="10112235" y="3557895"/>
              <a:ext cx="608965" cy="611939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69FDB89D-8815-4520-B8DF-DC939B572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91"/>
            <a:stretch/>
          </p:blipFill>
          <p:spPr>
            <a:xfrm>
              <a:off x="10159867" y="3608123"/>
              <a:ext cx="608963" cy="611939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BB7FB050-0591-4192-966F-5EE23CCCC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671"/>
            <a:stretch/>
          </p:blipFill>
          <p:spPr>
            <a:xfrm>
              <a:off x="10216929" y="3655754"/>
              <a:ext cx="599532" cy="611939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0727596A-FDD7-478C-A7C7-B67875A58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68"/>
            <a:stretch/>
          </p:blipFill>
          <p:spPr>
            <a:xfrm>
              <a:off x="10273990" y="3705982"/>
              <a:ext cx="592300" cy="611939"/>
            </a:xfrm>
            <a:prstGeom prst="rect">
              <a:avLst/>
            </a:prstGeom>
          </p:spPr>
        </p:pic>
        <p:sp>
          <p:nvSpPr>
            <p:cNvPr id="128" name="정육면체 127">
              <a:extLst>
                <a:ext uri="{FF2B5EF4-FFF2-40B4-BE49-F238E27FC236}">
                  <a16:creationId xmlns:a16="http://schemas.microsoft.com/office/drawing/2014/main" id="{21AFDA8B-576C-4042-971D-BB39BA5B9A66}"/>
                </a:ext>
              </a:extLst>
            </p:cNvPr>
            <p:cNvSpPr/>
            <p:nvPr/>
          </p:nvSpPr>
          <p:spPr>
            <a:xfrm flipH="1">
              <a:off x="1006444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99C79B4A-F96D-48F2-A7A1-0B9F33552568}"/>
              </a:ext>
            </a:extLst>
          </p:cNvPr>
          <p:cNvGrpSpPr/>
          <p:nvPr/>
        </p:nvGrpSpPr>
        <p:grpSpPr>
          <a:xfrm flipH="1">
            <a:off x="1780916" y="2629477"/>
            <a:ext cx="652130" cy="676528"/>
            <a:chOff x="6997401" y="4511895"/>
            <a:chExt cx="786273" cy="815690"/>
          </a:xfrm>
        </p:grpSpPr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673CA863-AFFF-4812-BF2F-6EA1BFFE3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6997401" y="4514942"/>
              <a:ext cx="576649" cy="611939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09B50286-0650-4538-A57E-B87D051A4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7044802" y="4567559"/>
              <a:ext cx="576649" cy="611939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C1EB64BC-7543-4425-A04F-1E47B5055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80"/>
            <a:stretch/>
          </p:blipFill>
          <p:spPr>
            <a:xfrm>
              <a:off x="7092432" y="4617787"/>
              <a:ext cx="584510" cy="611939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B66A45B7-EE17-43CD-B535-61FD39747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40062" y="4665418"/>
              <a:ext cx="583960" cy="611939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E2C81AE5-5788-4518-BBB0-CD36CEC83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89891" y="4715646"/>
              <a:ext cx="583960" cy="611939"/>
            </a:xfrm>
            <a:prstGeom prst="rect">
              <a:avLst/>
            </a:prstGeom>
          </p:spPr>
        </p:pic>
        <p:sp>
          <p:nvSpPr>
            <p:cNvPr id="139" name="정육면체 138">
              <a:extLst>
                <a:ext uri="{FF2B5EF4-FFF2-40B4-BE49-F238E27FC236}">
                  <a16:creationId xmlns:a16="http://schemas.microsoft.com/office/drawing/2014/main" id="{4780B3C4-CC6D-49DF-B79E-8AD971FA5555}"/>
                </a:ext>
              </a:extLst>
            </p:cNvPr>
            <p:cNvSpPr/>
            <p:nvPr/>
          </p:nvSpPr>
          <p:spPr>
            <a:xfrm flipH="1">
              <a:off x="6997401" y="4511895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61E7BF13-411A-42C4-ABAE-F29669EDFCAC}"/>
              </a:ext>
            </a:extLst>
          </p:cNvPr>
          <p:cNvGrpSpPr/>
          <p:nvPr/>
        </p:nvGrpSpPr>
        <p:grpSpPr>
          <a:xfrm flipH="1">
            <a:off x="1780915" y="3445663"/>
            <a:ext cx="652129" cy="676759"/>
            <a:chOff x="7892843" y="4527711"/>
            <a:chExt cx="786273" cy="815969"/>
          </a:xfrm>
        </p:grpSpPr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1AF6996A-E012-4B46-B98B-6299FB435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86" r="67867"/>
            <a:stretch/>
          </p:blipFill>
          <p:spPr>
            <a:xfrm>
              <a:off x="7903209" y="4531037"/>
              <a:ext cx="570839" cy="611939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83624141-93C6-4BB7-8AF2-2C5908A72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8" r="67834"/>
            <a:stretch/>
          </p:blipFill>
          <p:spPr>
            <a:xfrm>
              <a:off x="7951800" y="4583654"/>
              <a:ext cx="570839" cy="611939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820E1146-1E93-453E-B19C-F111D13D8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75" r="67010"/>
            <a:stretch/>
          </p:blipFill>
          <p:spPr>
            <a:xfrm>
              <a:off x="8008862" y="4633882"/>
              <a:ext cx="591671" cy="611939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492D9922-A9D8-4A1D-BB86-9902AE641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32" r="67213"/>
            <a:stretch/>
          </p:blipFill>
          <p:spPr>
            <a:xfrm>
              <a:off x="8065924" y="4681513"/>
              <a:ext cx="574812" cy="611939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C154E502-55A7-41DC-82CF-D87F4A20E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44" r="67524"/>
            <a:stretch/>
          </p:blipFill>
          <p:spPr>
            <a:xfrm>
              <a:off x="8086816" y="4731741"/>
              <a:ext cx="592300" cy="611939"/>
            </a:xfrm>
            <a:prstGeom prst="rect">
              <a:avLst/>
            </a:prstGeom>
          </p:spPr>
        </p:pic>
        <p:sp>
          <p:nvSpPr>
            <p:cNvPr id="146" name="정육면체 145">
              <a:extLst>
                <a:ext uri="{FF2B5EF4-FFF2-40B4-BE49-F238E27FC236}">
                  <a16:creationId xmlns:a16="http://schemas.microsoft.com/office/drawing/2014/main" id="{9FFD0492-7D9D-46F0-BD2A-2BF5984AB59C}"/>
                </a:ext>
              </a:extLst>
            </p:cNvPr>
            <p:cNvSpPr/>
            <p:nvPr/>
          </p:nvSpPr>
          <p:spPr>
            <a:xfrm flipH="1">
              <a:off x="7892843" y="4527711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D205CE69-AAF3-4AC3-B7DF-224728E7A355}"/>
              </a:ext>
            </a:extLst>
          </p:cNvPr>
          <p:cNvGrpSpPr/>
          <p:nvPr/>
        </p:nvGrpSpPr>
        <p:grpSpPr>
          <a:xfrm flipH="1">
            <a:off x="1780916" y="4260721"/>
            <a:ext cx="652132" cy="677165"/>
            <a:chOff x="8203896" y="3501463"/>
            <a:chExt cx="786276" cy="816458"/>
          </a:xfrm>
        </p:grpSpPr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6F3A8909-8D96-4E86-83F1-8BDBCEB51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30" r="51134"/>
            <a:stretch/>
          </p:blipFill>
          <p:spPr>
            <a:xfrm>
              <a:off x="8203896" y="3505278"/>
              <a:ext cx="592442" cy="611939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5F20E7F4-EB46-4FDC-9284-2414369E9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70" r="50999"/>
            <a:stretch/>
          </p:blipFill>
          <p:spPr>
            <a:xfrm>
              <a:off x="8278501" y="3557895"/>
              <a:ext cx="570223" cy="611939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4AA3EDD3-6563-42F1-96D2-2512B06BB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8" r="51128"/>
            <a:stretch/>
          </p:blipFill>
          <p:spPr>
            <a:xfrm>
              <a:off x="8335563" y="3608123"/>
              <a:ext cx="556025" cy="611939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5701073E-D4AC-4969-B274-883782AB4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1" r="51135"/>
            <a:stretch/>
          </p:blipFill>
          <p:spPr>
            <a:xfrm>
              <a:off x="8382967" y="3655754"/>
              <a:ext cx="556025" cy="611939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id="{29C83CBF-85ED-4D64-9B76-388E0DC32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11" r="51098"/>
            <a:stretch/>
          </p:blipFill>
          <p:spPr>
            <a:xfrm>
              <a:off x="8417720" y="3705982"/>
              <a:ext cx="572449" cy="611939"/>
            </a:xfrm>
            <a:prstGeom prst="rect">
              <a:avLst/>
            </a:prstGeom>
          </p:spPr>
        </p:pic>
        <p:sp>
          <p:nvSpPr>
            <p:cNvPr id="153" name="정육면체 152">
              <a:extLst>
                <a:ext uri="{FF2B5EF4-FFF2-40B4-BE49-F238E27FC236}">
                  <a16:creationId xmlns:a16="http://schemas.microsoft.com/office/drawing/2014/main" id="{B0F6D1D1-B6F4-48CC-86E9-337F4C956E62}"/>
                </a:ext>
              </a:extLst>
            </p:cNvPr>
            <p:cNvSpPr/>
            <p:nvPr/>
          </p:nvSpPr>
          <p:spPr>
            <a:xfrm flipH="1">
              <a:off x="820389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143CEF72-6E78-4400-987E-9A6833B49FE8}"/>
              </a:ext>
            </a:extLst>
          </p:cNvPr>
          <p:cNvSpPr txBox="1"/>
          <p:nvPr/>
        </p:nvSpPr>
        <p:spPr>
          <a:xfrm rot="5400000">
            <a:off x="1826799" y="4918336"/>
            <a:ext cx="91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…</a:t>
            </a:r>
            <a:endParaRPr lang="ko-KR" altLang="en-US" dirty="0"/>
          </a:p>
        </p:txBody>
      </p:sp>
      <p:sp>
        <p:nvSpPr>
          <p:cNvPr id="155" name="왼쪽 중괄호 154">
            <a:extLst>
              <a:ext uri="{FF2B5EF4-FFF2-40B4-BE49-F238E27FC236}">
                <a16:creationId xmlns:a16="http://schemas.microsoft.com/office/drawing/2014/main" id="{38E030D3-1B0D-4602-872E-50E120736520}"/>
              </a:ext>
            </a:extLst>
          </p:cNvPr>
          <p:cNvSpPr/>
          <p:nvPr/>
        </p:nvSpPr>
        <p:spPr>
          <a:xfrm>
            <a:off x="1499600" y="3070954"/>
            <a:ext cx="86614" cy="2952000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455582-38A4-43A3-988D-6AA131D33C31}"/>
              </a:ext>
            </a:extLst>
          </p:cNvPr>
          <p:cNvSpPr txBox="1"/>
          <p:nvPr/>
        </p:nvSpPr>
        <p:spPr>
          <a:xfrm>
            <a:off x="1120662" y="4288199"/>
            <a:ext cx="28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</a:t>
            </a:r>
            <a:endParaRPr lang="ko-KR" altLang="en-US" dirty="0"/>
          </a:p>
        </p:txBody>
      </p:sp>
      <p:cxnSp>
        <p:nvCxnSpPr>
          <p:cNvPr id="157" name="직선 화살표 연결선 156">
            <a:extLst>
              <a:ext uri="{FF2B5EF4-FFF2-40B4-BE49-F238E27FC236}">
                <a16:creationId xmlns:a16="http://schemas.microsoft.com/office/drawing/2014/main" id="{458CE30A-FAC2-43B6-8BC7-6384F91C5284}"/>
              </a:ext>
            </a:extLst>
          </p:cNvPr>
          <p:cNvCxnSpPr>
            <a:cxnSpLocks/>
          </p:cNvCxnSpPr>
          <p:nvPr/>
        </p:nvCxnSpPr>
        <p:spPr>
          <a:xfrm>
            <a:off x="2756275" y="2907398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화살표 연결선 157">
            <a:extLst>
              <a:ext uri="{FF2B5EF4-FFF2-40B4-BE49-F238E27FC236}">
                <a16:creationId xmlns:a16="http://schemas.microsoft.com/office/drawing/2014/main" id="{3393399C-0004-4C94-B941-755C3AFD5036}"/>
              </a:ext>
            </a:extLst>
          </p:cNvPr>
          <p:cNvCxnSpPr>
            <a:cxnSpLocks/>
          </p:cNvCxnSpPr>
          <p:nvPr/>
        </p:nvCxnSpPr>
        <p:spPr>
          <a:xfrm>
            <a:off x="2756275" y="3748285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6687DFA7-050C-4929-ABD7-6466CBFBA472}"/>
              </a:ext>
            </a:extLst>
          </p:cNvPr>
          <p:cNvCxnSpPr>
            <a:cxnSpLocks/>
          </p:cNvCxnSpPr>
          <p:nvPr/>
        </p:nvCxnSpPr>
        <p:spPr>
          <a:xfrm>
            <a:off x="2756275" y="4590044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>
            <a:extLst>
              <a:ext uri="{FF2B5EF4-FFF2-40B4-BE49-F238E27FC236}">
                <a16:creationId xmlns:a16="http://schemas.microsoft.com/office/drawing/2014/main" id="{F6139458-98BF-4908-B6C6-CC71965D6757}"/>
              </a:ext>
            </a:extLst>
          </p:cNvPr>
          <p:cNvCxnSpPr>
            <a:cxnSpLocks/>
          </p:cNvCxnSpPr>
          <p:nvPr/>
        </p:nvCxnSpPr>
        <p:spPr>
          <a:xfrm>
            <a:off x="2756275" y="5924235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AFAF4ECC-93CE-4A0A-9C01-8A46DCE6A495}"/>
              </a:ext>
            </a:extLst>
          </p:cNvPr>
          <p:cNvSpPr txBox="1"/>
          <p:nvPr/>
        </p:nvSpPr>
        <p:spPr>
          <a:xfrm>
            <a:off x="3012235" y="2882841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Conv1</a:t>
            </a:r>
            <a:endParaRPr lang="ko-KR" altLang="en-US" sz="1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1361E26-002C-432D-9CC0-241B62E8DA04}"/>
              </a:ext>
            </a:extLst>
          </p:cNvPr>
          <p:cNvSpPr txBox="1"/>
          <p:nvPr/>
        </p:nvSpPr>
        <p:spPr>
          <a:xfrm>
            <a:off x="3012235" y="3723670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Conv2</a:t>
            </a:r>
            <a:endParaRPr lang="ko-KR" altLang="en-US" sz="18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0B6138D-EA02-46CF-8026-F02F6B064390}"/>
              </a:ext>
            </a:extLst>
          </p:cNvPr>
          <p:cNvSpPr txBox="1"/>
          <p:nvPr/>
        </p:nvSpPr>
        <p:spPr>
          <a:xfrm>
            <a:off x="3012235" y="4569065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Conv3</a:t>
            </a:r>
            <a:endParaRPr lang="ko-KR" altLang="en-US" sz="1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908041F-D8A6-4399-858C-05D438071E8A}"/>
              </a:ext>
            </a:extLst>
          </p:cNvPr>
          <p:cNvSpPr txBox="1"/>
          <p:nvPr/>
        </p:nvSpPr>
        <p:spPr>
          <a:xfrm>
            <a:off x="3012235" y="5904008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 err="1"/>
              <a:t>ConvK</a:t>
            </a:r>
            <a:endParaRPr lang="ko-KR" altLang="en-US" sz="1800" dirty="0"/>
          </a:p>
        </p:txBody>
      </p:sp>
      <p:sp>
        <p:nvSpPr>
          <p:cNvPr id="165" name="정육면체 164">
            <a:extLst>
              <a:ext uri="{FF2B5EF4-FFF2-40B4-BE49-F238E27FC236}">
                <a16:creationId xmlns:a16="http://schemas.microsoft.com/office/drawing/2014/main" id="{8E7392B2-7B7C-4376-AF93-E5C2A3E6CED1}"/>
              </a:ext>
            </a:extLst>
          </p:cNvPr>
          <p:cNvSpPr/>
          <p:nvPr/>
        </p:nvSpPr>
        <p:spPr>
          <a:xfrm>
            <a:off x="4644407" y="2630698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정육면체 165">
            <a:extLst>
              <a:ext uri="{FF2B5EF4-FFF2-40B4-BE49-F238E27FC236}">
                <a16:creationId xmlns:a16="http://schemas.microsoft.com/office/drawing/2014/main" id="{6C32BD64-4E21-43DF-8B80-4A2EFB701B32}"/>
              </a:ext>
            </a:extLst>
          </p:cNvPr>
          <p:cNvSpPr/>
          <p:nvPr/>
        </p:nvSpPr>
        <p:spPr>
          <a:xfrm>
            <a:off x="4644407" y="3439668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정육면체 166">
            <a:extLst>
              <a:ext uri="{FF2B5EF4-FFF2-40B4-BE49-F238E27FC236}">
                <a16:creationId xmlns:a16="http://schemas.microsoft.com/office/drawing/2014/main" id="{8E70DC26-7E75-4195-A9CA-E9F6D3A8AD2E}"/>
              </a:ext>
            </a:extLst>
          </p:cNvPr>
          <p:cNvSpPr/>
          <p:nvPr/>
        </p:nvSpPr>
        <p:spPr>
          <a:xfrm>
            <a:off x="4644407" y="4264035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정육면체 167">
            <a:extLst>
              <a:ext uri="{FF2B5EF4-FFF2-40B4-BE49-F238E27FC236}">
                <a16:creationId xmlns:a16="http://schemas.microsoft.com/office/drawing/2014/main" id="{925E68CB-2E77-4609-9E18-DE96923CCFA8}"/>
              </a:ext>
            </a:extLst>
          </p:cNvPr>
          <p:cNvSpPr/>
          <p:nvPr/>
        </p:nvSpPr>
        <p:spPr>
          <a:xfrm>
            <a:off x="4644407" y="5579712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3DFBEAE-5E2C-4E43-BDF7-376088EDC27E}"/>
              </a:ext>
            </a:extLst>
          </p:cNvPr>
          <p:cNvSpPr txBox="1"/>
          <p:nvPr/>
        </p:nvSpPr>
        <p:spPr>
          <a:xfrm>
            <a:off x="1197052" y="6229801"/>
            <a:ext cx="170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Partitioned sensor data</a:t>
            </a:r>
            <a:endParaRPr lang="ko-KR" altLang="en-US" sz="18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953097B-D6CC-4773-A1C9-187773C052A8}"/>
              </a:ext>
            </a:extLst>
          </p:cNvPr>
          <p:cNvSpPr txBox="1"/>
          <p:nvPr/>
        </p:nvSpPr>
        <p:spPr>
          <a:xfrm>
            <a:off x="4101612" y="6230497"/>
            <a:ext cx="170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Feature maps</a:t>
            </a:r>
            <a:endParaRPr lang="ko-KR" altLang="en-US" sz="1800" dirty="0"/>
          </a:p>
        </p:txBody>
      </p:sp>
      <p:sp>
        <p:nvSpPr>
          <p:cNvPr id="171" name="직사각형 170">
            <a:extLst>
              <a:ext uri="{FF2B5EF4-FFF2-40B4-BE49-F238E27FC236}">
                <a16:creationId xmlns:a16="http://schemas.microsoft.com/office/drawing/2014/main" id="{704455F2-5142-4788-968B-DA725D069498}"/>
              </a:ext>
            </a:extLst>
          </p:cNvPr>
          <p:cNvSpPr/>
          <p:nvPr/>
        </p:nvSpPr>
        <p:spPr>
          <a:xfrm>
            <a:off x="6440762" y="2622650"/>
            <a:ext cx="1427402" cy="734300"/>
          </a:xfrm>
          <a:prstGeom prst="rect">
            <a:avLst/>
          </a:prstGeom>
          <a:solidFill>
            <a:srgbClr val="9B9B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+mj-lt"/>
              </a:rPr>
              <a:t>Attention</a:t>
            </a:r>
          </a:p>
          <a:p>
            <a:pPr algn="ctr"/>
            <a:r>
              <a:rPr lang="en-US" altLang="ko-KR" sz="1800" dirty="0">
                <a:solidFill>
                  <a:schemeClr val="tx1"/>
                </a:solidFill>
                <a:latin typeface="+mj-lt"/>
              </a:rPr>
              <a:t>Module</a:t>
            </a:r>
            <a:endParaRPr lang="ko-KR" altLang="en-US" sz="1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2" name="직선 화살표 연결선 171">
            <a:extLst>
              <a:ext uri="{FF2B5EF4-FFF2-40B4-BE49-F238E27FC236}">
                <a16:creationId xmlns:a16="http://schemas.microsoft.com/office/drawing/2014/main" id="{37F52D1F-3637-4ACC-87B8-497C3C9937C9}"/>
              </a:ext>
            </a:extLst>
          </p:cNvPr>
          <p:cNvCxnSpPr>
            <a:cxnSpLocks/>
          </p:cNvCxnSpPr>
          <p:nvPr/>
        </p:nvCxnSpPr>
        <p:spPr>
          <a:xfrm flipV="1">
            <a:off x="5578225" y="3019672"/>
            <a:ext cx="644485" cy="128653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왼쪽 중괄호 172">
            <a:extLst>
              <a:ext uri="{FF2B5EF4-FFF2-40B4-BE49-F238E27FC236}">
                <a16:creationId xmlns:a16="http://schemas.microsoft.com/office/drawing/2014/main" id="{0913C8F5-3C68-4744-9892-B383356627DC}"/>
              </a:ext>
            </a:extLst>
          </p:cNvPr>
          <p:cNvSpPr/>
          <p:nvPr/>
        </p:nvSpPr>
        <p:spPr>
          <a:xfrm flipH="1">
            <a:off x="5427975" y="3070954"/>
            <a:ext cx="86614" cy="2952000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직사각형 173">
            <a:extLst>
              <a:ext uri="{FF2B5EF4-FFF2-40B4-BE49-F238E27FC236}">
                <a16:creationId xmlns:a16="http://schemas.microsoft.com/office/drawing/2014/main" id="{D50FC9A7-2D4E-4D7E-B4B1-BDA1E025E198}"/>
              </a:ext>
            </a:extLst>
          </p:cNvPr>
          <p:cNvSpPr/>
          <p:nvPr/>
        </p:nvSpPr>
        <p:spPr bwMode="auto">
          <a:xfrm>
            <a:off x="8277631" y="2585643"/>
            <a:ext cx="1335366" cy="180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직선 화살표 연결선 174">
            <a:extLst>
              <a:ext uri="{FF2B5EF4-FFF2-40B4-BE49-F238E27FC236}">
                <a16:creationId xmlns:a16="http://schemas.microsoft.com/office/drawing/2014/main" id="{C8EB3EC5-C110-495C-86FD-32C07BBEC0B9}"/>
              </a:ext>
            </a:extLst>
          </p:cNvPr>
          <p:cNvCxnSpPr>
            <a:cxnSpLocks/>
          </p:cNvCxnSpPr>
          <p:nvPr/>
        </p:nvCxnSpPr>
        <p:spPr>
          <a:xfrm>
            <a:off x="7918356" y="2986015"/>
            <a:ext cx="5997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EE2D8CED-D6F6-483B-A228-E47E4A13F933}"/>
              </a:ext>
            </a:extLst>
          </p:cNvPr>
          <p:cNvGrpSpPr/>
          <p:nvPr/>
        </p:nvGrpSpPr>
        <p:grpSpPr>
          <a:xfrm>
            <a:off x="8620566" y="2511715"/>
            <a:ext cx="2199833" cy="707886"/>
            <a:chOff x="8620566" y="2338995"/>
            <a:chExt cx="2199833" cy="707886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32EB37C-F729-47B6-8A82-99AE0AEDE89E}"/>
                </a:ext>
              </a:extLst>
            </p:cNvPr>
            <p:cNvSpPr txBox="1"/>
            <p:nvPr/>
          </p:nvSpPr>
          <p:spPr>
            <a:xfrm>
              <a:off x="9491443" y="2338995"/>
              <a:ext cx="919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/>
                <a:t>…</a:t>
              </a:r>
              <a:endParaRPr lang="ko-KR" altLang="en-US" dirty="0"/>
            </a:p>
          </p:txBody>
        </p:sp>
        <p:pic>
          <p:nvPicPr>
            <p:cNvPr id="183" name="Picture 2" descr="https://latex.codecogs.com/gif.latex?%5Cdpi%7B200%7D%20w_%7B1%7D">
              <a:extLst>
                <a:ext uri="{FF2B5EF4-FFF2-40B4-BE49-F238E27FC236}">
                  <a16:creationId xmlns:a16="http://schemas.microsoft.com/office/drawing/2014/main" id="{90ACCFFB-3FF5-4C81-BFE0-37A1DA829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279" y="2763363"/>
              <a:ext cx="3143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4" descr="https://latex.codecogs.com/gif.latex?%5Cdpi%7B200%7D%20w_%7B2%7D">
              <a:extLst>
                <a:ext uri="{FF2B5EF4-FFF2-40B4-BE49-F238E27FC236}">
                  <a16:creationId xmlns:a16="http://schemas.microsoft.com/office/drawing/2014/main" id="{3F6155B6-2FC0-422D-82E9-33BC504F4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872" y="2758634"/>
              <a:ext cx="3238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5" name="그룹 184">
              <a:extLst>
                <a:ext uri="{FF2B5EF4-FFF2-40B4-BE49-F238E27FC236}">
                  <a16:creationId xmlns:a16="http://schemas.microsoft.com/office/drawing/2014/main" id="{B31830D3-5D53-4C7F-AF23-0952F20FF8AB}"/>
                </a:ext>
              </a:extLst>
            </p:cNvPr>
            <p:cNvGrpSpPr/>
            <p:nvPr/>
          </p:nvGrpSpPr>
          <p:grpSpPr>
            <a:xfrm>
              <a:off x="8620566" y="2627281"/>
              <a:ext cx="2199833" cy="396000"/>
              <a:chOff x="8620567" y="2627281"/>
              <a:chExt cx="1857402" cy="396000"/>
            </a:xfrm>
          </p:grpSpPr>
          <p:sp>
            <p:nvSpPr>
              <p:cNvPr id="187" name="직사각형 186">
                <a:extLst>
                  <a:ext uri="{FF2B5EF4-FFF2-40B4-BE49-F238E27FC236}">
                    <a16:creationId xmlns:a16="http://schemas.microsoft.com/office/drawing/2014/main" id="{0EEA0F89-850C-4D79-93B4-DDBC8EBD0E5C}"/>
                  </a:ext>
                </a:extLst>
              </p:cNvPr>
              <p:cNvSpPr/>
              <p:nvPr/>
            </p:nvSpPr>
            <p:spPr bwMode="auto">
              <a:xfrm>
                <a:off x="8620567" y="2627281"/>
                <a:ext cx="396000" cy="396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직사각형 187">
                <a:extLst>
                  <a:ext uri="{FF2B5EF4-FFF2-40B4-BE49-F238E27FC236}">
                    <a16:creationId xmlns:a16="http://schemas.microsoft.com/office/drawing/2014/main" id="{B554736E-5604-430E-8D2A-8D2E01EFCA44}"/>
                  </a:ext>
                </a:extLst>
              </p:cNvPr>
              <p:cNvSpPr/>
              <p:nvPr/>
            </p:nvSpPr>
            <p:spPr bwMode="auto">
              <a:xfrm>
                <a:off x="9015209" y="2627281"/>
                <a:ext cx="396000" cy="396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직사각형 188">
                <a:extLst>
                  <a:ext uri="{FF2B5EF4-FFF2-40B4-BE49-F238E27FC236}">
                    <a16:creationId xmlns:a16="http://schemas.microsoft.com/office/drawing/2014/main" id="{F4016CBD-1563-4C50-835C-BB34A765777D}"/>
                  </a:ext>
                </a:extLst>
              </p:cNvPr>
              <p:cNvSpPr/>
              <p:nvPr/>
            </p:nvSpPr>
            <p:spPr bwMode="auto">
              <a:xfrm>
                <a:off x="9408152" y="2627281"/>
                <a:ext cx="673817" cy="396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직사각형 189">
                <a:extLst>
                  <a:ext uri="{FF2B5EF4-FFF2-40B4-BE49-F238E27FC236}">
                    <a16:creationId xmlns:a16="http://schemas.microsoft.com/office/drawing/2014/main" id="{171510D1-3BC7-428F-A523-2895D044A537}"/>
                  </a:ext>
                </a:extLst>
              </p:cNvPr>
              <p:cNvSpPr/>
              <p:nvPr/>
            </p:nvSpPr>
            <p:spPr bwMode="auto">
              <a:xfrm>
                <a:off x="10081969" y="2627281"/>
                <a:ext cx="396000" cy="396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86" name="Picture 14" descr="https://latex.codecogs.com/gif.latex?%5Cdpi%7B200%7D%20w_%7BK%7D">
              <a:extLst>
                <a:ext uri="{FF2B5EF4-FFF2-40B4-BE49-F238E27FC236}">
                  <a16:creationId xmlns:a16="http://schemas.microsoft.com/office/drawing/2014/main" id="{D9565458-7675-4D9A-B3CE-DEB26F673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6345" y="2756693"/>
              <a:ext cx="4191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26A6F408-3B65-4325-A897-F360C2B84453}"/>
                  </a:ext>
                </a:extLst>
              </p:cNvPr>
              <p:cNvSpPr txBox="1"/>
              <p:nvPr/>
            </p:nvSpPr>
            <p:spPr>
              <a:xfrm>
                <a:off x="4760134" y="2869828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26A6F408-3B65-4325-A897-F360C2B84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134" y="2869828"/>
                <a:ext cx="374333" cy="369332"/>
              </a:xfrm>
              <a:prstGeom prst="rect">
                <a:avLst/>
              </a:prstGeom>
              <a:blipFill>
                <a:blip r:embed="rId7"/>
                <a:stretch>
                  <a:fillRect l="-27869" b="-1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66D046BF-FC18-48DC-9B71-AA76A30AF687}"/>
                  </a:ext>
                </a:extLst>
              </p:cNvPr>
              <p:cNvSpPr txBox="1"/>
              <p:nvPr/>
            </p:nvSpPr>
            <p:spPr>
              <a:xfrm>
                <a:off x="4756575" y="3671926"/>
                <a:ext cx="381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66D046BF-FC18-48DC-9B71-AA76A30AF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75" y="3671926"/>
                <a:ext cx="381451" cy="369332"/>
              </a:xfrm>
              <a:prstGeom prst="rect">
                <a:avLst/>
              </a:prstGeom>
              <a:blipFill>
                <a:blip r:embed="rId8"/>
                <a:stretch>
                  <a:fillRect l="-26984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C45888FF-39E0-4232-8E2E-A342C7AAECD0}"/>
                  </a:ext>
                </a:extLst>
              </p:cNvPr>
              <p:cNvSpPr txBox="1"/>
              <p:nvPr/>
            </p:nvSpPr>
            <p:spPr>
              <a:xfrm>
                <a:off x="4777227" y="4505554"/>
                <a:ext cx="381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C45888FF-39E0-4232-8E2E-A342C7AAE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27" y="4505554"/>
                <a:ext cx="381451" cy="369332"/>
              </a:xfrm>
              <a:prstGeom prst="rect">
                <a:avLst/>
              </a:prstGeom>
              <a:blipFill>
                <a:blip r:embed="rId9"/>
                <a:stretch>
                  <a:fillRect l="-29032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2513D55F-5A11-4EAC-AAD4-0ED4CA714E2D}"/>
                  </a:ext>
                </a:extLst>
              </p:cNvPr>
              <p:cNvSpPr txBox="1"/>
              <p:nvPr/>
            </p:nvSpPr>
            <p:spPr>
              <a:xfrm>
                <a:off x="4757799" y="5796818"/>
                <a:ext cx="420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2513D55F-5A11-4EAC-AAD4-0ED4CA71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99" y="5796818"/>
                <a:ext cx="420307" cy="369332"/>
              </a:xfrm>
              <a:prstGeom prst="rect">
                <a:avLst/>
              </a:prstGeom>
              <a:blipFill>
                <a:blip r:embed="rId10"/>
                <a:stretch>
                  <a:fillRect l="-24638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>
            <a:extLst>
              <a:ext uri="{FF2B5EF4-FFF2-40B4-BE49-F238E27FC236}">
                <a16:creationId xmlns:a16="http://schemas.microsoft.com/office/drawing/2014/main" id="{D0BFFCF5-6903-4C73-B7B7-BAF73AFC94B3}"/>
              </a:ext>
            </a:extLst>
          </p:cNvPr>
          <p:cNvSpPr txBox="1"/>
          <p:nvPr/>
        </p:nvSpPr>
        <p:spPr>
          <a:xfrm>
            <a:off x="8434704" y="2447338"/>
            <a:ext cx="258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Feature Attention</a:t>
            </a:r>
            <a:endParaRPr lang="ko-KR" altLang="en-US" sz="1800" dirty="0"/>
          </a:p>
        </p:txBody>
      </p:sp>
      <p:sp>
        <p:nvSpPr>
          <p:cNvPr id="71" name="제목 1">
            <a:extLst>
              <a:ext uri="{FF2B5EF4-FFF2-40B4-BE49-F238E27FC236}">
                <a16:creationId xmlns:a16="http://schemas.microsoft.com/office/drawing/2014/main" id="{4EB598A8-B1BE-461F-98E9-95C44CC3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Novel Architecture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1529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FCFA6048-396E-4B76-B259-B580B349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633200" cy="5067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Weighted</a:t>
            </a:r>
            <a:r>
              <a:rPr lang="ko-KR" altLang="en-US" sz="2400" dirty="0"/>
              <a:t> </a:t>
            </a:r>
            <a:r>
              <a:rPr lang="en-US" altLang="ko-KR" sz="2400" dirty="0"/>
              <a:t>sum</a:t>
            </a:r>
            <a:r>
              <a:rPr lang="ko-KR" altLang="en-US" sz="2400" dirty="0"/>
              <a:t> </a:t>
            </a:r>
            <a:r>
              <a:rPr lang="en-US" altLang="ko-KR" sz="2400" dirty="0"/>
              <a:t>of</a:t>
            </a:r>
            <a:r>
              <a:rPr lang="ko-KR" altLang="en-US" sz="2400" dirty="0"/>
              <a:t> </a:t>
            </a:r>
            <a:r>
              <a:rPr lang="en-US" altLang="ko-KR" sz="2400" dirty="0"/>
              <a:t>feature maps</a:t>
            </a: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A0EDB321-E304-4851-ADEB-0C0DC7076195}"/>
              </a:ext>
            </a:extLst>
          </p:cNvPr>
          <p:cNvGrpSpPr/>
          <p:nvPr/>
        </p:nvGrpSpPr>
        <p:grpSpPr>
          <a:xfrm flipH="1">
            <a:off x="1780307" y="5584154"/>
            <a:ext cx="665043" cy="677165"/>
            <a:chOff x="10064448" y="3501463"/>
            <a:chExt cx="801842" cy="816458"/>
          </a:xfrm>
        </p:grpSpPr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B1E4DFE1-FAC7-499C-8A46-E645C1A63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04"/>
            <a:stretch/>
          </p:blipFill>
          <p:spPr>
            <a:xfrm>
              <a:off x="10064448" y="3505278"/>
              <a:ext cx="609351" cy="611939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925D9837-1984-4FE3-929F-0E463D483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14"/>
            <a:stretch/>
          </p:blipFill>
          <p:spPr>
            <a:xfrm>
              <a:off x="10112235" y="3557895"/>
              <a:ext cx="608965" cy="611939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777D3553-F03F-482E-8E4D-1EC09B964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91"/>
            <a:stretch/>
          </p:blipFill>
          <p:spPr>
            <a:xfrm>
              <a:off x="10159867" y="3608123"/>
              <a:ext cx="608963" cy="611939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49BA98CB-7967-4AF9-A9D0-66F54F4B2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671"/>
            <a:stretch/>
          </p:blipFill>
          <p:spPr>
            <a:xfrm>
              <a:off x="10216929" y="3655754"/>
              <a:ext cx="599532" cy="611939"/>
            </a:xfrm>
            <a:prstGeom prst="rect">
              <a:avLst/>
            </a:prstGeom>
          </p:spPr>
        </p:pic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D37E90FD-A243-4CA4-A52C-27DB3C210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68"/>
            <a:stretch/>
          </p:blipFill>
          <p:spPr>
            <a:xfrm>
              <a:off x="10273990" y="3705982"/>
              <a:ext cx="592300" cy="611939"/>
            </a:xfrm>
            <a:prstGeom prst="rect">
              <a:avLst/>
            </a:prstGeom>
          </p:spPr>
        </p:pic>
        <p:sp>
          <p:nvSpPr>
            <p:cNvPr id="74" name="정육면체 73">
              <a:extLst>
                <a:ext uri="{FF2B5EF4-FFF2-40B4-BE49-F238E27FC236}">
                  <a16:creationId xmlns:a16="http://schemas.microsoft.com/office/drawing/2014/main" id="{7A215D84-A3C8-4132-84B7-F60F2510B905}"/>
                </a:ext>
              </a:extLst>
            </p:cNvPr>
            <p:cNvSpPr/>
            <p:nvPr/>
          </p:nvSpPr>
          <p:spPr>
            <a:xfrm flipH="1">
              <a:off x="1006444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69E38B1-25FE-4A24-A749-51D33C5B64D4}"/>
              </a:ext>
            </a:extLst>
          </p:cNvPr>
          <p:cNvGrpSpPr/>
          <p:nvPr/>
        </p:nvGrpSpPr>
        <p:grpSpPr>
          <a:xfrm flipH="1">
            <a:off x="1780916" y="2629477"/>
            <a:ext cx="652130" cy="676528"/>
            <a:chOff x="6997401" y="4511895"/>
            <a:chExt cx="786273" cy="815690"/>
          </a:xfrm>
        </p:grpSpPr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792CFD43-8AEB-496B-8C13-7863092C1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6997401" y="4514942"/>
              <a:ext cx="576649" cy="611939"/>
            </a:xfrm>
            <a:prstGeom prst="rect">
              <a:avLst/>
            </a:prstGeom>
          </p:spPr>
        </p:pic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833D6983-5111-4FC1-A7FB-C3C0A645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7044802" y="4567559"/>
              <a:ext cx="576649" cy="611939"/>
            </a:xfrm>
            <a:prstGeom prst="rect">
              <a:avLst/>
            </a:prstGeom>
          </p:spPr>
        </p:pic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EF8353A9-0740-468B-81EF-02BB27ADA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80"/>
            <a:stretch/>
          </p:blipFill>
          <p:spPr>
            <a:xfrm>
              <a:off x="7092432" y="4617787"/>
              <a:ext cx="584510" cy="611939"/>
            </a:xfrm>
            <a:prstGeom prst="rect">
              <a:avLst/>
            </a:prstGeom>
          </p:spPr>
        </p:pic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2F5FD3C0-EF6B-41FB-BE43-7211BF162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40062" y="4665418"/>
              <a:ext cx="583960" cy="611939"/>
            </a:xfrm>
            <a:prstGeom prst="rect">
              <a:avLst/>
            </a:prstGeom>
          </p:spPr>
        </p:pic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4826D7F8-6014-4ED1-B4C8-48D15A82A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89891" y="4715646"/>
              <a:ext cx="583960" cy="611939"/>
            </a:xfrm>
            <a:prstGeom prst="rect">
              <a:avLst/>
            </a:prstGeom>
          </p:spPr>
        </p:pic>
        <p:sp>
          <p:nvSpPr>
            <p:cNvPr id="81" name="정육면체 80">
              <a:extLst>
                <a:ext uri="{FF2B5EF4-FFF2-40B4-BE49-F238E27FC236}">
                  <a16:creationId xmlns:a16="http://schemas.microsoft.com/office/drawing/2014/main" id="{AEBB1D59-DA08-4A63-B170-7458A3F2E4E2}"/>
                </a:ext>
              </a:extLst>
            </p:cNvPr>
            <p:cNvSpPr/>
            <p:nvPr/>
          </p:nvSpPr>
          <p:spPr>
            <a:xfrm flipH="1">
              <a:off x="6997401" y="4511895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63D814CD-C789-4D08-B6CD-27440138BC0F}"/>
              </a:ext>
            </a:extLst>
          </p:cNvPr>
          <p:cNvGrpSpPr/>
          <p:nvPr/>
        </p:nvGrpSpPr>
        <p:grpSpPr>
          <a:xfrm flipH="1">
            <a:off x="1780915" y="3445663"/>
            <a:ext cx="652129" cy="676759"/>
            <a:chOff x="7892843" y="4527711"/>
            <a:chExt cx="786273" cy="815969"/>
          </a:xfrm>
        </p:grpSpPr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1E09E81C-F536-42A1-8F2F-84B7BE22B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86" r="67867"/>
            <a:stretch/>
          </p:blipFill>
          <p:spPr>
            <a:xfrm>
              <a:off x="7903209" y="4531037"/>
              <a:ext cx="570839" cy="611939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AE1DBC5A-9621-4AB0-AA76-3939B7D30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8" r="67834"/>
            <a:stretch/>
          </p:blipFill>
          <p:spPr>
            <a:xfrm>
              <a:off x="7951800" y="4583654"/>
              <a:ext cx="570839" cy="611939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D283F93C-2C5F-413E-A377-5F9DC0B12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75" r="67010"/>
            <a:stretch/>
          </p:blipFill>
          <p:spPr>
            <a:xfrm>
              <a:off x="8008862" y="4633882"/>
              <a:ext cx="591671" cy="611939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61808EE3-9C21-4307-A1FE-7A845FE78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32" r="67213"/>
            <a:stretch/>
          </p:blipFill>
          <p:spPr>
            <a:xfrm>
              <a:off x="8065924" y="4681513"/>
              <a:ext cx="574812" cy="611939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5E7282CF-D5A1-47DB-ABF5-9B9C095CF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44" r="67524"/>
            <a:stretch/>
          </p:blipFill>
          <p:spPr>
            <a:xfrm>
              <a:off x="8086816" y="4731741"/>
              <a:ext cx="592300" cy="611939"/>
            </a:xfrm>
            <a:prstGeom prst="rect">
              <a:avLst/>
            </a:prstGeom>
          </p:spPr>
        </p:pic>
        <p:sp>
          <p:nvSpPr>
            <p:cNvPr id="112" name="정육면체 111">
              <a:extLst>
                <a:ext uri="{FF2B5EF4-FFF2-40B4-BE49-F238E27FC236}">
                  <a16:creationId xmlns:a16="http://schemas.microsoft.com/office/drawing/2014/main" id="{12D2E78B-8FF4-4FDC-A5A0-2201F8B8720D}"/>
                </a:ext>
              </a:extLst>
            </p:cNvPr>
            <p:cNvSpPr/>
            <p:nvPr/>
          </p:nvSpPr>
          <p:spPr>
            <a:xfrm flipH="1">
              <a:off x="7892843" y="4527711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13637EED-823D-4E58-B07D-DF86DC98D961}"/>
              </a:ext>
            </a:extLst>
          </p:cNvPr>
          <p:cNvGrpSpPr/>
          <p:nvPr/>
        </p:nvGrpSpPr>
        <p:grpSpPr>
          <a:xfrm flipH="1">
            <a:off x="1780916" y="4260721"/>
            <a:ext cx="652132" cy="677165"/>
            <a:chOff x="8203896" y="3501463"/>
            <a:chExt cx="786276" cy="816458"/>
          </a:xfrm>
        </p:grpSpPr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AD7C6152-0D20-4FEC-9114-068E617D2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30" r="51134"/>
            <a:stretch/>
          </p:blipFill>
          <p:spPr>
            <a:xfrm>
              <a:off x="8203896" y="3505278"/>
              <a:ext cx="592442" cy="611939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F9AE54CF-AB82-4839-B008-B387AF580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70" r="50999"/>
            <a:stretch/>
          </p:blipFill>
          <p:spPr>
            <a:xfrm>
              <a:off x="8278501" y="3557895"/>
              <a:ext cx="570223" cy="611939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4374BEC8-5873-4C60-8F15-E4E35E0CD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8" r="51128"/>
            <a:stretch/>
          </p:blipFill>
          <p:spPr>
            <a:xfrm>
              <a:off x="8335563" y="3608123"/>
              <a:ext cx="556025" cy="611939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4B432998-BE9D-43CB-8BA6-C06D9B5EF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1" r="51135"/>
            <a:stretch/>
          </p:blipFill>
          <p:spPr>
            <a:xfrm>
              <a:off x="8382967" y="3655754"/>
              <a:ext cx="556025" cy="611939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B046A18B-948A-4CC5-A8A2-6085B700C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11" r="51098"/>
            <a:stretch/>
          </p:blipFill>
          <p:spPr>
            <a:xfrm>
              <a:off x="8417720" y="3705982"/>
              <a:ext cx="572449" cy="611939"/>
            </a:xfrm>
            <a:prstGeom prst="rect">
              <a:avLst/>
            </a:prstGeom>
          </p:spPr>
        </p:pic>
        <p:sp>
          <p:nvSpPr>
            <p:cNvPr id="119" name="정육면체 118">
              <a:extLst>
                <a:ext uri="{FF2B5EF4-FFF2-40B4-BE49-F238E27FC236}">
                  <a16:creationId xmlns:a16="http://schemas.microsoft.com/office/drawing/2014/main" id="{AF56A670-44D9-40F0-BEFE-20F32E130602}"/>
                </a:ext>
              </a:extLst>
            </p:cNvPr>
            <p:cNvSpPr/>
            <p:nvPr/>
          </p:nvSpPr>
          <p:spPr>
            <a:xfrm flipH="1">
              <a:off x="820389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06B62F2-C9C6-4DD2-BA08-0DCB7DB226D2}"/>
              </a:ext>
            </a:extLst>
          </p:cNvPr>
          <p:cNvSpPr txBox="1"/>
          <p:nvPr/>
        </p:nvSpPr>
        <p:spPr>
          <a:xfrm rot="5400000">
            <a:off x="1826799" y="4918336"/>
            <a:ext cx="91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…</a:t>
            </a:r>
            <a:endParaRPr lang="ko-KR" altLang="en-US" dirty="0"/>
          </a:p>
        </p:txBody>
      </p:sp>
      <p:sp>
        <p:nvSpPr>
          <p:cNvPr id="121" name="왼쪽 중괄호 120">
            <a:extLst>
              <a:ext uri="{FF2B5EF4-FFF2-40B4-BE49-F238E27FC236}">
                <a16:creationId xmlns:a16="http://schemas.microsoft.com/office/drawing/2014/main" id="{A50EE188-330A-46AD-B61C-0EE4BF6614C2}"/>
              </a:ext>
            </a:extLst>
          </p:cNvPr>
          <p:cNvSpPr/>
          <p:nvPr/>
        </p:nvSpPr>
        <p:spPr>
          <a:xfrm>
            <a:off x="1499600" y="3070954"/>
            <a:ext cx="86614" cy="2952000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98B8FA-A4FA-47DA-94C2-0E10A01297FD}"/>
              </a:ext>
            </a:extLst>
          </p:cNvPr>
          <p:cNvSpPr txBox="1"/>
          <p:nvPr/>
        </p:nvSpPr>
        <p:spPr>
          <a:xfrm>
            <a:off x="1120662" y="4288199"/>
            <a:ext cx="28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</a:t>
            </a:r>
            <a:endParaRPr lang="ko-KR" altLang="en-US" dirty="0"/>
          </a:p>
        </p:txBody>
      </p: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9F07815E-26B4-42D6-B30F-B82F844F4A9B}"/>
              </a:ext>
            </a:extLst>
          </p:cNvPr>
          <p:cNvCxnSpPr>
            <a:cxnSpLocks/>
          </p:cNvCxnSpPr>
          <p:nvPr/>
        </p:nvCxnSpPr>
        <p:spPr>
          <a:xfrm>
            <a:off x="2756275" y="2907398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30">
            <a:extLst>
              <a:ext uri="{FF2B5EF4-FFF2-40B4-BE49-F238E27FC236}">
                <a16:creationId xmlns:a16="http://schemas.microsoft.com/office/drawing/2014/main" id="{E2431484-9ADF-49AE-9A9D-B3AB3F8A4620}"/>
              </a:ext>
            </a:extLst>
          </p:cNvPr>
          <p:cNvCxnSpPr>
            <a:cxnSpLocks/>
          </p:cNvCxnSpPr>
          <p:nvPr/>
        </p:nvCxnSpPr>
        <p:spPr>
          <a:xfrm>
            <a:off x="2756275" y="3748285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052C1773-81EF-4696-9ED0-5DF62AC87FFD}"/>
              </a:ext>
            </a:extLst>
          </p:cNvPr>
          <p:cNvCxnSpPr>
            <a:cxnSpLocks/>
          </p:cNvCxnSpPr>
          <p:nvPr/>
        </p:nvCxnSpPr>
        <p:spPr>
          <a:xfrm>
            <a:off x="2756275" y="4590044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213D4686-E391-4829-B6DE-848C3EB9EFBA}"/>
              </a:ext>
            </a:extLst>
          </p:cNvPr>
          <p:cNvCxnSpPr>
            <a:cxnSpLocks/>
          </p:cNvCxnSpPr>
          <p:nvPr/>
        </p:nvCxnSpPr>
        <p:spPr>
          <a:xfrm>
            <a:off x="2756275" y="5924235"/>
            <a:ext cx="1692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4255109-C627-4FC5-A192-606F086EC137}"/>
              </a:ext>
            </a:extLst>
          </p:cNvPr>
          <p:cNvSpPr txBox="1"/>
          <p:nvPr/>
        </p:nvSpPr>
        <p:spPr>
          <a:xfrm>
            <a:off x="3012235" y="2882841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Conv1</a:t>
            </a:r>
            <a:endParaRPr lang="ko-KR" altLang="en-US" sz="1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E5693E-4192-4821-B949-9B194EBD9172}"/>
              </a:ext>
            </a:extLst>
          </p:cNvPr>
          <p:cNvSpPr txBox="1"/>
          <p:nvPr/>
        </p:nvSpPr>
        <p:spPr>
          <a:xfrm>
            <a:off x="3012235" y="3723670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Conv2</a:t>
            </a:r>
            <a:endParaRPr lang="ko-KR" altLang="en-US" sz="1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7E51C6-5CFF-4B86-ABC2-819142A54A34}"/>
              </a:ext>
            </a:extLst>
          </p:cNvPr>
          <p:cNvSpPr txBox="1"/>
          <p:nvPr/>
        </p:nvSpPr>
        <p:spPr>
          <a:xfrm>
            <a:off x="3012235" y="4569065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Conv3</a:t>
            </a:r>
            <a:endParaRPr lang="ko-KR" altLang="en-US" sz="1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0C8E4C-4FBD-4E6C-90A2-9963F6651E35}"/>
              </a:ext>
            </a:extLst>
          </p:cNvPr>
          <p:cNvSpPr txBox="1"/>
          <p:nvPr/>
        </p:nvSpPr>
        <p:spPr>
          <a:xfrm>
            <a:off x="3012235" y="5904008"/>
            <a:ext cx="9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 err="1"/>
              <a:t>ConvK</a:t>
            </a:r>
            <a:endParaRPr lang="ko-KR" altLang="en-US" sz="1800" dirty="0"/>
          </a:p>
        </p:txBody>
      </p:sp>
      <p:sp>
        <p:nvSpPr>
          <p:cNvPr id="43" name="정육면체 42">
            <a:extLst>
              <a:ext uri="{FF2B5EF4-FFF2-40B4-BE49-F238E27FC236}">
                <a16:creationId xmlns:a16="http://schemas.microsoft.com/office/drawing/2014/main" id="{3B438F25-29F7-478A-AD37-50C2661D4EE9}"/>
              </a:ext>
            </a:extLst>
          </p:cNvPr>
          <p:cNvSpPr/>
          <p:nvPr/>
        </p:nvSpPr>
        <p:spPr>
          <a:xfrm>
            <a:off x="4644407" y="2630698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정육면체 44">
            <a:extLst>
              <a:ext uri="{FF2B5EF4-FFF2-40B4-BE49-F238E27FC236}">
                <a16:creationId xmlns:a16="http://schemas.microsoft.com/office/drawing/2014/main" id="{CD4327AE-0EFB-4D64-BA2F-98334E3BB0D5}"/>
              </a:ext>
            </a:extLst>
          </p:cNvPr>
          <p:cNvSpPr/>
          <p:nvPr/>
        </p:nvSpPr>
        <p:spPr>
          <a:xfrm>
            <a:off x="4644407" y="3439668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정육면체 46">
            <a:extLst>
              <a:ext uri="{FF2B5EF4-FFF2-40B4-BE49-F238E27FC236}">
                <a16:creationId xmlns:a16="http://schemas.microsoft.com/office/drawing/2014/main" id="{80A06A44-AE4E-40DF-B9BA-FDB2CC2E9598}"/>
              </a:ext>
            </a:extLst>
          </p:cNvPr>
          <p:cNvSpPr/>
          <p:nvPr/>
        </p:nvSpPr>
        <p:spPr>
          <a:xfrm>
            <a:off x="4644407" y="4264035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정육면체 49">
            <a:extLst>
              <a:ext uri="{FF2B5EF4-FFF2-40B4-BE49-F238E27FC236}">
                <a16:creationId xmlns:a16="http://schemas.microsoft.com/office/drawing/2014/main" id="{156CE7E7-7A4A-4A90-A5BF-99A36134DB5A}"/>
              </a:ext>
            </a:extLst>
          </p:cNvPr>
          <p:cNvSpPr/>
          <p:nvPr/>
        </p:nvSpPr>
        <p:spPr>
          <a:xfrm>
            <a:off x="4644407" y="5579712"/>
            <a:ext cx="652130" cy="672809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D57592-0F4B-45FC-B985-37BE109FA3AC}"/>
              </a:ext>
            </a:extLst>
          </p:cNvPr>
          <p:cNvSpPr txBox="1"/>
          <p:nvPr/>
        </p:nvSpPr>
        <p:spPr>
          <a:xfrm>
            <a:off x="1197052" y="6229801"/>
            <a:ext cx="170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Partitioned sensor data</a:t>
            </a:r>
            <a:endParaRPr lang="ko-KR" altLang="en-US" sz="18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C21406-750B-4B54-986E-7FE2F9FB2730}"/>
              </a:ext>
            </a:extLst>
          </p:cNvPr>
          <p:cNvSpPr txBox="1"/>
          <p:nvPr/>
        </p:nvSpPr>
        <p:spPr>
          <a:xfrm>
            <a:off x="4101612" y="6230497"/>
            <a:ext cx="170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Feature maps</a:t>
            </a:r>
            <a:endParaRPr lang="ko-KR" altLang="en-US" sz="1800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1DFC026-E298-4B9B-BA00-FFB9B4E163F6}"/>
              </a:ext>
            </a:extLst>
          </p:cNvPr>
          <p:cNvSpPr/>
          <p:nvPr/>
        </p:nvSpPr>
        <p:spPr>
          <a:xfrm>
            <a:off x="6440762" y="2622650"/>
            <a:ext cx="1427402" cy="734300"/>
          </a:xfrm>
          <a:prstGeom prst="rect">
            <a:avLst/>
          </a:prstGeom>
          <a:solidFill>
            <a:srgbClr val="9B9B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+mj-lt"/>
              </a:rPr>
              <a:t>Attention</a:t>
            </a:r>
          </a:p>
          <a:p>
            <a:pPr algn="ctr"/>
            <a:r>
              <a:rPr lang="en-US" altLang="ko-KR" sz="1800" dirty="0">
                <a:solidFill>
                  <a:schemeClr val="tx1"/>
                </a:solidFill>
                <a:latin typeface="+mj-lt"/>
              </a:rPr>
              <a:t>Module</a:t>
            </a:r>
            <a:endParaRPr lang="ko-KR" altLang="en-US" sz="1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2E9C2A63-D9B6-431E-9BAC-488F5C529EF7}"/>
              </a:ext>
            </a:extLst>
          </p:cNvPr>
          <p:cNvCxnSpPr>
            <a:cxnSpLocks/>
          </p:cNvCxnSpPr>
          <p:nvPr/>
        </p:nvCxnSpPr>
        <p:spPr>
          <a:xfrm flipV="1">
            <a:off x="5578225" y="3019672"/>
            <a:ext cx="644485" cy="128653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왼쪽 중괄호 54">
            <a:extLst>
              <a:ext uri="{FF2B5EF4-FFF2-40B4-BE49-F238E27FC236}">
                <a16:creationId xmlns:a16="http://schemas.microsoft.com/office/drawing/2014/main" id="{8BDB316C-A891-499C-B643-ABE5DCB5C2EC}"/>
              </a:ext>
            </a:extLst>
          </p:cNvPr>
          <p:cNvSpPr/>
          <p:nvPr/>
        </p:nvSpPr>
        <p:spPr>
          <a:xfrm flipH="1">
            <a:off x="5427975" y="3070954"/>
            <a:ext cx="86614" cy="2952000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301911AA-F7B3-4F9A-BF19-23B3FB87F029}"/>
              </a:ext>
            </a:extLst>
          </p:cNvPr>
          <p:cNvSpPr/>
          <p:nvPr/>
        </p:nvSpPr>
        <p:spPr bwMode="auto">
          <a:xfrm>
            <a:off x="8277631" y="2585643"/>
            <a:ext cx="1335366" cy="180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C19B009A-83BE-4A71-B3C3-DC8BFDC28E83}"/>
              </a:ext>
            </a:extLst>
          </p:cNvPr>
          <p:cNvCxnSpPr>
            <a:cxnSpLocks/>
          </p:cNvCxnSpPr>
          <p:nvPr/>
        </p:nvCxnSpPr>
        <p:spPr>
          <a:xfrm>
            <a:off x="7918356" y="2986015"/>
            <a:ext cx="5997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4D278ACE-E23D-48DE-BA64-B381EF26CE00}"/>
              </a:ext>
            </a:extLst>
          </p:cNvPr>
          <p:cNvGrpSpPr/>
          <p:nvPr/>
        </p:nvGrpSpPr>
        <p:grpSpPr>
          <a:xfrm>
            <a:off x="8620566" y="2511715"/>
            <a:ext cx="2199833" cy="707886"/>
            <a:chOff x="8620566" y="2338995"/>
            <a:chExt cx="2199833" cy="70788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10F3055-925F-4753-B997-95E3CC9C56FF}"/>
                </a:ext>
              </a:extLst>
            </p:cNvPr>
            <p:cNvSpPr txBox="1"/>
            <p:nvPr/>
          </p:nvSpPr>
          <p:spPr>
            <a:xfrm>
              <a:off x="9491443" y="2338995"/>
              <a:ext cx="919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/>
                <a:t>…</a:t>
              </a:r>
              <a:endParaRPr lang="ko-KR" altLang="en-US" dirty="0"/>
            </a:p>
          </p:txBody>
        </p:sp>
        <p:pic>
          <p:nvPicPr>
            <p:cNvPr id="89" name="Picture 2" descr="https://latex.codecogs.com/gif.latex?%5Cdpi%7B200%7D%20w_%7B1%7D">
              <a:extLst>
                <a:ext uri="{FF2B5EF4-FFF2-40B4-BE49-F238E27FC236}">
                  <a16:creationId xmlns:a16="http://schemas.microsoft.com/office/drawing/2014/main" id="{240EECDC-A2C5-42CE-8ADA-DE7B5DDCD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279" y="2763363"/>
              <a:ext cx="3143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 descr="https://latex.codecogs.com/gif.latex?%5Cdpi%7B200%7D%20w_%7B2%7D">
              <a:extLst>
                <a:ext uri="{FF2B5EF4-FFF2-40B4-BE49-F238E27FC236}">
                  <a16:creationId xmlns:a16="http://schemas.microsoft.com/office/drawing/2014/main" id="{7F960494-3BEC-4976-AAC1-329A0BE5C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872" y="2758634"/>
              <a:ext cx="3238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293092EE-CBB1-4EAC-83C7-31D6A471FE21}"/>
                </a:ext>
              </a:extLst>
            </p:cNvPr>
            <p:cNvGrpSpPr/>
            <p:nvPr/>
          </p:nvGrpSpPr>
          <p:grpSpPr>
            <a:xfrm>
              <a:off x="8620566" y="2627281"/>
              <a:ext cx="2199833" cy="396000"/>
              <a:chOff x="8620567" y="2627281"/>
              <a:chExt cx="1857402" cy="396000"/>
            </a:xfrm>
          </p:grpSpPr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483D93AA-9898-4320-B67B-F64E65EBB3DF}"/>
                  </a:ext>
                </a:extLst>
              </p:cNvPr>
              <p:cNvSpPr/>
              <p:nvPr/>
            </p:nvSpPr>
            <p:spPr bwMode="auto">
              <a:xfrm>
                <a:off x="8620567" y="2627281"/>
                <a:ext cx="396000" cy="396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0EDDA680-FEA8-443C-9A84-B2D7F443AAFB}"/>
                  </a:ext>
                </a:extLst>
              </p:cNvPr>
              <p:cNvSpPr/>
              <p:nvPr/>
            </p:nvSpPr>
            <p:spPr bwMode="auto">
              <a:xfrm>
                <a:off x="9015209" y="2627281"/>
                <a:ext cx="396000" cy="396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351656F2-7961-4AB0-91E0-0F2EC6278FE1}"/>
                  </a:ext>
                </a:extLst>
              </p:cNvPr>
              <p:cNvSpPr/>
              <p:nvPr/>
            </p:nvSpPr>
            <p:spPr bwMode="auto">
              <a:xfrm>
                <a:off x="9408152" y="2627281"/>
                <a:ext cx="673817" cy="396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0F802488-61C7-4AFD-AAD7-AC96E88AC3C0}"/>
                  </a:ext>
                </a:extLst>
              </p:cNvPr>
              <p:cNvSpPr/>
              <p:nvPr/>
            </p:nvSpPr>
            <p:spPr bwMode="auto">
              <a:xfrm>
                <a:off x="10081969" y="2627281"/>
                <a:ext cx="396000" cy="396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99" name="Picture 14" descr="https://latex.codecogs.com/gif.latex?%5Cdpi%7B200%7D%20w_%7BK%7D">
              <a:extLst>
                <a:ext uri="{FF2B5EF4-FFF2-40B4-BE49-F238E27FC236}">
                  <a16:creationId xmlns:a16="http://schemas.microsoft.com/office/drawing/2014/main" id="{23408028-6283-4177-93A4-B44804282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6345" y="2756693"/>
              <a:ext cx="4191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B650351-7891-40DC-9C96-6AD2D0B38983}"/>
                  </a:ext>
                </a:extLst>
              </p:cNvPr>
              <p:cNvSpPr txBox="1"/>
              <p:nvPr/>
            </p:nvSpPr>
            <p:spPr>
              <a:xfrm>
                <a:off x="4760134" y="2869828"/>
                <a:ext cx="374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B650351-7891-40DC-9C96-6AD2D0B38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134" y="2869828"/>
                <a:ext cx="374333" cy="369332"/>
              </a:xfrm>
              <a:prstGeom prst="rect">
                <a:avLst/>
              </a:prstGeom>
              <a:blipFill>
                <a:blip r:embed="rId7"/>
                <a:stretch>
                  <a:fillRect l="-27869" b="-1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44C62CB-C33C-4F50-A86E-DFA373996574}"/>
                  </a:ext>
                </a:extLst>
              </p:cNvPr>
              <p:cNvSpPr txBox="1"/>
              <p:nvPr/>
            </p:nvSpPr>
            <p:spPr>
              <a:xfrm>
                <a:off x="4756575" y="3671926"/>
                <a:ext cx="381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44C62CB-C33C-4F50-A86E-DFA373996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75" y="3671926"/>
                <a:ext cx="381451" cy="369332"/>
              </a:xfrm>
              <a:prstGeom prst="rect">
                <a:avLst/>
              </a:prstGeom>
              <a:blipFill>
                <a:blip r:embed="rId8"/>
                <a:stretch>
                  <a:fillRect l="-26984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E15E920-768B-4D78-A18A-FB6E238E32A0}"/>
                  </a:ext>
                </a:extLst>
              </p:cNvPr>
              <p:cNvSpPr txBox="1"/>
              <p:nvPr/>
            </p:nvSpPr>
            <p:spPr>
              <a:xfrm>
                <a:off x="4777227" y="4505554"/>
                <a:ext cx="381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E15E920-768B-4D78-A18A-FB6E238E3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27" y="4505554"/>
                <a:ext cx="381451" cy="369332"/>
              </a:xfrm>
              <a:prstGeom prst="rect">
                <a:avLst/>
              </a:prstGeom>
              <a:blipFill>
                <a:blip r:embed="rId9"/>
                <a:stretch>
                  <a:fillRect l="-29032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5DD00D9-41CB-4E25-8976-086293A924C1}"/>
                  </a:ext>
                </a:extLst>
              </p:cNvPr>
              <p:cNvSpPr txBox="1"/>
              <p:nvPr/>
            </p:nvSpPr>
            <p:spPr>
              <a:xfrm>
                <a:off x="4757799" y="5796818"/>
                <a:ext cx="420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ko-KR" altLang="en-US" b="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5DD00D9-41CB-4E25-8976-086293A9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99" y="5796818"/>
                <a:ext cx="420307" cy="369332"/>
              </a:xfrm>
              <a:prstGeom prst="rect">
                <a:avLst/>
              </a:prstGeom>
              <a:blipFill>
                <a:blip r:embed="rId10"/>
                <a:stretch>
                  <a:fillRect l="-24638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4C6F3C5F-0BD9-4292-A6FF-C8020D54470A}"/>
              </a:ext>
            </a:extLst>
          </p:cNvPr>
          <p:cNvSpPr txBox="1"/>
          <p:nvPr/>
        </p:nvSpPr>
        <p:spPr>
          <a:xfrm>
            <a:off x="8434704" y="2447338"/>
            <a:ext cx="258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Feature Attention</a:t>
            </a:r>
            <a:endParaRPr lang="ko-KR" altLang="en-US" sz="1800" dirty="0"/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7563C89B-3027-49D1-AD76-72A58864F213}"/>
              </a:ext>
            </a:extLst>
          </p:cNvPr>
          <p:cNvGrpSpPr/>
          <p:nvPr/>
        </p:nvGrpSpPr>
        <p:grpSpPr>
          <a:xfrm>
            <a:off x="9414397" y="4415777"/>
            <a:ext cx="267909" cy="267909"/>
            <a:chOff x="5962046" y="2916353"/>
            <a:chExt cx="267909" cy="267909"/>
          </a:xfrm>
        </p:grpSpPr>
        <p:pic>
          <p:nvPicPr>
            <p:cNvPr id="126" name="Picture 6" descr="https://latex.codecogs.com/gif.latex?%5Cdpi%7B200%7D%20%5Ctimes">
              <a:extLst>
                <a:ext uri="{FF2B5EF4-FFF2-40B4-BE49-F238E27FC236}">
                  <a16:creationId xmlns:a16="http://schemas.microsoft.com/office/drawing/2014/main" id="{CA575029-6057-4660-B7E9-8ACBABD8D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38" y="2983632"/>
              <a:ext cx="1619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66EFB140-4221-4A72-B700-F1E76042A0E2}"/>
                </a:ext>
              </a:extLst>
            </p:cNvPr>
            <p:cNvSpPr/>
            <p:nvPr/>
          </p:nvSpPr>
          <p:spPr bwMode="auto">
            <a:xfrm>
              <a:off x="5962046" y="2916353"/>
              <a:ext cx="267909" cy="267909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28" name="직선 화살표 연결선 127">
            <a:extLst>
              <a:ext uri="{FF2B5EF4-FFF2-40B4-BE49-F238E27FC236}">
                <a16:creationId xmlns:a16="http://schemas.microsoft.com/office/drawing/2014/main" id="{AE6BDD15-5783-4D7B-A0E1-FFF81F91A6D0}"/>
              </a:ext>
            </a:extLst>
          </p:cNvPr>
          <p:cNvCxnSpPr>
            <a:cxnSpLocks/>
          </p:cNvCxnSpPr>
          <p:nvPr/>
        </p:nvCxnSpPr>
        <p:spPr>
          <a:xfrm>
            <a:off x="5619703" y="4546954"/>
            <a:ext cx="3780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069E8426-A071-42D3-B63B-DE78B530F84E}"/>
              </a:ext>
            </a:extLst>
          </p:cNvPr>
          <p:cNvCxnSpPr>
            <a:cxnSpLocks/>
          </p:cNvCxnSpPr>
          <p:nvPr/>
        </p:nvCxnSpPr>
        <p:spPr>
          <a:xfrm>
            <a:off x="9538191" y="3335777"/>
            <a:ext cx="0" cy="1080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E2FC1604-01DA-49E2-AC46-039BA3D9EC3B}"/>
              </a:ext>
            </a:extLst>
          </p:cNvPr>
          <p:cNvCxnSpPr>
            <a:cxnSpLocks/>
          </p:cNvCxnSpPr>
          <p:nvPr/>
        </p:nvCxnSpPr>
        <p:spPr>
          <a:xfrm>
            <a:off x="9718557" y="4546954"/>
            <a:ext cx="684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B2D8AA8-831A-432F-A133-72478EB520A4}"/>
              </a:ext>
            </a:extLst>
          </p:cNvPr>
          <p:cNvGrpSpPr/>
          <p:nvPr/>
        </p:nvGrpSpPr>
        <p:grpSpPr>
          <a:xfrm>
            <a:off x="10412124" y="4412690"/>
            <a:ext cx="267909" cy="267909"/>
            <a:chOff x="6990973" y="2914004"/>
            <a:chExt cx="267909" cy="267909"/>
          </a:xfrm>
        </p:grpSpPr>
        <p:pic>
          <p:nvPicPr>
            <p:cNvPr id="136" name="Picture 8" descr="https://latex.codecogs.com/gif.latex?%5Cdpi%7B200%7D%20%5Csum">
              <a:extLst>
                <a:ext uri="{FF2B5EF4-FFF2-40B4-BE49-F238E27FC236}">
                  <a16:creationId xmlns:a16="http://schemas.microsoft.com/office/drawing/2014/main" id="{68F91D66-D4AC-4B22-84EB-EC7CE7C0B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303" y="2962719"/>
              <a:ext cx="171370" cy="175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922662AE-06D9-469A-BDCD-498AF1AA6DCF}"/>
                </a:ext>
              </a:extLst>
            </p:cNvPr>
            <p:cNvSpPr/>
            <p:nvPr/>
          </p:nvSpPr>
          <p:spPr bwMode="auto">
            <a:xfrm>
              <a:off x="6990973" y="2914004"/>
              <a:ext cx="267909" cy="267909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38" name="직선 화살표 연결선 137">
            <a:extLst>
              <a:ext uri="{FF2B5EF4-FFF2-40B4-BE49-F238E27FC236}">
                <a16:creationId xmlns:a16="http://schemas.microsoft.com/office/drawing/2014/main" id="{B44251E5-44DF-4D35-96E2-2C8D4BEFC2F0}"/>
              </a:ext>
            </a:extLst>
          </p:cNvPr>
          <p:cNvCxnSpPr>
            <a:cxnSpLocks/>
          </p:cNvCxnSpPr>
          <p:nvPr/>
        </p:nvCxnSpPr>
        <p:spPr>
          <a:xfrm>
            <a:off x="10698545" y="4544019"/>
            <a:ext cx="6840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제목 1">
            <a:extLst>
              <a:ext uri="{FF2B5EF4-FFF2-40B4-BE49-F238E27FC236}">
                <a16:creationId xmlns:a16="http://schemas.microsoft.com/office/drawing/2014/main" id="{BFCAE26B-335F-40C9-AE37-61D8E160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Novel Architecture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396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그룹 93">
            <a:extLst>
              <a:ext uri="{FF2B5EF4-FFF2-40B4-BE49-F238E27FC236}">
                <a16:creationId xmlns:a16="http://schemas.microsoft.com/office/drawing/2014/main" id="{032EF781-5CD3-49C5-AF75-BB64172444BF}"/>
              </a:ext>
            </a:extLst>
          </p:cNvPr>
          <p:cNvGrpSpPr/>
          <p:nvPr/>
        </p:nvGrpSpPr>
        <p:grpSpPr>
          <a:xfrm flipH="1">
            <a:off x="2602133" y="3486177"/>
            <a:ext cx="304524" cy="316213"/>
            <a:chOff x="8203896" y="3501463"/>
            <a:chExt cx="786276" cy="816458"/>
          </a:xfrm>
        </p:grpSpPr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99BF5880-E7EF-410E-882B-896D16BF8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30" r="51134"/>
            <a:stretch/>
          </p:blipFill>
          <p:spPr>
            <a:xfrm>
              <a:off x="8203896" y="3505278"/>
              <a:ext cx="592442" cy="611939"/>
            </a:xfrm>
            <a:prstGeom prst="rect">
              <a:avLst/>
            </a:prstGeom>
          </p:spPr>
        </p:pic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1BFDE044-9BF4-4115-AD4A-EFB10B8F8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70" r="50999"/>
            <a:stretch/>
          </p:blipFill>
          <p:spPr>
            <a:xfrm>
              <a:off x="8278501" y="3557895"/>
              <a:ext cx="570223" cy="611939"/>
            </a:xfrm>
            <a:prstGeom prst="rect">
              <a:avLst/>
            </a:prstGeom>
          </p:spPr>
        </p:pic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id="{6583BDDD-AE03-41EB-960D-731595E73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8" r="51128"/>
            <a:stretch/>
          </p:blipFill>
          <p:spPr>
            <a:xfrm>
              <a:off x="8335563" y="3608123"/>
              <a:ext cx="556025" cy="611939"/>
            </a:xfrm>
            <a:prstGeom prst="rect">
              <a:avLst/>
            </a:prstGeom>
          </p:spPr>
        </p:pic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id="{94D69696-E1EE-4DEF-909D-59938D184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21" r="51135"/>
            <a:stretch/>
          </p:blipFill>
          <p:spPr>
            <a:xfrm>
              <a:off x="8382967" y="3655754"/>
              <a:ext cx="556025" cy="611939"/>
            </a:xfrm>
            <a:prstGeom prst="rect">
              <a:avLst/>
            </a:prstGeom>
          </p:spPr>
        </p:pic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id="{41DC58A6-B985-41F5-BE4F-9CAED6846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11" r="51098"/>
            <a:stretch/>
          </p:blipFill>
          <p:spPr>
            <a:xfrm>
              <a:off x="8417720" y="3705982"/>
              <a:ext cx="572449" cy="611939"/>
            </a:xfrm>
            <a:prstGeom prst="rect">
              <a:avLst/>
            </a:prstGeom>
          </p:spPr>
        </p:pic>
        <p:sp>
          <p:nvSpPr>
            <p:cNvPr id="100" name="정육면체 99">
              <a:extLst>
                <a:ext uri="{FF2B5EF4-FFF2-40B4-BE49-F238E27FC236}">
                  <a16:creationId xmlns:a16="http://schemas.microsoft.com/office/drawing/2014/main" id="{6698DAE0-9DBB-43CE-9A2E-CA5E8E6D0E78}"/>
                </a:ext>
              </a:extLst>
            </p:cNvPr>
            <p:cNvSpPr/>
            <p:nvPr/>
          </p:nvSpPr>
          <p:spPr>
            <a:xfrm flipH="1">
              <a:off x="820389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7E3C6FF-122D-4834-A797-E2F58FD108A0}"/>
              </a:ext>
            </a:extLst>
          </p:cNvPr>
          <p:cNvGrpSpPr/>
          <p:nvPr/>
        </p:nvGrpSpPr>
        <p:grpSpPr>
          <a:xfrm>
            <a:off x="291880" y="3550728"/>
            <a:ext cx="1489085" cy="319336"/>
            <a:chOff x="5866096" y="2993304"/>
            <a:chExt cx="6163583" cy="1321788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654DA22F-595C-45C4-ADF5-2EC02D70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1845" y="3019931"/>
              <a:ext cx="5821659" cy="970277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7F53E13D-58CC-42B7-91EB-6D24EBEFB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6096" y="3344815"/>
              <a:ext cx="5821659" cy="970277"/>
            </a:xfrm>
            <a:prstGeom prst="rect">
              <a:avLst/>
            </a:prstGeom>
          </p:spPr>
        </p:pic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E24388FC-CAAC-4A69-AC90-0DE0517286FD}"/>
                </a:ext>
              </a:extLst>
            </p:cNvPr>
            <p:cNvSpPr/>
            <p:nvPr/>
          </p:nvSpPr>
          <p:spPr>
            <a:xfrm>
              <a:off x="5897546" y="2993304"/>
              <a:ext cx="6132133" cy="1293583"/>
            </a:xfrm>
            <a:prstGeom prst="cub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23E46171-A0DE-4019-ACB7-C9921CC2E3EF}"/>
              </a:ext>
            </a:extLst>
          </p:cNvPr>
          <p:cNvCxnSpPr>
            <a:cxnSpLocks/>
            <a:stCxn id="40" idx="5"/>
            <a:endCxn id="100" idx="2"/>
          </p:cNvCxnSpPr>
          <p:nvPr/>
        </p:nvCxnSpPr>
        <p:spPr>
          <a:xfrm>
            <a:off x="1780965" y="3667924"/>
            <a:ext cx="821168" cy="159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7914B59-5DB7-4D71-AE84-2320AB12EF92}"/>
              </a:ext>
            </a:extLst>
          </p:cNvPr>
          <p:cNvSpPr/>
          <p:nvPr/>
        </p:nvSpPr>
        <p:spPr>
          <a:xfrm>
            <a:off x="1604099" y="4822954"/>
            <a:ext cx="369070" cy="144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BF3CE13-795E-4EEF-90BC-D76AE78446C8}"/>
              </a:ext>
            </a:extLst>
          </p:cNvPr>
          <p:cNvCxnSpPr>
            <a:cxnSpLocks/>
          </p:cNvCxnSpPr>
          <p:nvPr/>
        </p:nvCxnSpPr>
        <p:spPr>
          <a:xfrm>
            <a:off x="2116345" y="4957922"/>
            <a:ext cx="644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FD74456-8F6B-463E-9CF1-2A3372545A58}"/>
              </a:ext>
            </a:extLst>
          </p:cNvPr>
          <p:cNvSpPr txBox="1"/>
          <p:nvPr/>
        </p:nvSpPr>
        <p:spPr>
          <a:xfrm>
            <a:off x="153853" y="3110361"/>
            <a:ext cx="191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Stacked </a:t>
            </a:r>
          </a:p>
          <a:p>
            <a:r>
              <a:rPr lang="en-US" altLang="ko-KR" sz="1100" b="1" dirty="0"/>
              <a:t>LIDAR observation</a:t>
            </a:r>
            <a:endParaRPr lang="ko-KR" altLang="en-US" sz="11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C33F6C-2AFB-4A1D-87F8-6D2B1B68813C}"/>
              </a:ext>
            </a:extLst>
          </p:cNvPr>
          <p:cNvSpPr txBox="1"/>
          <p:nvPr/>
        </p:nvSpPr>
        <p:spPr>
          <a:xfrm>
            <a:off x="360412" y="4988925"/>
            <a:ext cx="302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Robot’s state</a:t>
            </a:r>
            <a:endParaRPr lang="ko-KR" altLang="en-US" sz="16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0FA362-3830-488C-8399-00EE04EBBED3}"/>
              </a:ext>
            </a:extLst>
          </p:cNvPr>
          <p:cNvSpPr txBox="1"/>
          <p:nvPr/>
        </p:nvSpPr>
        <p:spPr>
          <a:xfrm>
            <a:off x="6844965" y="2765844"/>
            <a:ext cx="69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Conv1</a:t>
            </a:r>
            <a:endParaRPr lang="ko-KR" altLang="en-US" sz="1100" b="1" dirty="0"/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BCE63B72-A1DE-4893-85FA-75ADBF0E2BFE}"/>
              </a:ext>
            </a:extLst>
          </p:cNvPr>
          <p:cNvCxnSpPr>
            <a:cxnSpLocks/>
          </p:cNvCxnSpPr>
          <p:nvPr/>
        </p:nvCxnSpPr>
        <p:spPr>
          <a:xfrm flipV="1">
            <a:off x="5926892" y="3589838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339D8AC4-F394-4B54-8297-0BD1413D9605}"/>
              </a:ext>
            </a:extLst>
          </p:cNvPr>
          <p:cNvSpPr/>
          <p:nvPr/>
        </p:nvSpPr>
        <p:spPr>
          <a:xfrm>
            <a:off x="1612909" y="5421957"/>
            <a:ext cx="369070" cy="144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49395C9-B424-4325-901F-B28A3256E34A}"/>
              </a:ext>
            </a:extLst>
          </p:cNvPr>
          <p:cNvSpPr txBox="1"/>
          <p:nvPr/>
        </p:nvSpPr>
        <p:spPr>
          <a:xfrm>
            <a:off x="138754" y="5683162"/>
            <a:ext cx="351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Goal location </a:t>
            </a:r>
          </a:p>
          <a:p>
            <a:r>
              <a:rPr lang="en-US" altLang="ko-KR" sz="1600" b="1" dirty="0"/>
              <a:t>from current state</a:t>
            </a:r>
            <a:endParaRPr lang="ko-KR" altLang="en-US" sz="1600" b="1" dirty="0"/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B7A9C068-BE7B-4966-A3C3-19B39535E933}"/>
              </a:ext>
            </a:extLst>
          </p:cNvPr>
          <p:cNvCxnSpPr>
            <a:cxnSpLocks/>
          </p:cNvCxnSpPr>
          <p:nvPr/>
        </p:nvCxnSpPr>
        <p:spPr>
          <a:xfrm>
            <a:off x="2114246" y="5375045"/>
            <a:ext cx="644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정육면체 75">
            <a:extLst>
              <a:ext uri="{FF2B5EF4-FFF2-40B4-BE49-F238E27FC236}">
                <a16:creationId xmlns:a16="http://schemas.microsoft.com/office/drawing/2014/main" id="{B9F56987-B60B-42CC-A6DF-10DEAD3D1C3D}"/>
              </a:ext>
            </a:extLst>
          </p:cNvPr>
          <p:cNvSpPr/>
          <p:nvPr/>
        </p:nvSpPr>
        <p:spPr>
          <a:xfrm>
            <a:off x="6972142" y="3085840"/>
            <a:ext cx="371032" cy="868647"/>
          </a:xfrm>
          <a:prstGeom prst="cube">
            <a:avLst>
              <a:gd name="adj" fmla="val 68666"/>
            </a:avLst>
          </a:prstGeom>
          <a:solidFill>
            <a:srgbClr val="EA8B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D9062D43-D64F-42D3-AC65-7A128596F640}"/>
              </a:ext>
            </a:extLst>
          </p:cNvPr>
          <p:cNvGrpSpPr/>
          <p:nvPr/>
        </p:nvGrpSpPr>
        <p:grpSpPr>
          <a:xfrm flipH="1">
            <a:off x="2598600" y="4224890"/>
            <a:ext cx="308555" cy="314179"/>
            <a:chOff x="10064448" y="3501463"/>
            <a:chExt cx="801842" cy="816458"/>
          </a:xfrm>
        </p:grpSpPr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BFE5ABA8-5BF8-4A50-93FC-0075A288C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04"/>
            <a:stretch/>
          </p:blipFill>
          <p:spPr>
            <a:xfrm>
              <a:off x="10064448" y="3505278"/>
              <a:ext cx="609351" cy="611939"/>
            </a:xfrm>
            <a:prstGeom prst="rect">
              <a:avLst/>
            </a:prstGeom>
          </p:spPr>
        </p:pic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CB5A438F-B7D9-44C1-806E-5F6A9BFC4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14"/>
            <a:stretch/>
          </p:blipFill>
          <p:spPr>
            <a:xfrm>
              <a:off x="10112235" y="3557895"/>
              <a:ext cx="608965" cy="611939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1E9CF860-1CF1-4D94-AF37-7ACD0093E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491"/>
            <a:stretch/>
          </p:blipFill>
          <p:spPr>
            <a:xfrm>
              <a:off x="10159867" y="3608123"/>
              <a:ext cx="608963" cy="611939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E2FCAC8C-C10F-4839-A5F0-6ADC815E8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671"/>
            <a:stretch/>
          </p:blipFill>
          <p:spPr>
            <a:xfrm>
              <a:off x="10216929" y="3655754"/>
              <a:ext cx="599532" cy="611939"/>
            </a:xfrm>
            <a:prstGeom prst="rect">
              <a:avLst/>
            </a:prstGeom>
          </p:spPr>
        </p:pic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4AB6BA5F-2A38-4D90-8599-734CB8B57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68"/>
            <a:stretch/>
          </p:blipFill>
          <p:spPr>
            <a:xfrm>
              <a:off x="10273990" y="3705982"/>
              <a:ext cx="592300" cy="611939"/>
            </a:xfrm>
            <a:prstGeom prst="rect">
              <a:avLst/>
            </a:prstGeom>
          </p:spPr>
        </p:pic>
        <p:sp>
          <p:nvSpPr>
            <p:cNvPr id="79" name="정육면체 78">
              <a:extLst>
                <a:ext uri="{FF2B5EF4-FFF2-40B4-BE49-F238E27FC236}">
                  <a16:creationId xmlns:a16="http://schemas.microsoft.com/office/drawing/2014/main" id="{09E54D01-2BE4-4A8F-8050-3A2AA21CC712}"/>
                </a:ext>
              </a:extLst>
            </p:cNvPr>
            <p:cNvSpPr/>
            <p:nvPr/>
          </p:nvSpPr>
          <p:spPr>
            <a:xfrm flipH="1">
              <a:off x="10064449" y="3501463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AA245A7A-029C-46A4-89E1-57B8D7D50AE9}"/>
              </a:ext>
            </a:extLst>
          </p:cNvPr>
          <p:cNvGrpSpPr/>
          <p:nvPr/>
        </p:nvGrpSpPr>
        <p:grpSpPr>
          <a:xfrm flipH="1">
            <a:off x="2611149" y="3116368"/>
            <a:ext cx="303897" cy="315375"/>
            <a:chOff x="7892843" y="4527711"/>
            <a:chExt cx="786273" cy="815969"/>
          </a:xfrm>
        </p:grpSpPr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1F24BDBA-A49B-4FBD-AD13-8480DBE79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86" r="67867"/>
            <a:stretch/>
          </p:blipFill>
          <p:spPr>
            <a:xfrm>
              <a:off x="7903209" y="4531037"/>
              <a:ext cx="570839" cy="611939"/>
            </a:xfrm>
            <a:prstGeom prst="rect">
              <a:avLst/>
            </a:prstGeom>
          </p:spPr>
        </p:pic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D5A6953A-EBE0-4FE0-997A-C7FC954B7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8" r="67834"/>
            <a:stretch/>
          </p:blipFill>
          <p:spPr>
            <a:xfrm>
              <a:off x="7951800" y="4583654"/>
              <a:ext cx="570839" cy="611939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id="{67E20CE4-9CB0-4EE9-83D2-D9C488D80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75" r="67010"/>
            <a:stretch/>
          </p:blipFill>
          <p:spPr>
            <a:xfrm>
              <a:off x="8008862" y="4633882"/>
              <a:ext cx="591671" cy="611939"/>
            </a:xfrm>
            <a:prstGeom prst="rect">
              <a:avLst/>
            </a:prstGeom>
          </p:spPr>
        </p:pic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46164E14-06E3-4A60-84CF-9E51B0E02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32" r="67213"/>
            <a:stretch/>
          </p:blipFill>
          <p:spPr>
            <a:xfrm>
              <a:off x="8065924" y="4681513"/>
              <a:ext cx="574812" cy="611939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D5B00255-969D-47D1-9C06-71A3CED0A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44" r="67524"/>
            <a:stretch/>
          </p:blipFill>
          <p:spPr>
            <a:xfrm>
              <a:off x="8086816" y="4731741"/>
              <a:ext cx="592300" cy="611939"/>
            </a:xfrm>
            <a:prstGeom prst="rect">
              <a:avLst/>
            </a:prstGeom>
          </p:spPr>
        </p:pic>
        <p:sp>
          <p:nvSpPr>
            <p:cNvPr id="93" name="정육면체 92">
              <a:extLst>
                <a:ext uri="{FF2B5EF4-FFF2-40B4-BE49-F238E27FC236}">
                  <a16:creationId xmlns:a16="http://schemas.microsoft.com/office/drawing/2014/main" id="{D08B40AC-414F-4FE3-A208-7559DAFD1A80}"/>
                </a:ext>
              </a:extLst>
            </p:cNvPr>
            <p:cNvSpPr/>
            <p:nvPr/>
          </p:nvSpPr>
          <p:spPr>
            <a:xfrm flipH="1">
              <a:off x="7892843" y="4527711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037400C9-BD3A-4FCE-9939-2C9821F993AE}"/>
              </a:ext>
            </a:extLst>
          </p:cNvPr>
          <p:cNvGrpSpPr/>
          <p:nvPr/>
        </p:nvGrpSpPr>
        <p:grpSpPr>
          <a:xfrm flipH="1">
            <a:off x="2610121" y="2748134"/>
            <a:ext cx="305952" cy="317399"/>
            <a:chOff x="6997401" y="4511895"/>
            <a:chExt cx="786273" cy="815690"/>
          </a:xfrm>
        </p:grpSpPr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F84BF888-3B0D-4E92-8A17-93748B6EA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6997401" y="4514942"/>
              <a:ext cx="576649" cy="611939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FE76DF9D-7130-4E61-A16C-995349678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294"/>
            <a:stretch/>
          </p:blipFill>
          <p:spPr>
            <a:xfrm>
              <a:off x="7044802" y="4567559"/>
              <a:ext cx="576649" cy="611939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4F719AD7-3131-4F9C-8A83-2293F6B8A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80"/>
            <a:stretch/>
          </p:blipFill>
          <p:spPr>
            <a:xfrm>
              <a:off x="7092432" y="4617787"/>
              <a:ext cx="584510" cy="611939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6698E37F-AB2A-4FC3-B3F7-5BB2AA3F5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40062" y="4665418"/>
              <a:ext cx="583960" cy="611939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E898A3CC-251A-4961-BFD7-82969E77A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095"/>
            <a:stretch/>
          </p:blipFill>
          <p:spPr>
            <a:xfrm>
              <a:off x="7189891" y="4715646"/>
              <a:ext cx="583960" cy="611939"/>
            </a:xfrm>
            <a:prstGeom prst="rect">
              <a:avLst/>
            </a:prstGeom>
          </p:spPr>
        </p:pic>
        <p:sp>
          <p:nvSpPr>
            <p:cNvPr id="110" name="정육면체 109">
              <a:extLst>
                <a:ext uri="{FF2B5EF4-FFF2-40B4-BE49-F238E27FC236}">
                  <a16:creationId xmlns:a16="http://schemas.microsoft.com/office/drawing/2014/main" id="{72FFAA15-85FE-4383-9CE7-D28F0EE6695E}"/>
                </a:ext>
              </a:extLst>
            </p:cNvPr>
            <p:cNvSpPr/>
            <p:nvPr/>
          </p:nvSpPr>
          <p:spPr>
            <a:xfrm flipH="1">
              <a:off x="6997401" y="4511895"/>
              <a:ext cx="786273" cy="811206"/>
            </a:xfrm>
            <a:prstGeom prst="cube">
              <a:avLst>
                <a:gd name="adj" fmla="val 26701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1EFC6086-E187-4F46-AC9C-B0303D12DA49}"/>
              </a:ext>
            </a:extLst>
          </p:cNvPr>
          <p:cNvSpPr txBox="1"/>
          <p:nvPr/>
        </p:nvSpPr>
        <p:spPr>
          <a:xfrm rot="5400000">
            <a:off x="2657078" y="3801612"/>
            <a:ext cx="3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…</a:t>
            </a:r>
            <a:endParaRPr lang="ko-KR" altLang="en-US" sz="105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7FEBC79-3D9D-4002-B3DE-404966EA77B1}"/>
              </a:ext>
            </a:extLst>
          </p:cNvPr>
          <p:cNvSpPr txBox="1"/>
          <p:nvPr/>
        </p:nvSpPr>
        <p:spPr>
          <a:xfrm>
            <a:off x="1248195" y="2700317"/>
            <a:ext cx="1913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Partition</a:t>
            </a:r>
            <a:endParaRPr lang="ko-KR" altLang="en-US" sz="1100" b="1" dirty="0"/>
          </a:p>
        </p:txBody>
      </p:sp>
      <p:sp>
        <p:nvSpPr>
          <p:cNvPr id="116" name="정육면체 115">
            <a:extLst>
              <a:ext uri="{FF2B5EF4-FFF2-40B4-BE49-F238E27FC236}">
                <a16:creationId xmlns:a16="http://schemas.microsoft.com/office/drawing/2014/main" id="{C9090490-BA5E-4744-9D03-DD8498090D6C}"/>
              </a:ext>
            </a:extLst>
          </p:cNvPr>
          <p:cNvSpPr/>
          <p:nvPr/>
        </p:nvSpPr>
        <p:spPr>
          <a:xfrm>
            <a:off x="3271133" y="4225237"/>
            <a:ext cx="302564" cy="312158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정육면체 116">
            <a:extLst>
              <a:ext uri="{FF2B5EF4-FFF2-40B4-BE49-F238E27FC236}">
                <a16:creationId xmlns:a16="http://schemas.microsoft.com/office/drawing/2014/main" id="{9FC58130-140E-4100-80FE-795AEA2482F4}"/>
              </a:ext>
            </a:extLst>
          </p:cNvPr>
          <p:cNvSpPr/>
          <p:nvPr/>
        </p:nvSpPr>
        <p:spPr>
          <a:xfrm>
            <a:off x="3271269" y="3118162"/>
            <a:ext cx="302564" cy="312158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정육면체 117">
            <a:extLst>
              <a:ext uri="{FF2B5EF4-FFF2-40B4-BE49-F238E27FC236}">
                <a16:creationId xmlns:a16="http://schemas.microsoft.com/office/drawing/2014/main" id="{1608CFA7-3440-44E8-84ED-A50511E45CDF}"/>
              </a:ext>
            </a:extLst>
          </p:cNvPr>
          <p:cNvSpPr/>
          <p:nvPr/>
        </p:nvSpPr>
        <p:spPr>
          <a:xfrm>
            <a:off x="3269906" y="2748193"/>
            <a:ext cx="302564" cy="312158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정육면체 132">
            <a:extLst>
              <a:ext uri="{FF2B5EF4-FFF2-40B4-BE49-F238E27FC236}">
                <a16:creationId xmlns:a16="http://schemas.microsoft.com/office/drawing/2014/main" id="{6938A748-2706-45C7-B220-AB7C11145C50}"/>
              </a:ext>
            </a:extLst>
          </p:cNvPr>
          <p:cNvSpPr/>
          <p:nvPr/>
        </p:nvSpPr>
        <p:spPr>
          <a:xfrm>
            <a:off x="3272078" y="3485173"/>
            <a:ext cx="302564" cy="312158"/>
          </a:xfrm>
          <a:prstGeom prst="cube">
            <a:avLst>
              <a:gd name="adj" fmla="val 26701"/>
            </a:avLst>
          </a:prstGeom>
          <a:solidFill>
            <a:srgbClr val="EA8B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3EF4ACE-88A4-45DD-9FED-3AF6EB3DC346}"/>
              </a:ext>
            </a:extLst>
          </p:cNvPr>
          <p:cNvSpPr txBox="1"/>
          <p:nvPr/>
        </p:nvSpPr>
        <p:spPr>
          <a:xfrm>
            <a:off x="3510932" y="2737037"/>
            <a:ext cx="612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Conv1</a:t>
            </a:r>
            <a:endParaRPr lang="ko-KR" altLang="en-US" sz="1100" b="1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655A62-7173-4282-8EBB-5696F0C46620}"/>
              </a:ext>
            </a:extLst>
          </p:cNvPr>
          <p:cNvSpPr txBox="1"/>
          <p:nvPr/>
        </p:nvSpPr>
        <p:spPr>
          <a:xfrm>
            <a:off x="3512799" y="3106591"/>
            <a:ext cx="612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Conv2</a:t>
            </a:r>
            <a:endParaRPr lang="ko-KR" altLang="en-US" sz="1100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CD60647-215F-4AC2-A272-20F7ADE57B2D}"/>
              </a:ext>
            </a:extLst>
          </p:cNvPr>
          <p:cNvSpPr txBox="1"/>
          <p:nvPr/>
        </p:nvSpPr>
        <p:spPr>
          <a:xfrm>
            <a:off x="3510138" y="3471969"/>
            <a:ext cx="612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Conv3</a:t>
            </a:r>
            <a:endParaRPr lang="ko-KR" altLang="en-US" sz="1100" b="1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729476-64FC-4662-A4F7-1543BDB47909}"/>
              </a:ext>
            </a:extLst>
          </p:cNvPr>
          <p:cNvSpPr txBox="1"/>
          <p:nvPr/>
        </p:nvSpPr>
        <p:spPr>
          <a:xfrm>
            <a:off x="3483864" y="4213338"/>
            <a:ext cx="68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ConvK</a:t>
            </a:r>
            <a:endParaRPr lang="ko-KR" altLang="en-US" sz="1100" b="1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839EFFF-C9FE-40AE-BAF1-B70455370C06}"/>
              </a:ext>
            </a:extLst>
          </p:cNvPr>
          <p:cNvSpPr txBox="1"/>
          <p:nvPr/>
        </p:nvSpPr>
        <p:spPr>
          <a:xfrm rot="5400000">
            <a:off x="3328654" y="3801612"/>
            <a:ext cx="3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…</a:t>
            </a:r>
            <a:endParaRPr lang="ko-KR" altLang="en-US" sz="1050" dirty="0"/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01461F44-61E8-41CB-9A21-EC241B9F2B3B}"/>
              </a:ext>
            </a:extLst>
          </p:cNvPr>
          <p:cNvSpPr/>
          <p:nvPr/>
        </p:nvSpPr>
        <p:spPr>
          <a:xfrm>
            <a:off x="4604999" y="2732545"/>
            <a:ext cx="889111" cy="523703"/>
          </a:xfrm>
          <a:prstGeom prst="rect">
            <a:avLst/>
          </a:prstGeom>
          <a:solidFill>
            <a:srgbClr val="9B9B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+mj-lt"/>
              </a:rPr>
              <a:t>Attention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  <a:latin typeface="+mj-lt"/>
              </a:rPr>
              <a:t>Module</a:t>
            </a:r>
            <a:endParaRPr lang="ko-KR" alt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왼쪽 중괄호 143">
            <a:extLst>
              <a:ext uri="{FF2B5EF4-FFF2-40B4-BE49-F238E27FC236}">
                <a16:creationId xmlns:a16="http://schemas.microsoft.com/office/drawing/2014/main" id="{7258AF05-3435-4ECC-B091-41C07EFCE832}"/>
              </a:ext>
            </a:extLst>
          </p:cNvPr>
          <p:cNvSpPr/>
          <p:nvPr/>
        </p:nvSpPr>
        <p:spPr>
          <a:xfrm rot="10800000">
            <a:off x="4098689" y="2873374"/>
            <a:ext cx="86614" cy="1473185"/>
          </a:xfrm>
          <a:prstGeom prst="leftBrace">
            <a:avLst>
              <a:gd name="adj1" fmla="val 10178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4075720B-2C4C-4C67-B7DD-985F3B7E61B0}"/>
              </a:ext>
            </a:extLst>
          </p:cNvPr>
          <p:cNvCxnSpPr>
            <a:cxnSpLocks/>
          </p:cNvCxnSpPr>
          <p:nvPr/>
        </p:nvCxnSpPr>
        <p:spPr>
          <a:xfrm flipV="1">
            <a:off x="4245992" y="2998647"/>
            <a:ext cx="318004" cy="602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24DEEB84-EE5D-43F3-BEAA-614798C2DC74}"/>
              </a:ext>
            </a:extLst>
          </p:cNvPr>
          <p:cNvCxnSpPr>
            <a:cxnSpLocks/>
          </p:cNvCxnSpPr>
          <p:nvPr/>
        </p:nvCxnSpPr>
        <p:spPr>
          <a:xfrm flipV="1">
            <a:off x="4244885" y="3593233"/>
            <a:ext cx="1368000" cy="787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BB417329-2BB4-46DD-8129-4FF13EB5E29A}"/>
              </a:ext>
            </a:extLst>
          </p:cNvPr>
          <p:cNvGrpSpPr/>
          <p:nvPr/>
        </p:nvGrpSpPr>
        <p:grpSpPr>
          <a:xfrm>
            <a:off x="5625761" y="3459278"/>
            <a:ext cx="267909" cy="267909"/>
            <a:chOff x="5962046" y="2916353"/>
            <a:chExt cx="267909" cy="267909"/>
          </a:xfrm>
        </p:grpSpPr>
        <p:pic>
          <p:nvPicPr>
            <p:cNvPr id="148" name="Picture 6" descr="https://latex.codecogs.com/gif.latex?%5Cdpi%7B200%7D%20%5Ctimes">
              <a:extLst>
                <a:ext uri="{FF2B5EF4-FFF2-40B4-BE49-F238E27FC236}">
                  <a16:creationId xmlns:a16="http://schemas.microsoft.com/office/drawing/2014/main" id="{12B8C690-865F-4207-A3E9-4A44D6226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38" y="2983632"/>
              <a:ext cx="1619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타원 148">
              <a:extLst>
                <a:ext uri="{FF2B5EF4-FFF2-40B4-BE49-F238E27FC236}">
                  <a16:creationId xmlns:a16="http://schemas.microsoft.com/office/drawing/2014/main" id="{C23C6A58-0C76-40A4-BE48-0E2D8050C1B8}"/>
                </a:ext>
              </a:extLst>
            </p:cNvPr>
            <p:cNvSpPr/>
            <p:nvPr/>
          </p:nvSpPr>
          <p:spPr bwMode="auto">
            <a:xfrm>
              <a:off x="5962046" y="2916353"/>
              <a:ext cx="267909" cy="267909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0" name="직선 화살표 연결선 149">
            <a:extLst>
              <a:ext uri="{FF2B5EF4-FFF2-40B4-BE49-F238E27FC236}">
                <a16:creationId xmlns:a16="http://schemas.microsoft.com/office/drawing/2014/main" id="{EFCCBD8B-A802-45CE-BA3C-05F3E04CD19B}"/>
              </a:ext>
            </a:extLst>
          </p:cNvPr>
          <p:cNvCxnSpPr>
            <a:cxnSpLocks/>
            <a:stCxn id="143" idx="3"/>
            <a:endCxn id="149" idx="0"/>
          </p:cNvCxnSpPr>
          <p:nvPr/>
        </p:nvCxnSpPr>
        <p:spPr>
          <a:xfrm>
            <a:off x="5494110" y="2994397"/>
            <a:ext cx="265606" cy="4648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7979F13-AB94-45CF-A37E-F5BC5BB33C77}"/>
              </a:ext>
            </a:extLst>
          </p:cNvPr>
          <p:cNvGrpSpPr/>
          <p:nvPr/>
        </p:nvGrpSpPr>
        <p:grpSpPr>
          <a:xfrm>
            <a:off x="6304729" y="3447404"/>
            <a:ext cx="267909" cy="267909"/>
            <a:chOff x="6990973" y="2914004"/>
            <a:chExt cx="267909" cy="267909"/>
          </a:xfrm>
        </p:grpSpPr>
        <p:pic>
          <p:nvPicPr>
            <p:cNvPr id="154" name="Picture 8" descr="https://latex.codecogs.com/gif.latex?%5Cdpi%7B200%7D%20%5Csum">
              <a:extLst>
                <a:ext uri="{FF2B5EF4-FFF2-40B4-BE49-F238E27FC236}">
                  <a16:creationId xmlns:a16="http://schemas.microsoft.com/office/drawing/2014/main" id="{E40CDD85-79B6-4B83-A699-DEB36C285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303" y="2962719"/>
              <a:ext cx="171370" cy="175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타원 154">
              <a:extLst>
                <a:ext uri="{FF2B5EF4-FFF2-40B4-BE49-F238E27FC236}">
                  <a16:creationId xmlns:a16="http://schemas.microsoft.com/office/drawing/2014/main" id="{F1421AE6-82F1-4BB9-B8E5-DD6E6555DA73}"/>
                </a:ext>
              </a:extLst>
            </p:cNvPr>
            <p:cNvSpPr/>
            <p:nvPr/>
          </p:nvSpPr>
          <p:spPr bwMode="auto">
            <a:xfrm>
              <a:off x="6990973" y="2914004"/>
              <a:ext cx="267909" cy="267909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10354358-F8D9-4AA0-8486-520FC918D9E5}"/>
              </a:ext>
            </a:extLst>
          </p:cNvPr>
          <p:cNvSpPr txBox="1"/>
          <p:nvPr/>
        </p:nvSpPr>
        <p:spPr>
          <a:xfrm>
            <a:off x="7639513" y="2770478"/>
            <a:ext cx="69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Conv2</a:t>
            </a:r>
            <a:endParaRPr lang="ko-KR" altLang="en-US" sz="1100" b="1" dirty="0"/>
          </a:p>
        </p:txBody>
      </p:sp>
      <p:sp>
        <p:nvSpPr>
          <p:cNvPr id="178" name="정육면체 177">
            <a:extLst>
              <a:ext uri="{FF2B5EF4-FFF2-40B4-BE49-F238E27FC236}">
                <a16:creationId xmlns:a16="http://schemas.microsoft.com/office/drawing/2014/main" id="{C45C200A-5A20-4A4C-8B8C-C2732FD9E3B8}"/>
              </a:ext>
            </a:extLst>
          </p:cNvPr>
          <p:cNvSpPr/>
          <p:nvPr/>
        </p:nvSpPr>
        <p:spPr>
          <a:xfrm>
            <a:off x="7766690" y="3090474"/>
            <a:ext cx="371032" cy="868647"/>
          </a:xfrm>
          <a:prstGeom prst="cube">
            <a:avLst>
              <a:gd name="adj" fmla="val 68666"/>
            </a:avLst>
          </a:prstGeom>
          <a:solidFill>
            <a:srgbClr val="EA8B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9" name="직선 화살표 연결선 178">
            <a:extLst>
              <a:ext uri="{FF2B5EF4-FFF2-40B4-BE49-F238E27FC236}">
                <a16:creationId xmlns:a16="http://schemas.microsoft.com/office/drawing/2014/main" id="{4AC2DB5D-DF2E-437D-A71B-10B6A92DB239}"/>
              </a:ext>
            </a:extLst>
          </p:cNvPr>
          <p:cNvCxnSpPr>
            <a:cxnSpLocks/>
          </p:cNvCxnSpPr>
          <p:nvPr/>
        </p:nvCxnSpPr>
        <p:spPr>
          <a:xfrm flipV="1">
            <a:off x="6584782" y="3581239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화살표 연결선 179">
            <a:extLst>
              <a:ext uri="{FF2B5EF4-FFF2-40B4-BE49-F238E27FC236}">
                <a16:creationId xmlns:a16="http://schemas.microsoft.com/office/drawing/2014/main" id="{55DED296-0D04-43B2-A179-D9D6C74DE955}"/>
              </a:ext>
            </a:extLst>
          </p:cNvPr>
          <p:cNvCxnSpPr>
            <a:cxnSpLocks/>
          </p:cNvCxnSpPr>
          <p:nvPr/>
        </p:nvCxnSpPr>
        <p:spPr>
          <a:xfrm flipV="1">
            <a:off x="7381274" y="3574450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정육면체 182">
            <a:extLst>
              <a:ext uri="{FF2B5EF4-FFF2-40B4-BE49-F238E27FC236}">
                <a16:creationId xmlns:a16="http://schemas.microsoft.com/office/drawing/2014/main" id="{22B54EA6-36D2-4614-A569-5620CE1B8DCB}"/>
              </a:ext>
            </a:extLst>
          </p:cNvPr>
          <p:cNvSpPr/>
          <p:nvPr/>
        </p:nvSpPr>
        <p:spPr>
          <a:xfrm>
            <a:off x="8611618" y="3246757"/>
            <a:ext cx="267909" cy="646249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731888F-DD69-4A45-B453-14219D610DE8}"/>
              </a:ext>
            </a:extLst>
          </p:cNvPr>
          <p:cNvSpPr txBox="1"/>
          <p:nvPr/>
        </p:nvSpPr>
        <p:spPr>
          <a:xfrm>
            <a:off x="8536448" y="5494167"/>
            <a:ext cx="378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FC</a:t>
            </a:r>
            <a:endParaRPr lang="ko-KR" altLang="en-US" sz="1100" b="1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D721206-05BE-4407-A8BC-2510785FACF2}"/>
              </a:ext>
            </a:extLst>
          </p:cNvPr>
          <p:cNvSpPr txBox="1"/>
          <p:nvPr/>
        </p:nvSpPr>
        <p:spPr>
          <a:xfrm>
            <a:off x="8555747" y="2918319"/>
            <a:ext cx="378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FC</a:t>
            </a:r>
            <a:endParaRPr lang="ko-KR" altLang="en-US" sz="1100" b="1" dirty="0"/>
          </a:p>
        </p:txBody>
      </p:sp>
      <p:cxnSp>
        <p:nvCxnSpPr>
          <p:cNvPr id="187" name="직선 화살표 연결선 186">
            <a:extLst>
              <a:ext uri="{FF2B5EF4-FFF2-40B4-BE49-F238E27FC236}">
                <a16:creationId xmlns:a16="http://schemas.microsoft.com/office/drawing/2014/main" id="{28FEEBC8-8225-41FF-94B9-F5FA46554DBA}"/>
              </a:ext>
            </a:extLst>
          </p:cNvPr>
          <p:cNvCxnSpPr>
            <a:cxnSpLocks/>
          </p:cNvCxnSpPr>
          <p:nvPr/>
        </p:nvCxnSpPr>
        <p:spPr>
          <a:xfrm flipV="1">
            <a:off x="8934550" y="4573687"/>
            <a:ext cx="214312" cy="525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8FC2566C-4335-45B9-83B7-AEED043FC353}"/>
              </a:ext>
            </a:extLst>
          </p:cNvPr>
          <p:cNvSpPr/>
          <p:nvPr/>
        </p:nvSpPr>
        <p:spPr>
          <a:xfrm>
            <a:off x="11313345" y="4218087"/>
            <a:ext cx="293340" cy="3267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638B98A-F666-476C-8BF4-68C9533508C9}"/>
              </a:ext>
            </a:extLst>
          </p:cNvPr>
          <p:cNvSpPr txBox="1"/>
          <p:nvPr/>
        </p:nvSpPr>
        <p:spPr>
          <a:xfrm>
            <a:off x="9156483" y="3503754"/>
            <a:ext cx="378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FC</a:t>
            </a:r>
            <a:endParaRPr lang="ko-KR" altLang="en-US" sz="1100" b="1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191AADF-4E79-4CA6-82D4-2440667EB1B8}"/>
              </a:ext>
            </a:extLst>
          </p:cNvPr>
          <p:cNvSpPr txBox="1"/>
          <p:nvPr/>
        </p:nvSpPr>
        <p:spPr>
          <a:xfrm>
            <a:off x="9749854" y="3503524"/>
            <a:ext cx="655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LSTM</a:t>
            </a:r>
            <a:endParaRPr lang="ko-KR" altLang="en-US" sz="1100" b="1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4EAD6C6-11E9-48E4-9834-388A8658AE3E}"/>
              </a:ext>
            </a:extLst>
          </p:cNvPr>
          <p:cNvSpPr txBox="1"/>
          <p:nvPr/>
        </p:nvSpPr>
        <p:spPr>
          <a:xfrm>
            <a:off x="10873022" y="3735528"/>
            <a:ext cx="110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Output</a:t>
            </a:r>
            <a:endParaRPr lang="ko-KR" altLang="en-US" sz="1600" b="1" dirty="0"/>
          </a:p>
        </p:txBody>
      </p:sp>
      <p:sp>
        <p:nvSpPr>
          <p:cNvPr id="194" name="화살표: 원형 193">
            <a:extLst>
              <a:ext uri="{FF2B5EF4-FFF2-40B4-BE49-F238E27FC236}">
                <a16:creationId xmlns:a16="http://schemas.microsoft.com/office/drawing/2014/main" id="{164048E2-2D06-4709-B44B-14A44C44CCB3}"/>
              </a:ext>
            </a:extLst>
          </p:cNvPr>
          <p:cNvSpPr/>
          <p:nvPr/>
        </p:nvSpPr>
        <p:spPr>
          <a:xfrm rot="3600000">
            <a:off x="9733134" y="4775285"/>
            <a:ext cx="611756" cy="611756"/>
          </a:xfrm>
          <a:prstGeom prst="circularArrow">
            <a:avLst>
              <a:gd name="adj1" fmla="val 1851"/>
              <a:gd name="adj2" fmla="val 1104940"/>
              <a:gd name="adj3" fmla="val 8878521"/>
              <a:gd name="adj4" fmla="val 15425128"/>
              <a:gd name="adj5" fmla="val 6730"/>
            </a:avLst>
          </a:prstGeom>
          <a:solidFill>
            <a:schemeClr val="tx1"/>
          </a:solidFill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73B6085-75CE-4603-83D2-4F18521407F1}"/>
              </a:ext>
            </a:extLst>
          </p:cNvPr>
          <p:cNvSpPr txBox="1"/>
          <p:nvPr/>
        </p:nvSpPr>
        <p:spPr>
          <a:xfrm>
            <a:off x="10548874" y="3512825"/>
            <a:ext cx="378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FC</a:t>
            </a:r>
            <a:endParaRPr lang="ko-KR" altLang="en-US" sz="1100" b="1" dirty="0"/>
          </a:p>
        </p:txBody>
      </p:sp>
      <p:sp>
        <p:nvSpPr>
          <p:cNvPr id="197" name="정육면체 196">
            <a:extLst>
              <a:ext uri="{FF2B5EF4-FFF2-40B4-BE49-F238E27FC236}">
                <a16:creationId xmlns:a16="http://schemas.microsoft.com/office/drawing/2014/main" id="{7A5115A9-3924-449B-A41F-93830499DA39}"/>
              </a:ext>
            </a:extLst>
          </p:cNvPr>
          <p:cNvSpPr/>
          <p:nvPr/>
        </p:nvSpPr>
        <p:spPr>
          <a:xfrm>
            <a:off x="8598890" y="4810853"/>
            <a:ext cx="267909" cy="646249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88184E3-7254-40DB-806D-C597EBC0CEE6}"/>
              </a:ext>
            </a:extLst>
          </p:cNvPr>
          <p:cNvSpPr txBox="1"/>
          <p:nvPr/>
        </p:nvSpPr>
        <p:spPr>
          <a:xfrm>
            <a:off x="10749473" y="4688891"/>
            <a:ext cx="137344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/>
              <a:t>Linear           &amp;</a:t>
            </a:r>
          </a:p>
          <a:p>
            <a:r>
              <a:rPr lang="en-US" altLang="ko-KR" sz="1600" b="1" dirty="0"/>
              <a:t>Angular velocity</a:t>
            </a:r>
            <a:endParaRPr lang="en-US" altLang="ko-KR" sz="1600" dirty="0"/>
          </a:p>
        </p:txBody>
      </p:sp>
      <p:cxnSp>
        <p:nvCxnSpPr>
          <p:cNvPr id="200" name="직선 화살표 연결선 199">
            <a:extLst>
              <a:ext uri="{FF2B5EF4-FFF2-40B4-BE49-F238E27FC236}">
                <a16:creationId xmlns:a16="http://schemas.microsoft.com/office/drawing/2014/main" id="{36F2F377-996B-436F-B7F7-0D0A24D8EB70}"/>
              </a:ext>
            </a:extLst>
          </p:cNvPr>
          <p:cNvCxnSpPr>
            <a:cxnSpLocks/>
          </p:cNvCxnSpPr>
          <p:nvPr/>
        </p:nvCxnSpPr>
        <p:spPr>
          <a:xfrm flipV="1">
            <a:off x="8215006" y="3574450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화살표 연결선 200">
            <a:extLst>
              <a:ext uri="{FF2B5EF4-FFF2-40B4-BE49-F238E27FC236}">
                <a16:creationId xmlns:a16="http://schemas.microsoft.com/office/drawing/2014/main" id="{0C79CE2C-39C7-404E-ABE9-366F1B604E40}"/>
              </a:ext>
            </a:extLst>
          </p:cNvPr>
          <p:cNvCxnSpPr>
            <a:cxnSpLocks/>
          </p:cNvCxnSpPr>
          <p:nvPr/>
        </p:nvCxnSpPr>
        <p:spPr>
          <a:xfrm flipV="1">
            <a:off x="9529313" y="4357555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화살표 연결선 201">
            <a:extLst>
              <a:ext uri="{FF2B5EF4-FFF2-40B4-BE49-F238E27FC236}">
                <a16:creationId xmlns:a16="http://schemas.microsoft.com/office/drawing/2014/main" id="{8A00E383-7D51-41A4-AA2A-712317C72ABD}"/>
              </a:ext>
            </a:extLst>
          </p:cNvPr>
          <p:cNvCxnSpPr>
            <a:cxnSpLocks/>
          </p:cNvCxnSpPr>
          <p:nvPr/>
        </p:nvCxnSpPr>
        <p:spPr>
          <a:xfrm flipV="1">
            <a:off x="10210493" y="4348825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화살표 연결선 202">
            <a:extLst>
              <a:ext uri="{FF2B5EF4-FFF2-40B4-BE49-F238E27FC236}">
                <a16:creationId xmlns:a16="http://schemas.microsoft.com/office/drawing/2014/main" id="{8A3FB7D3-CA3D-4286-93FC-5F31EF7F2BC2}"/>
              </a:ext>
            </a:extLst>
          </p:cNvPr>
          <p:cNvCxnSpPr>
            <a:cxnSpLocks/>
          </p:cNvCxnSpPr>
          <p:nvPr/>
        </p:nvCxnSpPr>
        <p:spPr>
          <a:xfrm flipV="1">
            <a:off x="10913754" y="4348825"/>
            <a:ext cx="360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화살표 연결선 203">
            <a:extLst>
              <a:ext uri="{FF2B5EF4-FFF2-40B4-BE49-F238E27FC236}">
                <a16:creationId xmlns:a16="http://schemas.microsoft.com/office/drawing/2014/main" id="{819C85EA-E0AF-474E-B981-9DC8A59BF772}"/>
              </a:ext>
            </a:extLst>
          </p:cNvPr>
          <p:cNvCxnSpPr>
            <a:cxnSpLocks/>
          </p:cNvCxnSpPr>
          <p:nvPr/>
        </p:nvCxnSpPr>
        <p:spPr>
          <a:xfrm>
            <a:off x="8945777" y="3576584"/>
            <a:ext cx="214312" cy="525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29D78B-2FB0-445C-B50A-EECED000648B}"/>
              </a:ext>
            </a:extLst>
          </p:cNvPr>
          <p:cNvSpPr txBox="1"/>
          <p:nvPr/>
        </p:nvSpPr>
        <p:spPr>
          <a:xfrm>
            <a:off x="3216996" y="2052694"/>
            <a:ext cx="342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Observation embeddings</a:t>
            </a:r>
            <a:endParaRPr lang="ko-KR" altLang="en-US" sz="2000" b="1" dirty="0"/>
          </a:p>
        </p:txBody>
      </p:sp>
      <p:sp>
        <p:nvSpPr>
          <p:cNvPr id="207" name="정육면체 206">
            <a:extLst>
              <a:ext uri="{FF2B5EF4-FFF2-40B4-BE49-F238E27FC236}">
                <a16:creationId xmlns:a16="http://schemas.microsoft.com/office/drawing/2014/main" id="{90D742EE-AB06-437C-9FF4-0364C2AB6754}"/>
              </a:ext>
            </a:extLst>
          </p:cNvPr>
          <p:cNvSpPr/>
          <p:nvPr/>
        </p:nvSpPr>
        <p:spPr>
          <a:xfrm>
            <a:off x="9215110" y="3823390"/>
            <a:ext cx="267909" cy="101303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정육면체 207">
            <a:extLst>
              <a:ext uri="{FF2B5EF4-FFF2-40B4-BE49-F238E27FC236}">
                <a16:creationId xmlns:a16="http://schemas.microsoft.com/office/drawing/2014/main" id="{12B635F6-0934-4D1B-AAD1-C7BAE482827A}"/>
              </a:ext>
            </a:extLst>
          </p:cNvPr>
          <p:cNvSpPr/>
          <p:nvPr/>
        </p:nvSpPr>
        <p:spPr>
          <a:xfrm>
            <a:off x="9913797" y="3823390"/>
            <a:ext cx="267909" cy="1013030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정육면체 208">
            <a:extLst>
              <a:ext uri="{FF2B5EF4-FFF2-40B4-BE49-F238E27FC236}">
                <a16:creationId xmlns:a16="http://schemas.microsoft.com/office/drawing/2014/main" id="{72AEC46A-525D-4669-B099-FB2C33E142A5}"/>
              </a:ext>
            </a:extLst>
          </p:cNvPr>
          <p:cNvSpPr/>
          <p:nvPr/>
        </p:nvSpPr>
        <p:spPr>
          <a:xfrm>
            <a:off x="10605113" y="3823390"/>
            <a:ext cx="267909" cy="101303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0" name="직선 화살표 연결선 209">
            <a:extLst>
              <a:ext uri="{FF2B5EF4-FFF2-40B4-BE49-F238E27FC236}">
                <a16:creationId xmlns:a16="http://schemas.microsoft.com/office/drawing/2014/main" id="{7ED35442-770D-48B4-A0B4-4C5B9D69B965}"/>
              </a:ext>
            </a:extLst>
          </p:cNvPr>
          <p:cNvCxnSpPr>
            <a:cxnSpLocks/>
          </p:cNvCxnSpPr>
          <p:nvPr/>
        </p:nvCxnSpPr>
        <p:spPr>
          <a:xfrm flipV="1">
            <a:off x="2948624" y="2893254"/>
            <a:ext cx="288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화살표 연결선 210">
            <a:extLst>
              <a:ext uri="{FF2B5EF4-FFF2-40B4-BE49-F238E27FC236}">
                <a16:creationId xmlns:a16="http://schemas.microsoft.com/office/drawing/2014/main" id="{7ECA5938-FCFD-4F64-8499-39C7F8B086C6}"/>
              </a:ext>
            </a:extLst>
          </p:cNvPr>
          <p:cNvCxnSpPr>
            <a:cxnSpLocks/>
          </p:cNvCxnSpPr>
          <p:nvPr/>
        </p:nvCxnSpPr>
        <p:spPr>
          <a:xfrm flipV="1">
            <a:off x="2948624" y="3280176"/>
            <a:ext cx="288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직선 화살표 연결선 211">
            <a:extLst>
              <a:ext uri="{FF2B5EF4-FFF2-40B4-BE49-F238E27FC236}">
                <a16:creationId xmlns:a16="http://schemas.microsoft.com/office/drawing/2014/main" id="{1384E496-E7E0-4D83-8F4A-E5CF829E0101}"/>
              </a:ext>
            </a:extLst>
          </p:cNvPr>
          <p:cNvCxnSpPr>
            <a:cxnSpLocks/>
          </p:cNvCxnSpPr>
          <p:nvPr/>
        </p:nvCxnSpPr>
        <p:spPr>
          <a:xfrm flipV="1">
            <a:off x="2943717" y="3644168"/>
            <a:ext cx="288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화살표 연결선 212">
            <a:extLst>
              <a:ext uri="{FF2B5EF4-FFF2-40B4-BE49-F238E27FC236}">
                <a16:creationId xmlns:a16="http://schemas.microsoft.com/office/drawing/2014/main" id="{91866130-326C-48E5-A50E-898D09E1D0EA}"/>
              </a:ext>
            </a:extLst>
          </p:cNvPr>
          <p:cNvCxnSpPr>
            <a:cxnSpLocks/>
          </p:cNvCxnSpPr>
          <p:nvPr/>
        </p:nvCxnSpPr>
        <p:spPr>
          <a:xfrm flipV="1">
            <a:off x="2943293" y="4396475"/>
            <a:ext cx="288000" cy="6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제목 1">
            <a:extLst>
              <a:ext uri="{FF2B5EF4-FFF2-40B4-BE49-F238E27FC236}">
                <a16:creationId xmlns:a16="http://schemas.microsoft.com/office/drawing/2014/main" id="{6787C63A-5771-4A24-AAA0-D6C2D7F2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98450"/>
            <a:ext cx="11040533" cy="90805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approach: </a:t>
            </a:r>
            <a:r>
              <a:rPr lang="en-US" altLang="ko-KR" sz="2800" dirty="0"/>
              <a:t>Novel Architecture</a:t>
            </a:r>
            <a:endParaRPr lang="ko-KR" altLang="en-US" sz="2800" dirty="0"/>
          </a:p>
        </p:txBody>
      </p: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E90695D6-FADC-4B58-B868-566107ACCCCC}"/>
              </a:ext>
            </a:extLst>
          </p:cNvPr>
          <p:cNvCxnSpPr>
            <a:cxnSpLocks/>
            <a:stCxn id="40" idx="5"/>
            <a:endCxn id="79" idx="2"/>
          </p:cNvCxnSpPr>
          <p:nvPr/>
        </p:nvCxnSpPr>
        <p:spPr bwMode="auto">
          <a:xfrm>
            <a:off x="1780965" y="3667924"/>
            <a:ext cx="823626" cy="753439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연결선: 구부러짐 152">
            <a:extLst>
              <a:ext uri="{FF2B5EF4-FFF2-40B4-BE49-F238E27FC236}">
                <a16:creationId xmlns:a16="http://schemas.microsoft.com/office/drawing/2014/main" id="{6346A2C5-70C7-43B6-88CE-7B6FFF1C0BC0}"/>
              </a:ext>
            </a:extLst>
          </p:cNvPr>
          <p:cNvCxnSpPr>
            <a:cxnSpLocks/>
            <a:stCxn id="40" idx="5"/>
            <a:endCxn id="93" idx="2"/>
          </p:cNvCxnSpPr>
          <p:nvPr/>
        </p:nvCxnSpPr>
        <p:spPr bwMode="auto">
          <a:xfrm flipV="1">
            <a:off x="1780965" y="3313707"/>
            <a:ext cx="830184" cy="354217"/>
          </a:xfrm>
          <a:prstGeom prst="curvedConnector3">
            <a:avLst>
              <a:gd name="adj1" fmla="val 6032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연결선: 구부러짐 155">
            <a:extLst>
              <a:ext uri="{FF2B5EF4-FFF2-40B4-BE49-F238E27FC236}">
                <a16:creationId xmlns:a16="http://schemas.microsoft.com/office/drawing/2014/main" id="{61FF311C-3E28-4F0C-8A74-71F79328F554}"/>
              </a:ext>
            </a:extLst>
          </p:cNvPr>
          <p:cNvCxnSpPr>
            <a:cxnSpLocks/>
            <a:stCxn id="40" idx="5"/>
            <a:endCxn id="110" idx="2"/>
          </p:cNvCxnSpPr>
          <p:nvPr/>
        </p:nvCxnSpPr>
        <p:spPr bwMode="auto">
          <a:xfrm flipV="1">
            <a:off x="1780965" y="2946807"/>
            <a:ext cx="829156" cy="72111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E9AD5E62-AF30-4D0A-8911-7A7DAD70F664}"/>
              </a:ext>
            </a:extLst>
          </p:cNvPr>
          <p:cNvSpPr/>
          <p:nvPr/>
        </p:nvSpPr>
        <p:spPr>
          <a:xfrm>
            <a:off x="213884" y="2583183"/>
            <a:ext cx="8703106" cy="202480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225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Our approach</a:t>
            </a:r>
          </a:p>
        </p:txBody>
      </p:sp>
      <p:sp>
        <p:nvSpPr>
          <p:cNvPr id="36" name="내용 개체 틀 2">
            <a:extLst>
              <a:ext uri="{FF2B5EF4-FFF2-40B4-BE49-F238E27FC236}">
                <a16:creationId xmlns:a16="http://schemas.microsoft.com/office/drawing/2014/main" id="{242507D0-C236-48DF-9403-E85EBBBE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98" y="1488166"/>
            <a:ext cx="10935403" cy="45231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Expected results</a:t>
            </a:r>
            <a:endParaRPr lang="en-US" altLang="ko-KR" sz="2000" b="1" dirty="0">
              <a:ea typeface="+mj-ea"/>
            </a:endParaRPr>
          </a:p>
        </p:txBody>
      </p:sp>
      <p:graphicFrame>
        <p:nvGraphicFramePr>
          <p:cNvPr id="81" name="표 16">
            <a:extLst>
              <a:ext uri="{FF2B5EF4-FFF2-40B4-BE49-F238E27FC236}">
                <a16:creationId xmlns:a16="http://schemas.microsoft.com/office/drawing/2014/main" id="{A21E19E1-381A-461A-A5DC-3F8CB1835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229652"/>
              </p:ext>
            </p:extLst>
          </p:nvPr>
        </p:nvGraphicFramePr>
        <p:xfrm>
          <a:off x="876301" y="2190426"/>
          <a:ext cx="10548600" cy="12072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90824">
                  <a:extLst>
                    <a:ext uri="{9D8B030D-6E8A-4147-A177-3AD203B41FA5}">
                      <a16:colId xmlns:a16="http://schemas.microsoft.com/office/drawing/2014/main" val="378646187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926878672"/>
                    </a:ext>
                  </a:extLst>
                </a:gridCol>
                <a:gridCol w="3947776">
                  <a:extLst>
                    <a:ext uri="{9D8B030D-6E8A-4147-A177-3AD203B41FA5}">
                      <a16:colId xmlns:a16="http://schemas.microsoft.com/office/drawing/2014/main" val="4276724338"/>
                    </a:ext>
                  </a:extLst>
                </a:gridCol>
              </a:tblGrid>
              <a:tr h="481024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8769" marR="88769" marT="44385" marB="4438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Navigation (without Ours)</a:t>
                      </a:r>
                      <a:endParaRPr lang="ko-KR" altLang="en-US" sz="1800" dirty="0"/>
                    </a:p>
                  </a:txBody>
                  <a:tcPr marL="88769" marR="88769" marT="44385" marB="443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Navigation (with Ours)</a:t>
                      </a:r>
                      <a:endParaRPr lang="ko-KR" altLang="en-US" sz="1800" dirty="0"/>
                    </a:p>
                  </a:txBody>
                  <a:tcPr marL="88769" marR="88769" marT="44385" marB="4438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84593"/>
                  </a:ext>
                </a:extLst>
              </a:tr>
              <a:tr h="278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Collision rate</a:t>
                      </a:r>
                      <a:endParaRPr lang="ko-KR" altLang="en-US" sz="1800" dirty="0"/>
                    </a:p>
                  </a:txBody>
                  <a:tcPr marL="88769" marR="88769" marT="44385" marB="4438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High</a:t>
                      </a:r>
                      <a:endParaRPr lang="ko-KR" altLang="en-US" sz="1800" dirty="0"/>
                    </a:p>
                  </a:txBody>
                  <a:tcPr marL="88769" marR="88769" marT="44385" marB="4438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Low</a:t>
                      </a:r>
                      <a:endParaRPr lang="ko-KR" altLang="en-US" sz="1800" b="1" dirty="0"/>
                    </a:p>
                  </a:txBody>
                  <a:tcPr marL="88769" marR="88769" marT="44385" marB="44385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06947"/>
                  </a:ext>
                </a:extLst>
              </a:tr>
              <a:tr h="278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Success(arrival) rate</a:t>
                      </a:r>
                      <a:endParaRPr lang="ko-KR" altLang="en-US" sz="1800" dirty="0"/>
                    </a:p>
                  </a:txBody>
                  <a:tcPr marL="88769" marR="88769" marT="44385" marB="4438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Low</a:t>
                      </a:r>
                      <a:endParaRPr lang="ko-KR" altLang="en-US" sz="1800" dirty="0"/>
                    </a:p>
                  </a:txBody>
                  <a:tcPr marL="88769" marR="88769" marT="44385" marB="4438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High</a:t>
                      </a:r>
                      <a:endParaRPr lang="ko-KR" altLang="en-US" sz="1800" b="1" dirty="0"/>
                    </a:p>
                  </a:txBody>
                  <a:tcPr marL="88769" marR="88769" marT="44385" marB="44385"/>
                </a:tc>
                <a:extLst>
                  <a:ext uri="{0D108BD9-81ED-4DB2-BD59-A6C34878D82A}">
                    <a16:rowId xmlns:a16="http://schemas.microsoft.com/office/drawing/2014/main" val="975097688"/>
                  </a:ext>
                </a:extLst>
              </a:tr>
            </a:tbl>
          </a:graphicData>
        </a:graphic>
      </p:graphicFrame>
      <p:sp>
        <p:nvSpPr>
          <p:cNvPr id="83" name="직사각형 82">
            <a:extLst>
              <a:ext uri="{FF2B5EF4-FFF2-40B4-BE49-F238E27FC236}">
                <a16:creationId xmlns:a16="http://schemas.microsoft.com/office/drawing/2014/main" id="{7A9E01BB-4320-4499-B9D1-504CC5409DEE}"/>
              </a:ext>
            </a:extLst>
          </p:cNvPr>
          <p:cNvSpPr/>
          <p:nvPr/>
        </p:nvSpPr>
        <p:spPr>
          <a:xfrm>
            <a:off x="2252793" y="6256677"/>
            <a:ext cx="2185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+mj-ea"/>
              </a:rPr>
              <a:t>Without Ours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F84E5AD3-650D-47CF-8D43-29BDEF8FE584}"/>
              </a:ext>
            </a:extLst>
          </p:cNvPr>
          <p:cNvSpPr/>
          <p:nvPr/>
        </p:nvSpPr>
        <p:spPr>
          <a:xfrm>
            <a:off x="7641750" y="6256677"/>
            <a:ext cx="1688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+mj-ea"/>
              </a:rPr>
              <a:t>With Ours</a:t>
            </a:r>
            <a:endParaRPr lang="ko-KR" altLang="en-US" sz="2000" b="1" dirty="0">
              <a:latin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3B5E714-E82D-412F-9172-32A88112A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06" y="3582290"/>
            <a:ext cx="2896381" cy="264424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D4E1CBF-14B6-4A6C-9DFC-4F41918C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98" y="3582290"/>
            <a:ext cx="2896381" cy="2644248"/>
          </a:xfrm>
          <a:prstGeom prst="rect">
            <a:avLst/>
          </a:prstGeom>
        </p:spPr>
      </p:pic>
      <p:sp>
        <p:nvSpPr>
          <p:cNvPr id="10" name="순서도: 연결자 9">
            <a:extLst>
              <a:ext uri="{FF2B5EF4-FFF2-40B4-BE49-F238E27FC236}">
                <a16:creationId xmlns:a16="http://schemas.microsoft.com/office/drawing/2014/main" id="{FAEE27C5-B98B-4CF0-8532-5ED54EA097A7}"/>
              </a:ext>
            </a:extLst>
          </p:cNvPr>
          <p:cNvSpPr/>
          <p:nvPr/>
        </p:nvSpPr>
        <p:spPr bwMode="auto">
          <a:xfrm>
            <a:off x="3715697" y="3964345"/>
            <a:ext cx="72000" cy="72000"/>
          </a:xfrm>
          <a:prstGeom prst="flowChartConnector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순서도: 연결자 17">
            <a:extLst>
              <a:ext uri="{FF2B5EF4-FFF2-40B4-BE49-F238E27FC236}">
                <a16:creationId xmlns:a16="http://schemas.microsoft.com/office/drawing/2014/main" id="{34B90CFC-2E94-4BDB-AC41-D320F0092575}"/>
              </a:ext>
            </a:extLst>
          </p:cNvPr>
          <p:cNvSpPr/>
          <p:nvPr/>
        </p:nvSpPr>
        <p:spPr bwMode="auto">
          <a:xfrm>
            <a:off x="8859217" y="3964345"/>
            <a:ext cx="72000" cy="72000"/>
          </a:xfrm>
          <a:prstGeom prst="flowChartConnector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부분 원형 14">
            <a:extLst>
              <a:ext uri="{FF2B5EF4-FFF2-40B4-BE49-F238E27FC236}">
                <a16:creationId xmlns:a16="http://schemas.microsoft.com/office/drawing/2014/main" id="{2EA96777-C09B-4BFC-AC11-03F2C8231998}"/>
              </a:ext>
            </a:extLst>
          </p:cNvPr>
          <p:cNvSpPr/>
          <p:nvPr/>
        </p:nvSpPr>
        <p:spPr bwMode="auto">
          <a:xfrm>
            <a:off x="7680166" y="4904414"/>
            <a:ext cx="675003" cy="651888"/>
          </a:xfrm>
          <a:prstGeom prst="pie">
            <a:avLst>
              <a:gd name="adj1" fmla="val 15533444"/>
              <a:gd name="adj2" fmla="val 20002897"/>
            </a:avLst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부분 원형 25">
            <a:extLst>
              <a:ext uri="{FF2B5EF4-FFF2-40B4-BE49-F238E27FC236}">
                <a16:creationId xmlns:a16="http://schemas.microsoft.com/office/drawing/2014/main" id="{978BB36C-5959-45D9-89DF-40CC99AC1439}"/>
              </a:ext>
            </a:extLst>
          </p:cNvPr>
          <p:cNvSpPr/>
          <p:nvPr/>
        </p:nvSpPr>
        <p:spPr bwMode="auto">
          <a:xfrm>
            <a:off x="2540452" y="4912806"/>
            <a:ext cx="675003" cy="651888"/>
          </a:xfrm>
          <a:prstGeom prst="pie">
            <a:avLst>
              <a:gd name="adj1" fmla="val 15533444"/>
              <a:gd name="adj2" fmla="val 20002897"/>
            </a:avLst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BCB07EC1-ECD0-4FC5-86B8-3FAB69A105DE}"/>
              </a:ext>
            </a:extLst>
          </p:cNvPr>
          <p:cNvSpPr/>
          <p:nvPr/>
        </p:nvSpPr>
        <p:spPr bwMode="auto">
          <a:xfrm>
            <a:off x="2877954" y="3994484"/>
            <a:ext cx="1029903" cy="1570210"/>
          </a:xfrm>
          <a:custGeom>
            <a:avLst/>
            <a:gdLst>
              <a:gd name="connsiteX0" fmla="*/ 0 w 1029903"/>
              <a:gd name="connsiteY0" fmla="*/ 1241659 h 1570210"/>
              <a:gd name="connsiteX1" fmla="*/ 125128 w 1029903"/>
              <a:gd name="connsiteY1" fmla="*/ 1280160 h 1570210"/>
              <a:gd name="connsiteX2" fmla="*/ 134753 w 1029903"/>
              <a:gd name="connsiteY2" fmla="*/ 1318661 h 1570210"/>
              <a:gd name="connsiteX3" fmla="*/ 144379 w 1029903"/>
              <a:gd name="connsiteY3" fmla="*/ 1414914 h 1570210"/>
              <a:gd name="connsiteX4" fmla="*/ 211755 w 1029903"/>
              <a:gd name="connsiteY4" fmla="*/ 1405289 h 1570210"/>
              <a:gd name="connsiteX5" fmla="*/ 279132 w 1029903"/>
              <a:gd name="connsiteY5" fmla="*/ 1376413 h 1570210"/>
              <a:gd name="connsiteX6" fmla="*/ 308008 w 1029903"/>
              <a:gd name="connsiteY6" fmla="*/ 1366788 h 1570210"/>
              <a:gd name="connsiteX7" fmla="*/ 404261 w 1029903"/>
              <a:gd name="connsiteY7" fmla="*/ 1395663 h 1570210"/>
              <a:gd name="connsiteX8" fmla="*/ 433137 w 1029903"/>
              <a:gd name="connsiteY8" fmla="*/ 1453415 h 1570210"/>
              <a:gd name="connsiteX9" fmla="*/ 471638 w 1029903"/>
              <a:gd name="connsiteY9" fmla="*/ 1511167 h 1570210"/>
              <a:gd name="connsiteX10" fmla="*/ 510139 w 1029903"/>
              <a:gd name="connsiteY10" fmla="*/ 1540042 h 1570210"/>
              <a:gd name="connsiteX11" fmla="*/ 616017 w 1029903"/>
              <a:gd name="connsiteY11" fmla="*/ 1568918 h 1570210"/>
              <a:gd name="connsiteX12" fmla="*/ 760395 w 1029903"/>
              <a:gd name="connsiteY12" fmla="*/ 1559293 h 1570210"/>
              <a:gd name="connsiteX13" fmla="*/ 770021 w 1029903"/>
              <a:gd name="connsiteY13" fmla="*/ 1501541 h 1570210"/>
              <a:gd name="connsiteX14" fmla="*/ 741145 w 1029903"/>
              <a:gd name="connsiteY14" fmla="*/ 1405289 h 1570210"/>
              <a:gd name="connsiteX15" fmla="*/ 750770 w 1029903"/>
              <a:gd name="connsiteY15" fmla="*/ 1376413 h 1570210"/>
              <a:gd name="connsiteX16" fmla="*/ 904774 w 1029903"/>
              <a:gd name="connsiteY16" fmla="*/ 1347537 h 1570210"/>
              <a:gd name="connsiteX17" fmla="*/ 981777 w 1029903"/>
              <a:gd name="connsiteY17" fmla="*/ 1270535 h 1570210"/>
              <a:gd name="connsiteX18" fmla="*/ 991402 w 1029903"/>
              <a:gd name="connsiteY18" fmla="*/ 1241659 h 1570210"/>
              <a:gd name="connsiteX19" fmla="*/ 1029903 w 1029903"/>
              <a:gd name="connsiteY19" fmla="*/ 1183908 h 1570210"/>
              <a:gd name="connsiteX20" fmla="*/ 1020278 w 1029903"/>
              <a:gd name="connsiteY20" fmla="*/ 1087655 h 1570210"/>
              <a:gd name="connsiteX21" fmla="*/ 981777 w 1029903"/>
              <a:gd name="connsiteY21" fmla="*/ 1049154 h 1570210"/>
              <a:gd name="connsiteX22" fmla="*/ 962526 w 1029903"/>
              <a:gd name="connsiteY22" fmla="*/ 972152 h 1570210"/>
              <a:gd name="connsiteX23" fmla="*/ 943275 w 1029903"/>
              <a:gd name="connsiteY23" fmla="*/ 943276 h 1570210"/>
              <a:gd name="connsiteX24" fmla="*/ 885524 w 1029903"/>
              <a:gd name="connsiteY24" fmla="*/ 885524 h 1570210"/>
              <a:gd name="connsiteX25" fmla="*/ 875899 w 1029903"/>
              <a:gd name="connsiteY25" fmla="*/ 847023 h 1570210"/>
              <a:gd name="connsiteX26" fmla="*/ 866273 w 1029903"/>
              <a:gd name="connsiteY26" fmla="*/ 731520 h 1570210"/>
              <a:gd name="connsiteX27" fmla="*/ 837398 w 1029903"/>
              <a:gd name="connsiteY27" fmla="*/ 683394 h 1570210"/>
              <a:gd name="connsiteX28" fmla="*/ 827772 w 1029903"/>
              <a:gd name="connsiteY28" fmla="*/ 644893 h 1570210"/>
              <a:gd name="connsiteX29" fmla="*/ 818147 w 1029903"/>
              <a:gd name="connsiteY29" fmla="*/ 616017 h 1570210"/>
              <a:gd name="connsiteX30" fmla="*/ 866273 w 1029903"/>
              <a:gd name="connsiteY30" fmla="*/ 529390 h 1570210"/>
              <a:gd name="connsiteX31" fmla="*/ 856648 w 1029903"/>
              <a:gd name="connsiteY31" fmla="*/ 259882 h 1570210"/>
              <a:gd name="connsiteX32" fmla="*/ 837398 w 1029903"/>
              <a:gd name="connsiteY32" fmla="*/ 231007 h 1570210"/>
              <a:gd name="connsiteX33" fmla="*/ 818147 w 1029903"/>
              <a:gd name="connsiteY33" fmla="*/ 192505 h 1570210"/>
              <a:gd name="connsiteX34" fmla="*/ 818147 w 1029903"/>
              <a:gd name="connsiteY34" fmla="*/ 57752 h 1570210"/>
              <a:gd name="connsiteX35" fmla="*/ 875899 w 1029903"/>
              <a:gd name="connsiteY35" fmla="*/ 0 h 15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29903" h="1570210">
                <a:moveTo>
                  <a:pt x="0" y="1241659"/>
                </a:moveTo>
                <a:cubicBezTo>
                  <a:pt x="113443" y="1251112"/>
                  <a:pt x="106482" y="1214898"/>
                  <a:pt x="125128" y="1280160"/>
                </a:cubicBezTo>
                <a:cubicBezTo>
                  <a:pt x="128762" y="1292880"/>
                  <a:pt x="131545" y="1305827"/>
                  <a:pt x="134753" y="1318661"/>
                </a:cubicBezTo>
                <a:cubicBezTo>
                  <a:pt x="137962" y="1350745"/>
                  <a:pt x="122957" y="1390814"/>
                  <a:pt x="144379" y="1414914"/>
                </a:cubicBezTo>
                <a:cubicBezTo>
                  <a:pt x="159451" y="1431870"/>
                  <a:pt x="189509" y="1409738"/>
                  <a:pt x="211755" y="1405289"/>
                </a:cubicBezTo>
                <a:cubicBezTo>
                  <a:pt x="239967" y="1399646"/>
                  <a:pt x="251745" y="1388150"/>
                  <a:pt x="279132" y="1376413"/>
                </a:cubicBezTo>
                <a:cubicBezTo>
                  <a:pt x="288458" y="1372416"/>
                  <a:pt x="298383" y="1369996"/>
                  <a:pt x="308008" y="1366788"/>
                </a:cubicBezTo>
                <a:cubicBezTo>
                  <a:pt x="340092" y="1376413"/>
                  <a:pt x="374300" y="1380683"/>
                  <a:pt x="404261" y="1395663"/>
                </a:cubicBezTo>
                <a:cubicBezTo>
                  <a:pt x="423980" y="1405522"/>
                  <a:pt x="424377" y="1437648"/>
                  <a:pt x="433137" y="1453415"/>
                </a:cubicBezTo>
                <a:cubicBezTo>
                  <a:pt x="444373" y="1473640"/>
                  <a:pt x="453129" y="1497285"/>
                  <a:pt x="471638" y="1511167"/>
                </a:cubicBezTo>
                <a:cubicBezTo>
                  <a:pt x="484472" y="1520792"/>
                  <a:pt x="495791" y="1532868"/>
                  <a:pt x="510139" y="1540042"/>
                </a:cubicBezTo>
                <a:cubicBezTo>
                  <a:pt x="542708" y="1556327"/>
                  <a:pt x="580808" y="1561877"/>
                  <a:pt x="616017" y="1568918"/>
                </a:cubicBezTo>
                <a:cubicBezTo>
                  <a:pt x="664143" y="1565710"/>
                  <a:pt x="716206" y="1578626"/>
                  <a:pt x="760395" y="1559293"/>
                </a:cubicBezTo>
                <a:cubicBezTo>
                  <a:pt x="778275" y="1551470"/>
                  <a:pt x="770021" y="1521057"/>
                  <a:pt x="770021" y="1501541"/>
                </a:cubicBezTo>
                <a:cubicBezTo>
                  <a:pt x="770021" y="1439606"/>
                  <a:pt x="767237" y="1444427"/>
                  <a:pt x="741145" y="1405289"/>
                </a:cubicBezTo>
                <a:cubicBezTo>
                  <a:pt x="744353" y="1395664"/>
                  <a:pt x="741901" y="1381340"/>
                  <a:pt x="750770" y="1376413"/>
                </a:cubicBezTo>
                <a:cubicBezTo>
                  <a:pt x="780412" y="1359945"/>
                  <a:pt x="872357" y="1351589"/>
                  <a:pt x="904774" y="1347537"/>
                </a:cubicBezTo>
                <a:cubicBezTo>
                  <a:pt x="942285" y="1317529"/>
                  <a:pt x="958646" y="1311014"/>
                  <a:pt x="981777" y="1270535"/>
                </a:cubicBezTo>
                <a:cubicBezTo>
                  <a:pt x="986811" y="1261726"/>
                  <a:pt x="986475" y="1250528"/>
                  <a:pt x="991402" y="1241659"/>
                </a:cubicBezTo>
                <a:cubicBezTo>
                  <a:pt x="1002638" y="1221434"/>
                  <a:pt x="1029903" y="1183908"/>
                  <a:pt x="1029903" y="1183908"/>
                </a:cubicBezTo>
                <a:cubicBezTo>
                  <a:pt x="1026695" y="1151824"/>
                  <a:pt x="1031123" y="1118021"/>
                  <a:pt x="1020278" y="1087655"/>
                </a:cubicBezTo>
                <a:cubicBezTo>
                  <a:pt x="1014174" y="1070563"/>
                  <a:pt x="992326" y="1063923"/>
                  <a:pt x="981777" y="1049154"/>
                </a:cubicBezTo>
                <a:cubicBezTo>
                  <a:pt x="972399" y="1036026"/>
                  <a:pt x="965398" y="979811"/>
                  <a:pt x="962526" y="972152"/>
                </a:cubicBezTo>
                <a:cubicBezTo>
                  <a:pt x="958464" y="961320"/>
                  <a:pt x="950961" y="951922"/>
                  <a:pt x="943275" y="943276"/>
                </a:cubicBezTo>
                <a:cubicBezTo>
                  <a:pt x="925188" y="922928"/>
                  <a:pt x="885524" y="885524"/>
                  <a:pt x="885524" y="885524"/>
                </a:cubicBezTo>
                <a:cubicBezTo>
                  <a:pt x="882316" y="872690"/>
                  <a:pt x="877540" y="860149"/>
                  <a:pt x="875899" y="847023"/>
                </a:cubicBezTo>
                <a:cubicBezTo>
                  <a:pt x="871107" y="808687"/>
                  <a:pt x="875122" y="769127"/>
                  <a:pt x="866273" y="731520"/>
                </a:cubicBezTo>
                <a:cubicBezTo>
                  <a:pt x="861988" y="713309"/>
                  <a:pt x="847023" y="699436"/>
                  <a:pt x="837398" y="683394"/>
                </a:cubicBezTo>
                <a:cubicBezTo>
                  <a:pt x="834189" y="670560"/>
                  <a:pt x="831406" y="657613"/>
                  <a:pt x="827772" y="644893"/>
                </a:cubicBezTo>
                <a:cubicBezTo>
                  <a:pt x="824985" y="635137"/>
                  <a:pt x="817026" y="626101"/>
                  <a:pt x="818147" y="616017"/>
                </a:cubicBezTo>
                <a:cubicBezTo>
                  <a:pt x="824036" y="563018"/>
                  <a:pt x="834900" y="560763"/>
                  <a:pt x="866273" y="529390"/>
                </a:cubicBezTo>
                <a:cubicBezTo>
                  <a:pt x="892940" y="422732"/>
                  <a:pt x="886936" y="464323"/>
                  <a:pt x="856648" y="259882"/>
                </a:cubicBezTo>
                <a:cubicBezTo>
                  <a:pt x="854953" y="248439"/>
                  <a:pt x="843137" y="241051"/>
                  <a:pt x="837398" y="231007"/>
                </a:cubicBezTo>
                <a:cubicBezTo>
                  <a:pt x="830279" y="218549"/>
                  <a:pt x="824564" y="205339"/>
                  <a:pt x="818147" y="192505"/>
                </a:cubicBezTo>
                <a:cubicBezTo>
                  <a:pt x="809004" y="146789"/>
                  <a:pt x="795741" y="105765"/>
                  <a:pt x="818147" y="57752"/>
                </a:cubicBezTo>
                <a:cubicBezTo>
                  <a:pt x="829660" y="33082"/>
                  <a:pt x="875899" y="0"/>
                  <a:pt x="875899" y="0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A48552B6-FE17-48A9-9EBE-73104B0934F1}"/>
              </a:ext>
            </a:extLst>
          </p:cNvPr>
          <p:cNvSpPr/>
          <p:nvPr/>
        </p:nvSpPr>
        <p:spPr bwMode="auto">
          <a:xfrm>
            <a:off x="8010525" y="4010025"/>
            <a:ext cx="885825" cy="1228725"/>
          </a:xfrm>
          <a:custGeom>
            <a:avLst/>
            <a:gdLst>
              <a:gd name="connsiteX0" fmla="*/ 0 w 885825"/>
              <a:gd name="connsiteY0" fmla="*/ 1228725 h 1228725"/>
              <a:gd name="connsiteX1" fmla="*/ 276225 w 885825"/>
              <a:gd name="connsiteY1" fmla="*/ 1219200 h 1228725"/>
              <a:gd name="connsiteX2" fmla="*/ 295275 w 885825"/>
              <a:gd name="connsiteY2" fmla="*/ 1190625 h 1228725"/>
              <a:gd name="connsiteX3" fmla="*/ 323850 w 885825"/>
              <a:gd name="connsiteY3" fmla="*/ 1171575 h 1228725"/>
              <a:gd name="connsiteX4" fmla="*/ 333375 w 885825"/>
              <a:gd name="connsiteY4" fmla="*/ 1143000 h 1228725"/>
              <a:gd name="connsiteX5" fmla="*/ 390525 w 885825"/>
              <a:gd name="connsiteY5" fmla="*/ 1009650 h 1228725"/>
              <a:gd name="connsiteX6" fmla="*/ 457200 w 885825"/>
              <a:gd name="connsiteY6" fmla="*/ 942975 h 1228725"/>
              <a:gd name="connsiteX7" fmla="*/ 476250 w 885825"/>
              <a:gd name="connsiteY7" fmla="*/ 876300 h 1228725"/>
              <a:gd name="connsiteX8" fmla="*/ 457200 w 885825"/>
              <a:gd name="connsiteY8" fmla="*/ 695325 h 1228725"/>
              <a:gd name="connsiteX9" fmla="*/ 485775 w 885825"/>
              <a:gd name="connsiteY9" fmla="*/ 581025 h 1228725"/>
              <a:gd name="connsiteX10" fmla="*/ 514350 w 885825"/>
              <a:gd name="connsiteY10" fmla="*/ 552450 h 1228725"/>
              <a:gd name="connsiteX11" fmla="*/ 552450 w 885825"/>
              <a:gd name="connsiteY11" fmla="*/ 495300 h 1228725"/>
              <a:gd name="connsiteX12" fmla="*/ 628650 w 885825"/>
              <a:gd name="connsiteY12" fmla="*/ 409575 h 1228725"/>
              <a:gd name="connsiteX13" fmla="*/ 638175 w 885825"/>
              <a:gd name="connsiteY13" fmla="*/ 381000 h 1228725"/>
              <a:gd name="connsiteX14" fmla="*/ 657225 w 885825"/>
              <a:gd name="connsiteY14" fmla="*/ 266700 h 1228725"/>
              <a:gd name="connsiteX15" fmla="*/ 666750 w 885825"/>
              <a:gd name="connsiteY15" fmla="*/ 228600 h 1228725"/>
              <a:gd name="connsiteX16" fmla="*/ 723900 w 885825"/>
              <a:gd name="connsiteY16" fmla="*/ 142875 h 1228725"/>
              <a:gd name="connsiteX17" fmla="*/ 752475 w 885825"/>
              <a:gd name="connsiteY17" fmla="*/ 114300 h 1228725"/>
              <a:gd name="connsiteX18" fmla="*/ 771525 w 885825"/>
              <a:gd name="connsiteY18" fmla="*/ 85725 h 1228725"/>
              <a:gd name="connsiteX19" fmla="*/ 809625 w 885825"/>
              <a:gd name="connsiteY19" fmla="*/ 57150 h 1228725"/>
              <a:gd name="connsiteX20" fmla="*/ 866775 w 885825"/>
              <a:gd name="connsiteY20" fmla="*/ 19050 h 1228725"/>
              <a:gd name="connsiteX21" fmla="*/ 885825 w 885825"/>
              <a:gd name="connsiteY21" fmla="*/ 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85825" h="1228725">
                <a:moveTo>
                  <a:pt x="0" y="1228725"/>
                </a:moveTo>
                <a:cubicBezTo>
                  <a:pt x="92075" y="1225550"/>
                  <a:pt x="184853" y="1230990"/>
                  <a:pt x="276225" y="1219200"/>
                </a:cubicBezTo>
                <a:cubicBezTo>
                  <a:pt x="287579" y="1217735"/>
                  <a:pt x="287180" y="1198720"/>
                  <a:pt x="295275" y="1190625"/>
                </a:cubicBezTo>
                <a:cubicBezTo>
                  <a:pt x="303370" y="1182530"/>
                  <a:pt x="314325" y="1177925"/>
                  <a:pt x="323850" y="1171575"/>
                </a:cubicBezTo>
                <a:cubicBezTo>
                  <a:pt x="327025" y="1162050"/>
                  <a:pt x="330733" y="1152686"/>
                  <a:pt x="333375" y="1143000"/>
                </a:cubicBezTo>
                <a:cubicBezTo>
                  <a:pt x="349770" y="1082884"/>
                  <a:pt x="345079" y="1055096"/>
                  <a:pt x="390525" y="1009650"/>
                </a:cubicBezTo>
                <a:lnTo>
                  <a:pt x="457200" y="942975"/>
                </a:lnTo>
                <a:cubicBezTo>
                  <a:pt x="461692" y="929500"/>
                  <a:pt x="476250" y="888260"/>
                  <a:pt x="476250" y="876300"/>
                </a:cubicBezTo>
                <a:cubicBezTo>
                  <a:pt x="476250" y="744333"/>
                  <a:pt x="480818" y="766180"/>
                  <a:pt x="457200" y="695325"/>
                </a:cubicBezTo>
                <a:cubicBezTo>
                  <a:pt x="466725" y="657225"/>
                  <a:pt x="471190" y="617489"/>
                  <a:pt x="485775" y="581025"/>
                </a:cubicBezTo>
                <a:cubicBezTo>
                  <a:pt x="490778" y="568518"/>
                  <a:pt x="506080" y="563083"/>
                  <a:pt x="514350" y="552450"/>
                </a:cubicBezTo>
                <a:cubicBezTo>
                  <a:pt x="528406" y="534378"/>
                  <a:pt x="536261" y="511489"/>
                  <a:pt x="552450" y="495300"/>
                </a:cubicBezTo>
                <a:cubicBezTo>
                  <a:pt x="577694" y="470056"/>
                  <a:pt x="611653" y="443569"/>
                  <a:pt x="628650" y="409575"/>
                </a:cubicBezTo>
                <a:cubicBezTo>
                  <a:pt x="633140" y="400595"/>
                  <a:pt x="635417" y="390654"/>
                  <a:pt x="638175" y="381000"/>
                </a:cubicBezTo>
                <a:cubicBezTo>
                  <a:pt x="655323" y="320982"/>
                  <a:pt x="643310" y="350188"/>
                  <a:pt x="657225" y="266700"/>
                </a:cubicBezTo>
                <a:cubicBezTo>
                  <a:pt x="659377" y="253787"/>
                  <a:pt x="661433" y="240563"/>
                  <a:pt x="666750" y="228600"/>
                </a:cubicBezTo>
                <a:cubicBezTo>
                  <a:pt x="676588" y="206463"/>
                  <a:pt x="707287" y="162257"/>
                  <a:pt x="723900" y="142875"/>
                </a:cubicBezTo>
                <a:cubicBezTo>
                  <a:pt x="732666" y="132648"/>
                  <a:pt x="743851" y="124648"/>
                  <a:pt x="752475" y="114300"/>
                </a:cubicBezTo>
                <a:cubicBezTo>
                  <a:pt x="759804" y="105506"/>
                  <a:pt x="763430" y="93820"/>
                  <a:pt x="771525" y="85725"/>
                </a:cubicBezTo>
                <a:cubicBezTo>
                  <a:pt x="782750" y="74500"/>
                  <a:pt x="796620" y="66254"/>
                  <a:pt x="809625" y="57150"/>
                </a:cubicBezTo>
                <a:cubicBezTo>
                  <a:pt x="828382" y="44020"/>
                  <a:pt x="850586" y="35239"/>
                  <a:pt x="866775" y="19050"/>
                </a:cubicBezTo>
                <a:lnTo>
                  <a:pt x="885825" y="0"/>
                </a:lnTo>
              </a:path>
            </a:pathLst>
          </a:custGeom>
          <a:noFill/>
          <a:ln w="38100" cap="flat" cmpd="sng" algn="ctr">
            <a:solidFill>
              <a:srgbClr val="FFC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33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Table of contents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440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Introduction &amp; Research goal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Related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Background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Our approach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Current progress &amp; Future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Schedule &amp; Role</a:t>
            </a:r>
          </a:p>
        </p:txBody>
      </p:sp>
    </p:spTree>
    <p:extLst>
      <p:ext uri="{BB962C8B-B14F-4D97-AF65-F5344CB8AC3E}">
        <p14:creationId xmlns:p14="http://schemas.microsoft.com/office/powerpoint/2010/main" val="3632541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Current progress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FDFEFED-281C-4202-9726-0B3EB776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86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n-US" altLang="ko-KR" sz="2400" dirty="0"/>
              <a:t>Modeling robot with sensor</a:t>
            </a:r>
            <a:endParaRPr lang="en-US" altLang="ko-KR" sz="20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A6A986-6F0A-438C-B72D-82812E001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57" y="2306026"/>
            <a:ext cx="5404070" cy="41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2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Current progress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FDFEFED-281C-4202-9726-0B3EB776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86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n-US" altLang="ko-KR" sz="2400" dirty="0"/>
              <a:t>Test RL agent in simple environment</a:t>
            </a:r>
            <a:endParaRPr lang="en-US" altLang="ko-KR" sz="2000" b="1" dirty="0"/>
          </a:p>
        </p:txBody>
      </p:sp>
      <p:pic>
        <p:nvPicPr>
          <p:cNvPr id="4" name="ezgif.com-gif-maker">
            <a:hlinkClick r:id="" action="ppaction://media"/>
            <a:extLst>
              <a:ext uri="{FF2B5EF4-FFF2-40B4-BE49-F238E27FC236}">
                <a16:creationId xmlns:a16="http://schemas.microsoft.com/office/drawing/2014/main" id="{EE4444E6-2720-44D4-A0DA-31C3DA52ED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1899" r="21816"/>
          <a:stretch/>
        </p:blipFill>
        <p:spPr>
          <a:xfrm>
            <a:off x="4237682" y="2373170"/>
            <a:ext cx="3682767" cy="36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Table of contents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440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Introduction &amp; Research</a:t>
            </a:r>
            <a:r>
              <a:rPr lang="ko-KR" altLang="en-US" dirty="0">
                <a:latin typeface="+mn-lt"/>
              </a:rPr>
              <a:t> </a:t>
            </a:r>
            <a:r>
              <a:rPr lang="en-US" altLang="ko-KR" dirty="0">
                <a:latin typeface="+mn-lt"/>
              </a:rPr>
              <a:t>goal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Related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Background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Our approach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Current progress &amp; Future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Schedule &amp; Role</a:t>
            </a:r>
          </a:p>
        </p:txBody>
      </p:sp>
    </p:spTree>
    <p:extLst>
      <p:ext uri="{BB962C8B-B14F-4D97-AF65-F5344CB8AC3E}">
        <p14:creationId xmlns:p14="http://schemas.microsoft.com/office/powerpoint/2010/main" val="1385175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Current progress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FDFEFED-281C-4202-9726-0B3EB776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86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n-US" altLang="ko-KR" sz="2400" b="1" dirty="0"/>
              <a:t>Training RL agent in dynamic environment</a:t>
            </a:r>
          </a:p>
          <a:p>
            <a:pPr marL="793750" lvl="1" indent="-285750"/>
            <a:endParaRPr lang="en-US" altLang="ko-KR" sz="2000" b="1" dirty="0"/>
          </a:p>
        </p:txBody>
      </p:sp>
      <p:pic>
        <p:nvPicPr>
          <p:cNvPr id="2" name="output_file">
            <a:hlinkClick r:id="" action="ppaction://media"/>
            <a:extLst>
              <a:ext uri="{FF2B5EF4-FFF2-40B4-BE49-F238E27FC236}">
                <a16:creationId xmlns:a16="http://schemas.microsoft.com/office/drawing/2014/main" id="{BAACB4B8-1D58-437B-BFCC-361411CBBF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6260" y="2374084"/>
            <a:ext cx="4636941" cy="3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5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Future work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FDFEFED-281C-4202-9726-0B3EB776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7500"/>
            <a:ext cx="11091863" cy="50673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ko-KR" sz="2400" b="1" dirty="0"/>
              <a:t>Problem modeling </a:t>
            </a:r>
          </a:p>
          <a:p>
            <a:pPr marL="285750" indent="-285750">
              <a:lnSpc>
                <a:spcPct val="150000"/>
              </a:lnSpc>
            </a:pPr>
            <a:endParaRPr lang="en-US" altLang="ko-KR" sz="24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</a:pPr>
            <a:endParaRPr lang="en-US" altLang="ko-KR" sz="900" b="1" dirty="0"/>
          </a:p>
          <a:p>
            <a:pPr marL="285750" indent="-285750">
              <a:lnSpc>
                <a:spcPct val="150000"/>
              </a:lnSpc>
            </a:pPr>
            <a:r>
              <a:rPr lang="en-US" altLang="ko-KR" sz="2400" b="1" dirty="0"/>
              <a:t>Build </a:t>
            </a:r>
            <a:r>
              <a:rPr lang="en-US" altLang="ko-KR" sz="2400" dirty="0"/>
              <a:t>novel architecture</a:t>
            </a:r>
            <a:endParaRPr lang="en-US" altLang="ko-KR" sz="24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3234A9-78B9-4F06-9DCC-E1F205DE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74" y="1587500"/>
            <a:ext cx="5275887" cy="216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01AE26C-2584-4934-892D-CB22563E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274" y="4219534"/>
            <a:ext cx="6138862" cy="19654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819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Table of contents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440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Introduction &amp; Research goal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Related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Background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Our approach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Current progress &amp; Future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Schedule &amp; Role</a:t>
            </a:r>
          </a:p>
        </p:txBody>
      </p:sp>
    </p:spTree>
    <p:extLst>
      <p:ext uri="{BB962C8B-B14F-4D97-AF65-F5344CB8AC3E}">
        <p14:creationId xmlns:p14="http://schemas.microsoft.com/office/powerpoint/2010/main" val="453255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Schedule &amp; Role</a:t>
            </a:r>
          </a:p>
        </p:txBody>
      </p:sp>
      <p:graphicFrame>
        <p:nvGraphicFramePr>
          <p:cNvPr id="4" name="Google Shape;229;p34">
            <a:extLst>
              <a:ext uri="{FF2B5EF4-FFF2-40B4-BE49-F238E27FC236}">
                <a16:creationId xmlns:a16="http://schemas.microsoft.com/office/drawing/2014/main" id="{60C7806C-2312-42CD-A133-F4EC2CA28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094571"/>
              </p:ext>
            </p:extLst>
          </p:nvPr>
        </p:nvGraphicFramePr>
        <p:xfrm>
          <a:off x="474464" y="1539072"/>
          <a:ext cx="11124869" cy="43137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8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9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9267">
                  <a:extLst>
                    <a:ext uri="{9D8B030D-6E8A-4147-A177-3AD203B41FA5}">
                      <a16:colId xmlns:a16="http://schemas.microsoft.com/office/drawing/2014/main" val="2429295504"/>
                    </a:ext>
                  </a:extLst>
                </a:gridCol>
              </a:tblGrid>
              <a:tr h="3418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~10.27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~11.12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~11.19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~11.26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~12.03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dk1"/>
                          </a:solidFill>
                        </a:rPr>
                        <a:t>~12.08</a:t>
                      </a:r>
                      <a:endParaRPr lang="en-US" altLang="ko-KR"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Survey problem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Build training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environment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Mid-term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presentation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Build architecture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Training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RL agent</a:t>
                      </a:r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358931"/>
                  </a:ext>
                </a:extLst>
              </a:tr>
              <a:tr h="5265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Testing &amp;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collecting results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34156"/>
                  </a:ext>
                </a:extLst>
              </a:tr>
              <a:tr h="5265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Final presentation</a:t>
                      </a: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0861" marR="90861" marT="90861" marB="90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ACD44677-E806-4CBD-84A1-CC63BD6AC9CD}"/>
              </a:ext>
            </a:extLst>
          </p:cNvPr>
          <p:cNvSpPr/>
          <p:nvPr/>
        </p:nvSpPr>
        <p:spPr>
          <a:xfrm>
            <a:off x="2059003" y="2034380"/>
            <a:ext cx="1099832" cy="32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60A76DED-76FA-45C3-9B0D-A764133AC4E7}"/>
              </a:ext>
            </a:extLst>
          </p:cNvPr>
          <p:cNvSpPr/>
          <p:nvPr/>
        </p:nvSpPr>
        <p:spPr>
          <a:xfrm>
            <a:off x="2354566" y="2566369"/>
            <a:ext cx="1774089" cy="32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0811C43F-C817-44C3-A3F1-38B978D0EFAE}"/>
              </a:ext>
            </a:extLst>
          </p:cNvPr>
          <p:cNvSpPr/>
          <p:nvPr/>
        </p:nvSpPr>
        <p:spPr>
          <a:xfrm>
            <a:off x="3681680" y="3160480"/>
            <a:ext cx="1509156" cy="29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DEC3124C-0E1E-4320-BE55-50062B552918}"/>
              </a:ext>
            </a:extLst>
          </p:cNvPr>
          <p:cNvSpPr/>
          <p:nvPr/>
        </p:nvSpPr>
        <p:spPr>
          <a:xfrm>
            <a:off x="5257298" y="3710122"/>
            <a:ext cx="1577611" cy="29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901280B0-9E73-4FFC-931B-C943D7C71889}"/>
              </a:ext>
            </a:extLst>
          </p:cNvPr>
          <p:cNvSpPr/>
          <p:nvPr/>
        </p:nvSpPr>
        <p:spPr>
          <a:xfrm>
            <a:off x="6160656" y="4319328"/>
            <a:ext cx="2814730" cy="29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87597391-768A-491C-97CC-5BCBC5F2800B}"/>
              </a:ext>
            </a:extLst>
          </p:cNvPr>
          <p:cNvSpPr/>
          <p:nvPr/>
        </p:nvSpPr>
        <p:spPr>
          <a:xfrm>
            <a:off x="8447133" y="4923391"/>
            <a:ext cx="1879121" cy="29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3EB6C496-4908-4D77-80F2-6F38901CB2C8}"/>
              </a:ext>
            </a:extLst>
          </p:cNvPr>
          <p:cNvSpPr/>
          <p:nvPr/>
        </p:nvSpPr>
        <p:spPr>
          <a:xfrm>
            <a:off x="9982018" y="5477164"/>
            <a:ext cx="1534884" cy="29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0642827-E284-437A-99A1-44D45118FF19}"/>
              </a:ext>
            </a:extLst>
          </p:cNvPr>
          <p:cNvCxnSpPr>
            <a:cxnSpLocks/>
          </p:cNvCxnSpPr>
          <p:nvPr/>
        </p:nvCxnSpPr>
        <p:spPr bwMode="auto">
          <a:xfrm>
            <a:off x="5246665" y="1539072"/>
            <a:ext cx="0" cy="431376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BB3DDF-94DD-4EE8-A4D3-FA288E6FCF9E}"/>
              </a:ext>
            </a:extLst>
          </p:cNvPr>
          <p:cNvSpPr txBox="1"/>
          <p:nvPr/>
        </p:nvSpPr>
        <p:spPr>
          <a:xfrm>
            <a:off x="4752253" y="5922335"/>
            <a:ext cx="10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today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53133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Schedule &amp; Role</a:t>
            </a:r>
          </a:p>
        </p:txBody>
      </p:sp>
      <p:graphicFrame>
        <p:nvGraphicFramePr>
          <p:cNvPr id="4" name="Google Shape;237;p35">
            <a:extLst>
              <a:ext uri="{FF2B5EF4-FFF2-40B4-BE49-F238E27FC236}">
                <a16:creationId xmlns:a16="http://schemas.microsoft.com/office/drawing/2014/main" id="{5A2AEFA7-2AF3-4044-866E-98C2A3FAF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376345"/>
              </p:ext>
            </p:extLst>
          </p:nvPr>
        </p:nvGraphicFramePr>
        <p:xfrm>
          <a:off x="305681" y="1735401"/>
          <a:ext cx="11507629" cy="44629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4675">
                  <a:extLst>
                    <a:ext uri="{9D8B030D-6E8A-4147-A177-3AD203B41FA5}">
                      <a16:colId xmlns:a16="http://schemas.microsoft.com/office/drawing/2014/main" val="3109316021"/>
                    </a:ext>
                  </a:extLst>
                </a:gridCol>
                <a:gridCol w="1287870">
                  <a:extLst>
                    <a:ext uri="{9D8B030D-6E8A-4147-A177-3AD203B41FA5}">
                      <a16:colId xmlns:a16="http://schemas.microsoft.com/office/drawing/2014/main" val="3021447489"/>
                    </a:ext>
                  </a:extLst>
                </a:gridCol>
                <a:gridCol w="1211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44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59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altLang="ko-KR" sz="1400" dirty="0">
                          <a:solidFill>
                            <a:schemeClr val="dk1"/>
                          </a:solidFill>
                        </a:rPr>
                        <a:t>Survey problem</a:t>
                      </a:r>
                      <a:endParaRPr lang="en-US" altLang="ko-KR" sz="1400" dirty="0"/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400" dirty="0"/>
                        <a:t>Build training environment</a:t>
                      </a: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400" dirty="0"/>
                        <a:t>Mid-term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400" dirty="0"/>
                        <a:t>presentation</a:t>
                      </a: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400" dirty="0"/>
                        <a:t>Build architecture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Defining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reward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function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Training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RL agent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400" dirty="0"/>
                        <a:t>Testing &amp; collecting results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Final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presentation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Hyeongyeol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Minsung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822805955"/>
                  </a:ext>
                </a:extLst>
              </a:tr>
              <a:tr h="115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Sebin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ko-KR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63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4DA3A-5205-4C5B-9C8A-006FD79E1439}"/>
              </a:ext>
            </a:extLst>
          </p:cNvPr>
          <p:cNvSpPr txBox="1"/>
          <p:nvPr/>
        </p:nvSpPr>
        <p:spPr>
          <a:xfrm>
            <a:off x="628073" y="1533236"/>
            <a:ext cx="11040533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n-lt"/>
              </a:rPr>
              <a:t>Papers</a:t>
            </a:r>
            <a:endParaRPr lang="en-US" altLang="ko-KR" sz="1100" dirty="0">
              <a:latin typeface="+mn-lt"/>
            </a:endParaRPr>
          </a:p>
          <a:p>
            <a:pPr algn="l"/>
            <a:r>
              <a:rPr lang="en-US" altLang="ko-KR" sz="1100" dirty="0">
                <a:latin typeface="+mn-lt"/>
              </a:rPr>
              <a:t>[1] J. Choi, K. Park, M. Kim and S. Seok, "Deep Reinforcement Learning of Navigation in a Complex and Crowded Environment with a Limited Field of View," 2019 International Conference on Robotics and Automation (ICRA), Montreal, QC, Canada, 2019, pp. 5993-6000, </a:t>
            </a:r>
            <a:r>
              <a:rPr lang="en-US" altLang="ko-KR" sz="1100" dirty="0" err="1">
                <a:latin typeface="+mn-lt"/>
              </a:rPr>
              <a:t>doi</a:t>
            </a:r>
            <a:r>
              <a:rPr lang="en-US" altLang="ko-KR" sz="1100" dirty="0">
                <a:latin typeface="+mn-lt"/>
              </a:rPr>
              <a:t>: 10.1109/ICRA.2019.8793979. </a:t>
            </a:r>
          </a:p>
          <a:p>
            <a:pPr algn="l"/>
            <a:r>
              <a:rPr lang="en-US" altLang="ko-KR" sz="1100" dirty="0">
                <a:latin typeface="+mn-lt"/>
              </a:rPr>
              <a:t>[2] T. Fan, P. Long, W. Liu, J. Pan, R. Yang and D. </a:t>
            </a:r>
            <a:r>
              <a:rPr lang="en-US" altLang="ko-KR" sz="1100" dirty="0" err="1">
                <a:latin typeface="+mn-lt"/>
              </a:rPr>
              <a:t>Manocha</a:t>
            </a:r>
            <a:r>
              <a:rPr lang="en-US" altLang="ko-KR" sz="1100" dirty="0">
                <a:latin typeface="+mn-lt"/>
              </a:rPr>
              <a:t>, "Learning Resilient Behaviors for Navigation Under Uncertainty," 2020 IEEE International Conference on Robotics and Automation (ICRA), Paris, France, 2020, pp. 5299-5305, </a:t>
            </a:r>
            <a:r>
              <a:rPr lang="en-US" altLang="ko-KR" sz="1100" dirty="0" err="1">
                <a:latin typeface="+mn-lt"/>
              </a:rPr>
              <a:t>doi</a:t>
            </a:r>
            <a:r>
              <a:rPr lang="en-US" altLang="ko-KR" sz="1100" dirty="0">
                <a:latin typeface="+mn-lt"/>
              </a:rPr>
              <a:t>: 10.1109/ICRA40945.2020.9196785.</a:t>
            </a:r>
          </a:p>
          <a:p>
            <a:pPr algn="l"/>
            <a:r>
              <a:rPr lang="en-US" altLang="ko-KR" sz="1100" dirty="0">
                <a:latin typeface="+mn-lt"/>
              </a:rPr>
              <a:t>[3] A. Faust et al., "PRM-RL: Long-range Robotic Navigation Tasks by Combining Reinforcement Learning and Sampling-Based Planning," 2018 IEEE International Conference on Robotics and Automation (ICRA), Brisbane, QLD, 2018, pp. 5113-5120, </a:t>
            </a:r>
            <a:r>
              <a:rPr lang="en-US" altLang="ko-KR" sz="1100" dirty="0" err="1">
                <a:latin typeface="+mn-lt"/>
              </a:rPr>
              <a:t>doi</a:t>
            </a:r>
            <a:r>
              <a:rPr lang="en-US" altLang="ko-KR" sz="1100" dirty="0">
                <a:latin typeface="+mn-lt"/>
              </a:rPr>
              <a:t>: 10.1109/ICRA.2018.8461096.</a:t>
            </a:r>
          </a:p>
          <a:p>
            <a:pPr algn="l"/>
            <a:r>
              <a:rPr lang="en-US" altLang="ko-KR" sz="1100" dirty="0">
                <a:latin typeface="+mn-lt"/>
              </a:rPr>
              <a:t>[4] J. </a:t>
            </a:r>
            <a:r>
              <a:rPr lang="en-US" altLang="ko-KR" sz="1100" dirty="0" err="1">
                <a:latin typeface="+mn-lt"/>
              </a:rPr>
              <a:t>Jin</a:t>
            </a:r>
            <a:r>
              <a:rPr lang="en-US" altLang="ko-KR" sz="1100" dirty="0">
                <a:latin typeface="+mn-lt"/>
              </a:rPr>
              <a:t>, N. M. Nguyen, N. </a:t>
            </a:r>
            <a:r>
              <a:rPr lang="en-US" altLang="ko-KR" sz="1100" dirty="0" err="1">
                <a:latin typeface="+mn-lt"/>
              </a:rPr>
              <a:t>Sakib</a:t>
            </a:r>
            <a:r>
              <a:rPr lang="en-US" altLang="ko-KR" sz="1100" dirty="0">
                <a:latin typeface="+mn-lt"/>
              </a:rPr>
              <a:t>, D. Graves, H. Yao and M. </a:t>
            </a:r>
            <a:r>
              <a:rPr lang="en-US" altLang="ko-KR" sz="1100" dirty="0" err="1">
                <a:latin typeface="+mn-lt"/>
              </a:rPr>
              <a:t>Jagersand</a:t>
            </a:r>
            <a:r>
              <a:rPr lang="en-US" altLang="ko-KR" sz="1100" dirty="0">
                <a:latin typeface="+mn-lt"/>
              </a:rPr>
              <a:t>, "Mapless Navigation among Dynamics with Social-safety-awareness: a reinforcement learning approach from 2D laser scans," 2020 IEEE International Conference on Robotics and Automation (ICRA), Paris, France, 2020, pp. 6979-6985, </a:t>
            </a:r>
            <a:r>
              <a:rPr lang="en-US" altLang="ko-KR" sz="1100" dirty="0" err="1">
                <a:latin typeface="+mn-lt"/>
              </a:rPr>
              <a:t>doi</a:t>
            </a:r>
            <a:r>
              <a:rPr lang="en-US" altLang="ko-KR" sz="1100" dirty="0">
                <a:latin typeface="+mn-lt"/>
              </a:rPr>
              <a:t>: 10.1109/ICRA40945.2020.9197148.</a:t>
            </a:r>
          </a:p>
          <a:p>
            <a:pPr algn="l"/>
            <a:r>
              <a:rPr lang="en-US" altLang="ko-KR" sz="1100" dirty="0">
                <a:latin typeface="+mn-lt"/>
              </a:rPr>
              <a:t>[5] F. </a:t>
            </a:r>
            <a:r>
              <a:rPr lang="en-US" altLang="ko-KR" sz="1100" dirty="0" err="1">
                <a:latin typeface="+mn-lt"/>
              </a:rPr>
              <a:t>Leiva</a:t>
            </a:r>
            <a:r>
              <a:rPr lang="en-US" altLang="ko-KR" sz="1100" dirty="0">
                <a:latin typeface="+mn-lt"/>
              </a:rPr>
              <a:t> and J. Ruiz-del-Solar, "Robust RL-Based Map-Less Local Planning: Using 2D Point Clouds as Observations," in IEEE Robotics and Automation Letters, vol. 5, no. 4, pp. 5787-5794, Oct. 2020, </a:t>
            </a:r>
            <a:r>
              <a:rPr lang="en-US" altLang="ko-KR" sz="1100" dirty="0" err="1">
                <a:latin typeface="+mn-lt"/>
              </a:rPr>
              <a:t>doi</a:t>
            </a:r>
            <a:r>
              <a:rPr lang="en-US" altLang="ko-KR" sz="1100" dirty="0">
                <a:latin typeface="+mn-lt"/>
              </a:rPr>
              <a:t>: 10.1109/LRA.2020.3010732.</a:t>
            </a:r>
          </a:p>
          <a:p>
            <a:pPr algn="l"/>
            <a:r>
              <a:rPr lang="en-US" altLang="ko-KR" sz="1100" dirty="0">
                <a:latin typeface="+mn-lt"/>
              </a:rPr>
              <a:t>[6] C. Chen, Y. Liu, S. </a:t>
            </a:r>
            <a:r>
              <a:rPr lang="en-US" altLang="ko-KR" sz="1100" dirty="0" err="1">
                <a:latin typeface="+mn-lt"/>
              </a:rPr>
              <a:t>Kreiss</a:t>
            </a:r>
            <a:r>
              <a:rPr lang="en-US" altLang="ko-KR" sz="1100" dirty="0">
                <a:latin typeface="+mn-lt"/>
              </a:rPr>
              <a:t> and A. </a:t>
            </a:r>
            <a:r>
              <a:rPr lang="en-US" altLang="ko-KR" sz="1100" dirty="0" err="1">
                <a:latin typeface="+mn-lt"/>
              </a:rPr>
              <a:t>Alahi</a:t>
            </a:r>
            <a:r>
              <a:rPr lang="en-US" altLang="ko-KR" sz="1100" dirty="0">
                <a:latin typeface="+mn-lt"/>
              </a:rPr>
              <a:t>, "Crowd-Robot Interaction: Crowd-Aware Robot Navigation With Attention-Based Deep Reinforcement Learning," 2019 International Conference on Robotics and Automation (ICRA), Montreal, QC, Canada, 2019, pp. 6015-6022, </a:t>
            </a:r>
            <a:r>
              <a:rPr lang="en-US" altLang="ko-KR" sz="1100" dirty="0" err="1">
                <a:latin typeface="+mn-lt"/>
              </a:rPr>
              <a:t>doi</a:t>
            </a:r>
            <a:r>
              <a:rPr lang="en-US" altLang="ko-KR" sz="1100" dirty="0">
                <a:latin typeface="+mn-lt"/>
              </a:rPr>
              <a:t>: 10.1109/ICRA.2019.8794134.</a:t>
            </a:r>
          </a:p>
          <a:p>
            <a:pPr algn="l"/>
            <a:r>
              <a:rPr lang="en-US" altLang="ko-KR" sz="1100" dirty="0">
                <a:latin typeface="+mn-lt"/>
              </a:rPr>
              <a:t>[7] </a:t>
            </a:r>
            <a:r>
              <a:rPr lang="en-US" altLang="ko-KR" sz="1100" dirty="0" err="1">
                <a:latin typeface="+mn-lt"/>
              </a:rPr>
              <a:t>Jin</a:t>
            </a:r>
            <a:r>
              <a:rPr lang="en-US" altLang="ko-KR" sz="1100" dirty="0">
                <a:latin typeface="+mn-lt"/>
              </a:rPr>
              <a:t>, Jun, et al. "</a:t>
            </a:r>
            <a:r>
              <a:rPr lang="en-US" altLang="ko-KR" sz="1100" dirty="0" err="1">
                <a:latin typeface="+mn-lt"/>
              </a:rPr>
              <a:t>Mapless</a:t>
            </a:r>
            <a:r>
              <a:rPr lang="en-US" altLang="ko-KR" sz="1100" dirty="0">
                <a:latin typeface="+mn-lt"/>
              </a:rPr>
              <a:t> Navigation among Dynamics with Social-safety-awareness: a reinforcement learning approach from 2D laser scans." 2020 IEEE International Conference on Robotics and Automation (ICRA). IEEE, 2020.</a:t>
            </a:r>
          </a:p>
          <a:p>
            <a:pPr algn="l"/>
            <a:r>
              <a:rPr lang="en-US" altLang="ko-KR" sz="1100" dirty="0">
                <a:latin typeface="+mn-lt"/>
              </a:rPr>
              <a:t>[8] Gao, Wei, et al. "Intention-net: Integrating planning and deep learning for goal-directed autonomous navigation." </a:t>
            </a:r>
            <a:r>
              <a:rPr lang="en-US" altLang="ko-KR" sz="1100" dirty="0" err="1">
                <a:latin typeface="+mn-lt"/>
              </a:rPr>
              <a:t>arXiv</a:t>
            </a:r>
            <a:r>
              <a:rPr lang="en-US" altLang="ko-KR" sz="1100" dirty="0">
                <a:latin typeface="+mn-lt"/>
              </a:rPr>
              <a:t> preprint arXiv:1710.05627 (2017).</a:t>
            </a:r>
          </a:p>
          <a:p>
            <a:pPr algn="l"/>
            <a:r>
              <a:rPr lang="en-US" altLang="ko-KR" sz="1100" dirty="0">
                <a:latin typeface="+mn-lt"/>
              </a:rPr>
              <a:t>[9] Everett, Michael, Yu Fan Chen, and Jonathan P. How. "Motion planning among dynamic, decision-making agents with deep reinforcement learning." 2018 IEEE/RSJ International Conference on Intelligent Robots and Systems (IROS). IEEE, 2018.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n-lt"/>
              </a:rPr>
              <a:t>Media Contents</a:t>
            </a:r>
          </a:p>
          <a:p>
            <a:pPr algn="l"/>
            <a:r>
              <a:rPr lang="en-US" altLang="ko-KR" sz="1100" dirty="0">
                <a:latin typeface="+mn-lt"/>
              </a:rPr>
              <a:t>[1] </a:t>
            </a:r>
            <a:r>
              <a:rPr lang="en-US" altLang="ko-KR" sz="1100" dirty="0" err="1">
                <a:latin typeface="+mn-lt"/>
              </a:rPr>
              <a:t>Professionelle</a:t>
            </a:r>
            <a:r>
              <a:rPr lang="en-US" altLang="ko-KR" sz="1100" dirty="0">
                <a:latin typeface="+mn-lt"/>
              </a:rPr>
              <a:t> mobile Service-</a:t>
            </a:r>
            <a:r>
              <a:rPr lang="en-US" altLang="ko-KR" sz="1100" dirty="0" err="1">
                <a:latin typeface="+mn-lt"/>
              </a:rPr>
              <a:t>Roboter</a:t>
            </a:r>
            <a:r>
              <a:rPr lang="en-US" altLang="ko-KR" sz="1100" dirty="0">
                <a:latin typeface="+mn-lt"/>
              </a:rPr>
              <a:t> - </a:t>
            </a:r>
            <a:r>
              <a:rPr lang="en-US" altLang="ko-KR" sz="1100" dirty="0" err="1">
                <a:latin typeface="+mn-lt"/>
              </a:rPr>
              <a:t>MetraLabs</a:t>
            </a:r>
            <a:endParaRPr lang="en-US" altLang="ko-KR" sz="1100" dirty="0">
              <a:latin typeface="+mn-lt"/>
            </a:endParaRPr>
          </a:p>
          <a:p>
            <a:pPr algn="l"/>
            <a:r>
              <a:rPr lang="en-US" altLang="ko-KR" sz="1100" dirty="0">
                <a:latin typeface="+mn-lt"/>
              </a:rPr>
              <a:t>[2] </a:t>
            </a:r>
            <a:r>
              <a:rPr lang="en-US" altLang="ko-KR" sz="1100" dirty="0" err="1">
                <a:latin typeface="+mn-lt"/>
              </a:rPr>
              <a:t>HoLLiE</a:t>
            </a:r>
            <a:r>
              <a:rPr lang="en-US" altLang="ko-KR" sz="1100" dirty="0">
                <a:latin typeface="+mn-lt"/>
              </a:rPr>
              <a:t> Mobile Service Robot Can Bend to Reach the Floor – </a:t>
            </a:r>
            <a:r>
              <a:rPr lang="en-US" altLang="ko-KR" sz="1100" dirty="0" err="1">
                <a:latin typeface="+mn-lt"/>
              </a:rPr>
              <a:t>roboticgizmos</a:t>
            </a:r>
            <a:endParaRPr lang="en-US" altLang="ko-KR" sz="1100" dirty="0">
              <a:latin typeface="+mn-lt"/>
            </a:endParaRPr>
          </a:p>
          <a:p>
            <a:pPr algn="l"/>
            <a:r>
              <a:rPr lang="en-US" altLang="ko-KR" sz="1100" dirty="0">
                <a:latin typeface="+mn-lt"/>
              </a:rPr>
              <a:t>[3] https://www.artificialinventive.com/blog/</a:t>
            </a:r>
          </a:p>
          <a:p>
            <a:pPr algn="l"/>
            <a:r>
              <a:rPr lang="en-US" altLang="ko-KR" sz="1100" dirty="0">
                <a:latin typeface="+mn-lt"/>
              </a:rPr>
              <a:t>[4] https://developer.softbankrobotics.com/blog/crowdbot-safe-navigation-robots-dense-crowds</a:t>
            </a:r>
          </a:p>
        </p:txBody>
      </p:sp>
    </p:spTree>
    <p:extLst>
      <p:ext uri="{BB962C8B-B14F-4D97-AF65-F5344CB8AC3E}">
        <p14:creationId xmlns:p14="http://schemas.microsoft.com/office/powerpoint/2010/main" val="670812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Thank you for watching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7752050-CBF4-450C-B0CA-887CB6F93486}"/>
              </a:ext>
            </a:extLst>
          </p:cNvPr>
          <p:cNvSpPr/>
          <p:nvPr/>
        </p:nvSpPr>
        <p:spPr>
          <a:xfrm>
            <a:off x="2282920" y="2440847"/>
            <a:ext cx="759229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4400" dirty="0"/>
              <a:t>Hope you enjoyed! </a:t>
            </a:r>
            <a:r>
              <a:rPr lang="ko-KR" altLang="en-US" sz="4400" dirty="0"/>
              <a:t>🤣</a:t>
            </a:r>
            <a:endParaRPr lang="en-US" altLang="ko-KR" sz="4400" dirty="0"/>
          </a:p>
          <a:p>
            <a:pPr marL="0" indent="0">
              <a:lnSpc>
                <a:spcPct val="100000"/>
              </a:lnSpc>
              <a:buNone/>
            </a:pPr>
            <a:endParaRPr lang="en-US" altLang="ko-KR" sz="4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5400" dirty="0"/>
              <a:t>Q &amp; A</a:t>
            </a:r>
            <a:endParaRPr lang="ko-KR" altLang="en-US" sz="5400" dirty="0"/>
          </a:p>
          <a:p>
            <a:pPr>
              <a:lnSpc>
                <a:spcPct val="100000"/>
              </a:lnSpc>
            </a:pPr>
            <a:endParaRPr lang="en-US" altLang="ko-KR" sz="4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849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144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These days, many </a:t>
            </a:r>
            <a:r>
              <a:rPr lang="en-US" altLang="ko-KR" dirty="0">
                <a:solidFill>
                  <a:srgbClr val="FF0000"/>
                </a:solidFill>
                <a:latin typeface="+mn-lt"/>
              </a:rPr>
              <a:t>mobile-robots</a:t>
            </a:r>
            <a:r>
              <a:rPr lang="en-US" altLang="ko-KR" dirty="0">
                <a:latin typeface="+mn-lt"/>
              </a:rPr>
              <a:t> are around humans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+mn-lt"/>
            </a:endParaRPr>
          </a:p>
        </p:txBody>
      </p:sp>
      <p:pic>
        <p:nvPicPr>
          <p:cNvPr id="4" name="Picture 2" descr="HoLLiE Mobile Service Robot Can Bend to Reach the Floor - Robotic Gizmos">
            <a:extLst>
              <a:ext uri="{FF2B5EF4-FFF2-40B4-BE49-F238E27FC236}">
                <a16:creationId xmlns:a16="http://schemas.microsoft.com/office/drawing/2014/main" id="{449FCB81-BF4C-4A15-8D14-4549B23A8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23032"/>
          <a:stretch/>
        </p:blipFill>
        <p:spPr bwMode="auto">
          <a:xfrm>
            <a:off x="6445125" y="2505406"/>
            <a:ext cx="3491149" cy="34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ofessionelle mobile Service-Roboter - MetraLabs">
            <a:extLst>
              <a:ext uri="{FF2B5EF4-FFF2-40B4-BE49-F238E27FC236}">
                <a16:creationId xmlns:a16="http://schemas.microsoft.com/office/drawing/2014/main" id="{387CB56F-3C02-4DA1-AFEA-5609A020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19" y="2511180"/>
            <a:ext cx="3491149" cy="34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3A10E-3A31-42D3-9457-E5726CDFE9A3}"/>
              </a:ext>
            </a:extLst>
          </p:cNvPr>
          <p:cNvSpPr txBox="1"/>
          <p:nvPr/>
        </p:nvSpPr>
        <p:spPr>
          <a:xfrm>
            <a:off x="3890993" y="6328717"/>
            <a:ext cx="427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Mobile service robots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3309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204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These days, many </a:t>
            </a:r>
            <a:r>
              <a:rPr lang="en-US" altLang="ko-KR" dirty="0">
                <a:solidFill>
                  <a:srgbClr val="FF0000"/>
                </a:solidFill>
                <a:latin typeface="+mn-lt"/>
              </a:rPr>
              <a:t>mobile-robots</a:t>
            </a:r>
            <a:r>
              <a:rPr lang="en-US" altLang="ko-KR" dirty="0">
                <a:latin typeface="+mn-lt"/>
              </a:rPr>
              <a:t> are around humans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One of the most essential abilities of the robots is the </a:t>
            </a:r>
            <a:r>
              <a:rPr lang="en-US" altLang="ko-KR" sz="2000" dirty="0">
                <a:solidFill>
                  <a:srgbClr val="FF0000"/>
                </a:solidFill>
                <a:latin typeface="+mn-lt"/>
              </a:rPr>
              <a:t>autonomous navigation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Using its on-board sensors (e.g., LIDAR, RGB-D camera)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C4DDE-6B4E-4F7A-AF30-7CF671A49B7F}"/>
              </a:ext>
            </a:extLst>
          </p:cNvPr>
          <p:cNvSpPr txBox="1"/>
          <p:nvPr/>
        </p:nvSpPr>
        <p:spPr>
          <a:xfrm>
            <a:off x="8921593" y="3062973"/>
            <a:ext cx="227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Reach the goal while avoiding collision</a:t>
            </a:r>
            <a:endParaRPr lang="ko-KR" altLang="en-US" sz="1400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FABC4F8-7353-4935-883F-AF1267C6AF9A}"/>
              </a:ext>
            </a:extLst>
          </p:cNvPr>
          <p:cNvCxnSpPr>
            <a:cxnSpLocks/>
          </p:cNvCxnSpPr>
          <p:nvPr/>
        </p:nvCxnSpPr>
        <p:spPr>
          <a:xfrm>
            <a:off x="8377382" y="2572388"/>
            <a:ext cx="3077556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7579688-D4D4-41AA-B17D-F7EF2E6607CA}"/>
              </a:ext>
            </a:extLst>
          </p:cNvPr>
          <p:cNvCxnSpPr/>
          <p:nvPr/>
        </p:nvCxnSpPr>
        <p:spPr bwMode="auto">
          <a:xfrm>
            <a:off x="9991634" y="2582583"/>
            <a:ext cx="0" cy="44700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4" descr="5 Challenges in Creating Autonomous Navigation Systems">
            <a:extLst>
              <a:ext uri="{FF2B5EF4-FFF2-40B4-BE49-F238E27FC236}">
                <a16:creationId xmlns:a16="http://schemas.microsoft.com/office/drawing/2014/main" id="{96750CC7-E3BC-4D4C-8C0A-69C282EF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08" y="3581554"/>
            <a:ext cx="5359037" cy="26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21E3EB-7722-4A85-8316-19E934363910}"/>
              </a:ext>
            </a:extLst>
          </p:cNvPr>
          <p:cNvSpPr txBox="1"/>
          <p:nvPr/>
        </p:nvSpPr>
        <p:spPr>
          <a:xfrm>
            <a:off x="3698511" y="6267033"/>
            <a:ext cx="415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Autonomous navigation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82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297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But the </a:t>
            </a:r>
            <a:r>
              <a:rPr lang="en-US" altLang="ko-KR" dirty="0">
                <a:solidFill>
                  <a:srgbClr val="FF0000"/>
                </a:solidFill>
                <a:latin typeface="+mn-lt"/>
              </a:rPr>
              <a:t>problem</a:t>
            </a:r>
            <a:r>
              <a:rPr lang="en-US" altLang="ko-KR" dirty="0">
                <a:latin typeface="+mn-lt"/>
              </a:rPr>
              <a:t> is …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What if the robot </a:t>
            </a:r>
            <a:r>
              <a:rPr lang="en-US" altLang="ko-KR" sz="2000" dirty="0">
                <a:solidFill>
                  <a:srgbClr val="FF0000"/>
                </a:solidFill>
                <a:latin typeface="+mn-lt"/>
              </a:rPr>
              <a:t>could not</a:t>
            </a:r>
            <a:r>
              <a:rPr lang="en-US" altLang="ko-KR" sz="2000" dirty="0">
                <a:latin typeface="+mn-lt"/>
              </a:rPr>
              <a:t> get </a:t>
            </a:r>
            <a:r>
              <a:rPr lang="en-US" altLang="ko-KR" sz="2000" dirty="0">
                <a:solidFill>
                  <a:srgbClr val="FF0000"/>
                </a:solidFill>
                <a:latin typeface="+mn-lt"/>
              </a:rPr>
              <a:t>perfect sensor</a:t>
            </a:r>
            <a:r>
              <a:rPr lang="en-US" altLang="ko-KR" sz="2000" dirty="0">
                <a:latin typeface="+mn-lt"/>
              </a:rPr>
              <a:t> data because of</a:t>
            </a: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Humans’ mistakes (e.g., ice-cream, gum, curiosity, prank)</a:t>
            </a: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Papers/Leaves blowing in the wind</a:t>
            </a: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+mn-lt"/>
              </a:rPr>
              <a:t>Sudden malfunction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+mn-lt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880C1E4-7C64-42E3-88A4-79F05E58E30F}"/>
              </a:ext>
            </a:extLst>
          </p:cNvPr>
          <p:cNvGrpSpPr/>
          <p:nvPr/>
        </p:nvGrpSpPr>
        <p:grpSpPr>
          <a:xfrm>
            <a:off x="1880856" y="4156909"/>
            <a:ext cx="3113935" cy="1840291"/>
            <a:chOff x="472579" y="2954527"/>
            <a:chExt cx="4802771" cy="2838369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D33ADCE-5D98-4A2E-89D3-F0D223575BCE}"/>
                </a:ext>
              </a:extLst>
            </p:cNvPr>
            <p:cNvGrpSpPr/>
            <p:nvPr/>
          </p:nvGrpSpPr>
          <p:grpSpPr>
            <a:xfrm>
              <a:off x="472579" y="2954527"/>
              <a:ext cx="4802771" cy="2838369"/>
              <a:chOff x="2326547" y="2807812"/>
              <a:chExt cx="6519695" cy="3853046"/>
            </a:xfrm>
          </p:grpSpPr>
          <p:pic>
            <p:nvPicPr>
              <p:cNvPr id="26" name="Picture 2" descr="CROWDBOT: Safe Navigation of Robots in Dense Crowds. | CROWDBOT, an  European Collaborative project enables robots to freely navigate and assist  humans in crowded areas.">
                <a:extLst>
                  <a:ext uri="{FF2B5EF4-FFF2-40B4-BE49-F238E27FC236}">
                    <a16:creationId xmlns:a16="http://schemas.microsoft.com/office/drawing/2014/main" id="{E1171F17-7159-4811-A4D5-60A4B2014A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6547" y="3019142"/>
                <a:ext cx="6519695" cy="3641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8ED20D51-ADCC-4E81-A653-E86D9E1943AF}"/>
                  </a:ext>
                </a:extLst>
              </p:cNvPr>
              <p:cNvSpPr/>
              <p:nvPr/>
            </p:nvSpPr>
            <p:spPr>
              <a:xfrm rot="10035480">
                <a:off x="3950937" y="2807812"/>
                <a:ext cx="3125723" cy="3125723"/>
              </a:xfrm>
              <a:prstGeom prst="arc">
                <a:avLst>
                  <a:gd name="adj1" fmla="val 12628312"/>
                  <a:gd name="adj2" fmla="val 0"/>
                </a:avLst>
              </a:prstGeom>
              <a:solidFill>
                <a:srgbClr val="A192D3">
                  <a:alpha val="65000"/>
                </a:srgbClr>
              </a:solidFill>
              <a:ln w="635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AD07EAFC-82C4-47BD-8653-E1A84F7F0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615" y="4162689"/>
                <a:ext cx="749617" cy="766500"/>
              </a:xfrm>
              <a:prstGeom prst="rect">
                <a:avLst/>
              </a:prstGeom>
            </p:spPr>
          </p:pic>
          <p:pic>
            <p:nvPicPr>
              <p:cNvPr id="29" name="Picture 16" descr="https://o.remove.bg/downloads/cf98bba8-391e-436b-a1ee-935f9f47bc9f/image-removebg-preview.png">
                <a:extLst>
                  <a:ext uri="{FF2B5EF4-FFF2-40B4-BE49-F238E27FC236}">
                    <a16:creationId xmlns:a16="http://schemas.microsoft.com/office/drawing/2014/main" id="{4037055F-4532-46C9-90F6-B579B96A1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0000">
                <a:off x="5940933" y="4805376"/>
                <a:ext cx="1136360" cy="1172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22" descr="https://o.remove.bg/downloads/3000010d-40e5-4e45-aee0-046b1cad45f2/%EA%B7%B8%EB%A6%BC1-removebg-preview.png">
              <a:extLst>
                <a:ext uri="{FF2B5EF4-FFF2-40B4-BE49-F238E27FC236}">
                  <a16:creationId xmlns:a16="http://schemas.microsoft.com/office/drawing/2014/main" id="{A715D520-A041-4D56-ADF1-A5E62F97E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2003560" y="4558626"/>
              <a:ext cx="978143" cy="58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85791DF-4590-46CF-9680-688D01501A10}"/>
              </a:ext>
            </a:extLst>
          </p:cNvPr>
          <p:cNvGrpSpPr/>
          <p:nvPr/>
        </p:nvGrpSpPr>
        <p:grpSpPr>
          <a:xfrm>
            <a:off x="6518135" y="4168861"/>
            <a:ext cx="3113935" cy="1840291"/>
            <a:chOff x="6718110" y="2954527"/>
            <a:chExt cx="4802771" cy="2838369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A681392D-E0E1-4E79-8000-145381342C3C}"/>
                </a:ext>
              </a:extLst>
            </p:cNvPr>
            <p:cNvGrpSpPr/>
            <p:nvPr/>
          </p:nvGrpSpPr>
          <p:grpSpPr>
            <a:xfrm>
              <a:off x="6718110" y="2954527"/>
              <a:ext cx="4802771" cy="2838369"/>
              <a:chOff x="2326547" y="2807812"/>
              <a:chExt cx="6519695" cy="3853046"/>
            </a:xfrm>
          </p:grpSpPr>
          <p:pic>
            <p:nvPicPr>
              <p:cNvPr id="33" name="Picture 2" descr="CROWDBOT: Safe Navigation of Robots in Dense Crowds. | CROWDBOT, an  European Collaborative project enables robots to freely navigate and assist  humans in crowded areas.">
                <a:extLst>
                  <a:ext uri="{FF2B5EF4-FFF2-40B4-BE49-F238E27FC236}">
                    <a16:creationId xmlns:a16="http://schemas.microsoft.com/office/drawing/2014/main" id="{88486CA7-0DAC-40EC-8352-4A5A6D7C0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6547" y="3019142"/>
                <a:ext cx="6519695" cy="3641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원호 33">
                <a:extLst>
                  <a:ext uri="{FF2B5EF4-FFF2-40B4-BE49-F238E27FC236}">
                    <a16:creationId xmlns:a16="http://schemas.microsoft.com/office/drawing/2014/main" id="{C20C1E30-F290-4A27-837B-E464209FC43D}"/>
                  </a:ext>
                </a:extLst>
              </p:cNvPr>
              <p:cNvSpPr/>
              <p:nvPr/>
            </p:nvSpPr>
            <p:spPr>
              <a:xfrm rot="10035480">
                <a:off x="3950937" y="2807812"/>
                <a:ext cx="3125723" cy="3125723"/>
              </a:xfrm>
              <a:prstGeom prst="arc">
                <a:avLst>
                  <a:gd name="adj1" fmla="val 12628312"/>
                  <a:gd name="adj2" fmla="val 14907193"/>
                </a:avLst>
              </a:prstGeom>
              <a:solidFill>
                <a:srgbClr val="A192D3">
                  <a:alpha val="65000"/>
                </a:srgbClr>
              </a:solidFill>
              <a:ln w="635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곱하기 기호 31">
              <a:extLst>
                <a:ext uri="{FF2B5EF4-FFF2-40B4-BE49-F238E27FC236}">
                  <a16:creationId xmlns:a16="http://schemas.microsoft.com/office/drawing/2014/main" id="{4C0C6E27-F452-4D4A-B20E-8BBE0738414B}"/>
                </a:ext>
              </a:extLst>
            </p:cNvPr>
            <p:cNvSpPr/>
            <p:nvPr/>
          </p:nvSpPr>
          <p:spPr>
            <a:xfrm>
              <a:off x="8481917" y="4105818"/>
              <a:ext cx="788565" cy="788565"/>
            </a:xfrm>
            <a:prstGeom prst="mathMultiply">
              <a:avLst>
                <a:gd name="adj1" fmla="val 19265"/>
              </a:avLst>
            </a:prstGeom>
            <a:noFill/>
            <a:ln w="444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AAA87F9-EE77-480F-81BE-A0646EDE19A7}"/>
              </a:ext>
            </a:extLst>
          </p:cNvPr>
          <p:cNvSpPr/>
          <p:nvPr/>
        </p:nvSpPr>
        <p:spPr>
          <a:xfrm>
            <a:off x="1422974" y="6206019"/>
            <a:ext cx="9312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+mj-ea"/>
              </a:rPr>
              <a:t>This may cause temporal occlusion, limited FOV problems </a:t>
            </a:r>
            <a:endParaRPr lang="ko-KR" altLang="en-US" sz="2400" dirty="0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F1185281-BAB5-493D-BCFE-1C4F522AF963}"/>
              </a:ext>
            </a:extLst>
          </p:cNvPr>
          <p:cNvCxnSpPr>
            <a:cxnSpLocks/>
          </p:cNvCxnSpPr>
          <p:nvPr/>
        </p:nvCxnSpPr>
        <p:spPr>
          <a:xfrm>
            <a:off x="5170638" y="5032690"/>
            <a:ext cx="1189522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폭발: 14pt 38">
            <a:extLst>
              <a:ext uri="{FF2B5EF4-FFF2-40B4-BE49-F238E27FC236}">
                <a16:creationId xmlns:a16="http://schemas.microsoft.com/office/drawing/2014/main" id="{2B290574-A66A-4FAD-ADAB-AE959C181CFA}"/>
              </a:ext>
            </a:extLst>
          </p:cNvPr>
          <p:cNvSpPr/>
          <p:nvPr/>
        </p:nvSpPr>
        <p:spPr>
          <a:xfrm>
            <a:off x="7764339" y="3529413"/>
            <a:ext cx="3281690" cy="1456861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Collision!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Research goal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Our goal is to propose robust navigation method dealing with unexpected accidents by </a:t>
            </a:r>
            <a:r>
              <a:rPr lang="en-US" altLang="ko-KR" dirty="0">
                <a:solidFill>
                  <a:srgbClr val="FF0000"/>
                </a:solidFill>
                <a:latin typeface="+mn-lt"/>
              </a:rPr>
              <a:t>occlusion/limited FOV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822F0-28CD-4FA0-9215-1CB1E6924572}"/>
              </a:ext>
            </a:extLst>
          </p:cNvPr>
          <p:cNvSpPr txBox="1"/>
          <p:nvPr/>
        </p:nvSpPr>
        <p:spPr>
          <a:xfrm>
            <a:off x="2355273" y="6036330"/>
            <a:ext cx="748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Q: How can we solve this?</a:t>
            </a:r>
            <a:endParaRPr lang="ko-KR" altLang="en-US" sz="2800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1E95AE5-B838-45D7-82C5-9F503EF46E8D}"/>
              </a:ext>
            </a:extLst>
          </p:cNvPr>
          <p:cNvGrpSpPr/>
          <p:nvPr/>
        </p:nvGrpSpPr>
        <p:grpSpPr>
          <a:xfrm>
            <a:off x="2713780" y="2674630"/>
            <a:ext cx="8284547" cy="3287907"/>
            <a:chOff x="2713780" y="2674630"/>
            <a:chExt cx="8284547" cy="3287907"/>
          </a:xfrm>
        </p:grpSpPr>
        <p:sp>
          <p:nvSpPr>
            <p:cNvPr id="62" name="순서도: 연결자 61">
              <a:extLst>
                <a:ext uri="{FF2B5EF4-FFF2-40B4-BE49-F238E27FC236}">
                  <a16:creationId xmlns:a16="http://schemas.microsoft.com/office/drawing/2014/main" id="{742273D5-0C57-4F0D-B61B-0323CDBEC6C3}"/>
                </a:ext>
              </a:extLst>
            </p:cNvPr>
            <p:cNvSpPr/>
            <p:nvPr/>
          </p:nvSpPr>
          <p:spPr>
            <a:xfrm rot="3359693">
              <a:off x="3335955" y="3252416"/>
              <a:ext cx="130628" cy="130628"/>
            </a:xfrm>
            <a:prstGeom prst="flowChartConnecto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순서도: 연결자 62">
              <a:extLst>
                <a:ext uri="{FF2B5EF4-FFF2-40B4-BE49-F238E27FC236}">
                  <a16:creationId xmlns:a16="http://schemas.microsoft.com/office/drawing/2014/main" id="{0AFE9591-F289-4676-B147-717902635BB3}"/>
                </a:ext>
              </a:extLst>
            </p:cNvPr>
            <p:cNvSpPr/>
            <p:nvPr/>
          </p:nvSpPr>
          <p:spPr>
            <a:xfrm rot="3359693">
              <a:off x="9297768" y="3259865"/>
              <a:ext cx="130628" cy="130628"/>
            </a:xfrm>
            <a:prstGeom prst="flowChartConnector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853B4F14-0262-48A9-9593-4BAF6012CD47}"/>
                </a:ext>
              </a:extLst>
            </p:cNvPr>
            <p:cNvGrpSpPr/>
            <p:nvPr/>
          </p:nvGrpSpPr>
          <p:grpSpPr>
            <a:xfrm>
              <a:off x="2713780" y="4571848"/>
              <a:ext cx="1390689" cy="1390689"/>
              <a:chOff x="1633013" y="2618147"/>
              <a:chExt cx="2302582" cy="2302582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54B80E24-6E78-4378-9F33-735CF2E5E783}"/>
                  </a:ext>
                </a:extLst>
              </p:cNvPr>
              <p:cNvSpPr/>
              <p:nvPr/>
            </p:nvSpPr>
            <p:spPr>
              <a:xfrm rot="17100000">
                <a:off x="1633013" y="2618147"/>
                <a:ext cx="2302582" cy="2302582"/>
              </a:xfrm>
              <a:prstGeom prst="arc">
                <a:avLst>
                  <a:gd name="adj1" fmla="val 16498725"/>
                  <a:gd name="adj2" fmla="val 3433765"/>
                </a:avLst>
              </a:prstGeom>
              <a:solidFill>
                <a:srgbClr val="A192D3">
                  <a:alpha val="65000"/>
                </a:srgbClr>
              </a:solidFill>
              <a:ln w="635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A54D5830-2617-4B88-92A6-CD46C3E1AB1C}"/>
                  </a:ext>
                </a:extLst>
              </p:cNvPr>
              <p:cNvSpPr/>
              <p:nvPr/>
            </p:nvSpPr>
            <p:spPr>
              <a:xfrm>
                <a:off x="2528440" y="3513574"/>
                <a:ext cx="511729" cy="51172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0568FAB1-8C41-49BF-9540-FB237818DD95}"/>
                  </a:ext>
                </a:extLst>
              </p:cNvPr>
              <p:cNvSpPr/>
              <p:nvPr/>
            </p:nvSpPr>
            <p:spPr>
              <a:xfrm>
                <a:off x="2670005" y="3641518"/>
                <a:ext cx="225425" cy="1405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원통형 28">
                <a:extLst>
                  <a:ext uri="{FF2B5EF4-FFF2-40B4-BE49-F238E27FC236}">
                    <a16:creationId xmlns:a16="http://schemas.microsoft.com/office/drawing/2014/main" id="{B077D6A5-209D-4872-9A33-35EEE1C409F7}"/>
                  </a:ext>
                </a:extLst>
              </p:cNvPr>
              <p:cNvSpPr/>
              <p:nvPr/>
            </p:nvSpPr>
            <p:spPr>
              <a:xfrm>
                <a:off x="2689055" y="3554173"/>
                <a:ext cx="180975" cy="187325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08380E10-8FCF-4453-9F53-F013C64FB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5651" y="4331344"/>
              <a:ext cx="17280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1A34CE87-D526-4EFA-8269-D0A1C7A8A8C6}"/>
                </a:ext>
              </a:extLst>
            </p:cNvPr>
            <p:cNvGrpSpPr/>
            <p:nvPr/>
          </p:nvGrpSpPr>
          <p:grpSpPr>
            <a:xfrm>
              <a:off x="8678636" y="4571847"/>
              <a:ext cx="1390689" cy="1390689"/>
              <a:chOff x="1633013" y="2618147"/>
              <a:chExt cx="2302582" cy="2302582"/>
            </a:xfrm>
          </p:grpSpPr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21739783-9167-481F-B5A3-704F9B631D5A}"/>
                  </a:ext>
                </a:extLst>
              </p:cNvPr>
              <p:cNvSpPr/>
              <p:nvPr/>
            </p:nvSpPr>
            <p:spPr>
              <a:xfrm rot="17100000">
                <a:off x="1633013" y="2618147"/>
                <a:ext cx="2302582" cy="2302582"/>
              </a:xfrm>
              <a:prstGeom prst="arc">
                <a:avLst>
                  <a:gd name="adj1" fmla="val 16932955"/>
                  <a:gd name="adj2" fmla="val 21446790"/>
                </a:avLst>
              </a:prstGeom>
              <a:solidFill>
                <a:srgbClr val="A192D3">
                  <a:alpha val="65000"/>
                </a:srgbClr>
              </a:solidFill>
              <a:ln w="635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97D1B564-0762-4BD9-97F7-0679DD886AC2}"/>
                  </a:ext>
                </a:extLst>
              </p:cNvPr>
              <p:cNvSpPr/>
              <p:nvPr/>
            </p:nvSpPr>
            <p:spPr>
              <a:xfrm>
                <a:off x="2528440" y="3513574"/>
                <a:ext cx="511729" cy="51172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50BC6F2-B510-4910-859A-38007EAD54B4}"/>
                  </a:ext>
                </a:extLst>
              </p:cNvPr>
              <p:cNvSpPr/>
              <p:nvPr/>
            </p:nvSpPr>
            <p:spPr>
              <a:xfrm>
                <a:off x="2670005" y="3641518"/>
                <a:ext cx="225425" cy="1405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원통형 34">
                <a:extLst>
                  <a:ext uri="{FF2B5EF4-FFF2-40B4-BE49-F238E27FC236}">
                    <a16:creationId xmlns:a16="http://schemas.microsoft.com/office/drawing/2014/main" id="{C6F7BE87-E2A2-4913-9D5C-02EC102C3DFC}"/>
                  </a:ext>
                </a:extLst>
              </p:cNvPr>
              <p:cNvSpPr/>
              <p:nvPr/>
            </p:nvSpPr>
            <p:spPr>
              <a:xfrm>
                <a:off x="2689055" y="3554173"/>
                <a:ext cx="180975" cy="187325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6" name="Picture 16" descr="https://o.remove.bg/downloads/cf98bba8-391e-436b-a1ee-935f9f47bc9f/image-removebg-preview.png">
                <a:extLst>
                  <a:ext uri="{FF2B5EF4-FFF2-40B4-BE49-F238E27FC236}">
                    <a16:creationId xmlns:a16="http://schemas.microsoft.com/office/drawing/2014/main" id="{4A2B32D1-4F92-433A-A37E-374BDC640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0000">
                <a:off x="2887043" y="3088906"/>
                <a:ext cx="483261" cy="498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EA852B1E-86C6-4C68-9175-0DF3556A0BD0}"/>
                </a:ext>
              </a:extLst>
            </p:cNvPr>
            <p:cNvSpPr/>
            <p:nvPr/>
          </p:nvSpPr>
          <p:spPr>
            <a:xfrm>
              <a:off x="3050700" y="3032048"/>
              <a:ext cx="1395600" cy="3524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Goal</a:t>
              </a:r>
              <a:endParaRPr lang="ko-KR" alt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AC84E91B-6E3A-482B-ABE7-FF67639714B4}"/>
                </a:ext>
              </a:extLst>
            </p:cNvPr>
            <p:cNvSpPr/>
            <p:nvPr/>
          </p:nvSpPr>
          <p:spPr>
            <a:xfrm>
              <a:off x="8999004" y="3032362"/>
              <a:ext cx="1395600" cy="3524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Goal</a:t>
              </a:r>
              <a:endParaRPr lang="ko-KR" altLang="en-US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3082" name="Picture 10" descr="https://o.remove.bg/downloads/4b78f180-158d-4770-8fda-2c19df35aebc/image-removebg-preview.png">
              <a:extLst>
                <a:ext uri="{FF2B5EF4-FFF2-40B4-BE49-F238E27FC236}">
                  <a16:creationId xmlns:a16="http://schemas.microsoft.com/office/drawing/2014/main" id="{C063C2AF-2193-4C9B-852A-A2AECEC56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53633">
              <a:off x="4152288" y="2674630"/>
              <a:ext cx="883389" cy="144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s://o.remove.bg/downloads/affecb36-f132-4757-90c9-b3a6dcbc2ea0/image-removebg-preview.png">
              <a:extLst>
                <a:ext uri="{FF2B5EF4-FFF2-40B4-BE49-F238E27FC236}">
                  <a16:creationId xmlns:a16="http://schemas.microsoft.com/office/drawing/2014/main" id="{D1DD5930-B32B-403C-84DF-98A6AF157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77469">
              <a:off x="3083438" y="3406249"/>
              <a:ext cx="887764" cy="117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DDE183E-FD09-4CB7-A452-1E30E78A84A2}"/>
                </a:ext>
              </a:extLst>
            </p:cNvPr>
            <p:cNvSpPr/>
            <p:nvPr/>
          </p:nvSpPr>
          <p:spPr bwMode="auto">
            <a:xfrm>
              <a:off x="2838450" y="3323000"/>
              <a:ext cx="561975" cy="1791925"/>
            </a:xfrm>
            <a:custGeom>
              <a:avLst/>
              <a:gdLst>
                <a:gd name="connsiteX0" fmla="*/ 561975 w 561975"/>
                <a:gd name="connsiteY0" fmla="*/ 1791925 h 1791925"/>
                <a:gd name="connsiteX1" fmla="*/ 533400 w 561975"/>
                <a:gd name="connsiteY1" fmla="*/ 1687150 h 1791925"/>
                <a:gd name="connsiteX2" fmla="*/ 514350 w 561975"/>
                <a:gd name="connsiteY2" fmla="*/ 1639525 h 1791925"/>
                <a:gd name="connsiteX3" fmla="*/ 476250 w 561975"/>
                <a:gd name="connsiteY3" fmla="*/ 1582375 h 1791925"/>
                <a:gd name="connsiteX4" fmla="*/ 457200 w 561975"/>
                <a:gd name="connsiteY4" fmla="*/ 1553800 h 1791925"/>
                <a:gd name="connsiteX5" fmla="*/ 419100 w 561975"/>
                <a:gd name="connsiteY5" fmla="*/ 1496650 h 1791925"/>
                <a:gd name="connsiteX6" fmla="*/ 409575 w 561975"/>
                <a:gd name="connsiteY6" fmla="*/ 1458550 h 1791925"/>
                <a:gd name="connsiteX7" fmla="*/ 371475 w 561975"/>
                <a:gd name="connsiteY7" fmla="*/ 1382350 h 1791925"/>
                <a:gd name="connsiteX8" fmla="*/ 342900 w 561975"/>
                <a:gd name="connsiteY8" fmla="*/ 1287100 h 1791925"/>
                <a:gd name="connsiteX9" fmla="*/ 314325 w 561975"/>
                <a:gd name="connsiteY9" fmla="*/ 1239475 h 1791925"/>
                <a:gd name="connsiteX10" fmla="*/ 276225 w 561975"/>
                <a:gd name="connsiteY10" fmla="*/ 1153750 h 1791925"/>
                <a:gd name="connsiteX11" fmla="*/ 228600 w 561975"/>
                <a:gd name="connsiteY11" fmla="*/ 1106125 h 1791925"/>
                <a:gd name="connsiteX12" fmla="*/ 180975 w 561975"/>
                <a:gd name="connsiteY12" fmla="*/ 1020400 h 1791925"/>
                <a:gd name="connsiteX13" fmla="*/ 123825 w 561975"/>
                <a:gd name="connsiteY13" fmla="*/ 906100 h 1791925"/>
                <a:gd name="connsiteX14" fmla="*/ 104775 w 561975"/>
                <a:gd name="connsiteY14" fmla="*/ 868000 h 1791925"/>
                <a:gd name="connsiteX15" fmla="*/ 85725 w 561975"/>
                <a:gd name="connsiteY15" fmla="*/ 839425 h 1791925"/>
                <a:gd name="connsiteX16" fmla="*/ 47625 w 561975"/>
                <a:gd name="connsiteY16" fmla="*/ 772750 h 1791925"/>
                <a:gd name="connsiteX17" fmla="*/ 28575 w 561975"/>
                <a:gd name="connsiteY17" fmla="*/ 706075 h 1791925"/>
                <a:gd name="connsiteX18" fmla="*/ 0 w 561975"/>
                <a:gd name="connsiteY18" fmla="*/ 610825 h 1791925"/>
                <a:gd name="connsiteX19" fmla="*/ 9525 w 561975"/>
                <a:gd name="connsiteY19" fmla="*/ 286975 h 1791925"/>
                <a:gd name="connsiteX20" fmla="*/ 47625 w 561975"/>
                <a:gd name="connsiteY20" fmla="*/ 201250 h 1791925"/>
                <a:gd name="connsiteX21" fmla="*/ 104775 w 561975"/>
                <a:gd name="connsiteY21" fmla="*/ 144100 h 1791925"/>
                <a:gd name="connsiteX22" fmla="*/ 133350 w 561975"/>
                <a:gd name="connsiteY22" fmla="*/ 125050 h 1791925"/>
                <a:gd name="connsiteX23" fmla="*/ 190500 w 561975"/>
                <a:gd name="connsiteY23" fmla="*/ 86950 h 1791925"/>
                <a:gd name="connsiteX24" fmla="*/ 238125 w 561975"/>
                <a:gd name="connsiteY24" fmla="*/ 48850 h 1791925"/>
                <a:gd name="connsiteX25" fmla="*/ 323850 w 561975"/>
                <a:gd name="connsiteY25" fmla="*/ 1225 h 1791925"/>
                <a:gd name="connsiteX26" fmla="*/ 514350 w 561975"/>
                <a:gd name="connsiteY26" fmla="*/ 1225 h 179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1975" h="1791925">
                  <a:moveTo>
                    <a:pt x="561975" y="1791925"/>
                  </a:moveTo>
                  <a:cubicBezTo>
                    <a:pt x="552409" y="1744096"/>
                    <a:pt x="552736" y="1735489"/>
                    <a:pt x="533400" y="1687150"/>
                  </a:cubicBezTo>
                  <a:cubicBezTo>
                    <a:pt x="527050" y="1671275"/>
                    <a:pt x="522537" y="1654535"/>
                    <a:pt x="514350" y="1639525"/>
                  </a:cubicBezTo>
                  <a:cubicBezTo>
                    <a:pt x="503387" y="1619425"/>
                    <a:pt x="488950" y="1601425"/>
                    <a:pt x="476250" y="1582375"/>
                  </a:cubicBezTo>
                  <a:cubicBezTo>
                    <a:pt x="469900" y="1572850"/>
                    <a:pt x="460820" y="1564660"/>
                    <a:pt x="457200" y="1553800"/>
                  </a:cubicBezTo>
                  <a:cubicBezTo>
                    <a:pt x="443415" y="1512446"/>
                    <a:pt x="454775" y="1532325"/>
                    <a:pt x="419100" y="1496650"/>
                  </a:cubicBezTo>
                  <a:cubicBezTo>
                    <a:pt x="415925" y="1483950"/>
                    <a:pt x="414732" y="1470582"/>
                    <a:pt x="409575" y="1458550"/>
                  </a:cubicBezTo>
                  <a:cubicBezTo>
                    <a:pt x="370263" y="1366823"/>
                    <a:pt x="410874" y="1513679"/>
                    <a:pt x="371475" y="1382350"/>
                  </a:cubicBezTo>
                  <a:cubicBezTo>
                    <a:pt x="351398" y="1315427"/>
                    <a:pt x="375565" y="1352430"/>
                    <a:pt x="342900" y="1287100"/>
                  </a:cubicBezTo>
                  <a:cubicBezTo>
                    <a:pt x="334621" y="1270541"/>
                    <a:pt x="321986" y="1256329"/>
                    <a:pt x="314325" y="1239475"/>
                  </a:cubicBezTo>
                  <a:cubicBezTo>
                    <a:pt x="292389" y="1191216"/>
                    <a:pt x="305995" y="1187773"/>
                    <a:pt x="276225" y="1153750"/>
                  </a:cubicBezTo>
                  <a:cubicBezTo>
                    <a:pt x="261441" y="1136854"/>
                    <a:pt x="244475" y="1122000"/>
                    <a:pt x="228600" y="1106125"/>
                  </a:cubicBezTo>
                  <a:cubicBezTo>
                    <a:pt x="202260" y="1027104"/>
                    <a:pt x="246479" y="1151408"/>
                    <a:pt x="180975" y="1020400"/>
                  </a:cubicBezTo>
                  <a:lnTo>
                    <a:pt x="123825" y="906100"/>
                  </a:lnTo>
                  <a:cubicBezTo>
                    <a:pt x="117475" y="893400"/>
                    <a:pt x="112651" y="879814"/>
                    <a:pt x="104775" y="868000"/>
                  </a:cubicBezTo>
                  <a:cubicBezTo>
                    <a:pt x="98425" y="858475"/>
                    <a:pt x="90845" y="849664"/>
                    <a:pt x="85725" y="839425"/>
                  </a:cubicBezTo>
                  <a:cubicBezTo>
                    <a:pt x="49362" y="766699"/>
                    <a:pt x="116721" y="864878"/>
                    <a:pt x="47625" y="772750"/>
                  </a:cubicBezTo>
                  <a:cubicBezTo>
                    <a:pt x="15614" y="676718"/>
                    <a:pt x="64455" y="825676"/>
                    <a:pt x="28575" y="706075"/>
                  </a:cubicBezTo>
                  <a:cubicBezTo>
                    <a:pt x="-6210" y="590127"/>
                    <a:pt x="21954" y="698642"/>
                    <a:pt x="0" y="610825"/>
                  </a:cubicBezTo>
                  <a:cubicBezTo>
                    <a:pt x="3175" y="502875"/>
                    <a:pt x="1448" y="394669"/>
                    <a:pt x="9525" y="286975"/>
                  </a:cubicBezTo>
                  <a:cubicBezTo>
                    <a:pt x="11380" y="262239"/>
                    <a:pt x="29303" y="221863"/>
                    <a:pt x="47625" y="201250"/>
                  </a:cubicBezTo>
                  <a:cubicBezTo>
                    <a:pt x="65523" y="181114"/>
                    <a:pt x="82359" y="159044"/>
                    <a:pt x="104775" y="144100"/>
                  </a:cubicBezTo>
                  <a:cubicBezTo>
                    <a:pt x="114300" y="137750"/>
                    <a:pt x="124556" y="132379"/>
                    <a:pt x="133350" y="125050"/>
                  </a:cubicBezTo>
                  <a:cubicBezTo>
                    <a:pt x="180916" y="85412"/>
                    <a:pt x="140282" y="103689"/>
                    <a:pt x="190500" y="86950"/>
                  </a:cubicBezTo>
                  <a:cubicBezTo>
                    <a:pt x="225699" y="34152"/>
                    <a:pt x="189411" y="75913"/>
                    <a:pt x="238125" y="48850"/>
                  </a:cubicBezTo>
                  <a:cubicBezTo>
                    <a:pt x="252923" y="40629"/>
                    <a:pt x="295791" y="2445"/>
                    <a:pt x="323850" y="1225"/>
                  </a:cubicBezTo>
                  <a:cubicBezTo>
                    <a:pt x="387290" y="-1533"/>
                    <a:pt x="450850" y="1225"/>
                    <a:pt x="514350" y="1225"/>
                  </a:cubicBezTo>
                </a:path>
              </a:pathLst>
            </a:custGeom>
            <a:noFill/>
            <a:ln w="38100" cap="flat" cmpd="sng" algn="ctr">
              <a:solidFill>
                <a:srgbClr val="EA8B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7" name="Picture 10" descr="https://o.remove.bg/downloads/4b78f180-158d-4770-8fda-2c19df35aebc/image-removebg-preview.png">
              <a:extLst>
                <a:ext uri="{FF2B5EF4-FFF2-40B4-BE49-F238E27FC236}">
                  <a16:creationId xmlns:a16="http://schemas.microsoft.com/office/drawing/2014/main" id="{BD4C5024-199D-479E-847F-3185508A3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53633">
              <a:off x="10114938" y="2674630"/>
              <a:ext cx="883389" cy="144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 descr="https://o.remove.bg/downloads/8fb21204-cc13-46dc-8053-2c9a5cb44c89/image-removebg-preview.png">
              <a:extLst>
                <a:ext uri="{FF2B5EF4-FFF2-40B4-BE49-F238E27FC236}">
                  <a16:creationId xmlns:a16="http://schemas.microsoft.com/office/drawing/2014/main" id="{E5307EE7-09BB-4BD1-A17A-04276B45D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59145">
              <a:off x="7641489" y="3957058"/>
              <a:ext cx="1310383" cy="100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6" descr="https://o.remove.bg/downloads/affecb36-f132-4757-90c9-b3a6dcbc2ea0/image-removebg-preview.png">
              <a:extLst>
                <a:ext uri="{FF2B5EF4-FFF2-40B4-BE49-F238E27FC236}">
                  <a16:creationId xmlns:a16="http://schemas.microsoft.com/office/drawing/2014/main" id="{C7A31461-D337-48AC-BA15-EFFE657EA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77469">
              <a:off x="9046088" y="3406249"/>
              <a:ext cx="887764" cy="117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E0E4515D-F7CA-48A4-B4AD-2FB3B9DED53B}"/>
                </a:ext>
              </a:extLst>
            </p:cNvPr>
            <p:cNvSpPr/>
            <p:nvPr/>
          </p:nvSpPr>
          <p:spPr bwMode="auto">
            <a:xfrm>
              <a:off x="8801100" y="3323000"/>
              <a:ext cx="561975" cy="1791925"/>
            </a:xfrm>
            <a:custGeom>
              <a:avLst/>
              <a:gdLst>
                <a:gd name="connsiteX0" fmla="*/ 561975 w 561975"/>
                <a:gd name="connsiteY0" fmla="*/ 1791925 h 1791925"/>
                <a:gd name="connsiteX1" fmla="*/ 533400 w 561975"/>
                <a:gd name="connsiteY1" fmla="*/ 1687150 h 1791925"/>
                <a:gd name="connsiteX2" fmla="*/ 514350 w 561975"/>
                <a:gd name="connsiteY2" fmla="*/ 1639525 h 1791925"/>
                <a:gd name="connsiteX3" fmla="*/ 476250 w 561975"/>
                <a:gd name="connsiteY3" fmla="*/ 1582375 h 1791925"/>
                <a:gd name="connsiteX4" fmla="*/ 457200 w 561975"/>
                <a:gd name="connsiteY4" fmla="*/ 1553800 h 1791925"/>
                <a:gd name="connsiteX5" fmla="*/ 419100 w 561975"/>
                <a:gd name="connsiteY5" fmla="*/ 1496650 h 1791925"/>
                <a:gd name="connsiteX6" fmla="*/ 409575 w 561975"/>
                <a:gd name="connsiteY6" fmla="*/ 1458550 h 1791925"/>
                <a:gd name="connsiteX7" fmla="*/ 371475 w 561975"/>
                <a:gd name="connsiteY7" fmla="*/ 1382350 h 1791925"/>
                <a:gd name="connsiteX8" fmla="*/ 342900 w 561975"/>
                <a:gd name="connsiteY8" fmla="*/ 1287100 h 1791925"/>
                <a:gd name="connsiteX9" fmla="*/ 314325 w 561975"/>
                <a:gd name="connsiteY9" fmla="*/ 1239475 h 1791925"/>
                <a:gd name="connsiteX10" fmla="*/ 276225 w 561975"/>
                <a:gd name="connsiteY10" fmla="*/ 1153750 h 1791925"/>
                <a:gd name="connsiteX11" fmla="*/ 228600 w 561975"/>
                <a:gd name="connsiteY11" fmla="*/ 1106125 h 1791925"/>
                <a:gd name="connsiteX12" fmla="*/ 180975 w 561975"/>
                <a:gd name="connsiteY12" fmla="*/ 1020400 h 1791925"/>
                <a:gd name="connsiteX13" fmla="*/ 123825 w 561975"/>
                <a:gd name="connsiteY13" fmla="*/ 906100 h 1791925"/>
                <a:gd name="connsiteX14" fmla="*/ 104775 w 561975"/>
                <a:gd name="connsiteY14" fmla="*/ 868000 h 1791925"/>
                <a:gd name="connsiteX15" fmla="*/ 85725 w 561975"/>
                <a:gd name="connsiteY15" fmla="*/ 839425 h 1791925"/>
                <a:gd name="connsiteX16" fmla="*/ 47625 w 561975"/>
                <a:gd name="connsiteY16" fmla="*/ 772750 h 1791925"/>
                <a:gd name="connsiteX17" fmla="*/ 28575 w 561975"/>
                <a:gd name="connsiteY17" fmla="*/ 706075 h 1791925"/>
                <a:gd name="connsiteX18" fmla="*/ 0 w 561975"/>
                <a:gd name="connsiteY18" fmla="*/ 610825 h 1791925"/>
                <a:gd name="connsiteX19" fmla="*/ 9525 w 561975"/>
                <a:gd name="connsiteY19" fmla="*/ 286975 h 1791925"/>
                <a:gd name="connsiteX20" fmla="*/ 47625 w 561975"/>
                <a:gd name="connsiteY20" fmla="*/ 201250 h 1791925"/>
                <a:gd name="connsiteX21" fmla="*/ 104775 w 561975"/>
                <a:gd name="connsiteY21" fmla="*/ 144100 h 1791925"/>
                <a:gd name="connsiteX22" fmla="*/ 133350 w 561975"/>
                <a:gd name="connsiteY22" fmla="*/ 125050 h 1791925"/>
                <a:gd name="connsiteX23" fmla="*/ 190500 w 561975"/>
                <a:gd name="connsiteY23" fmla="*/ 86950 h 1791925"/>
                <a:gd name="connsiteX24" fmla="*/ 238125 w 561975"/>
                <a:gd name="connsiteY24" fmla="*/ 48850 h 1791925"/>
                <a:gd name="connsiteX25" fmla="*/ 323850 w 561975"/>
                <a:gd name="connsiteY25" fmla="*/ 1225 h 1791925"/>
                <a:gd name="connsiteX26" fmla="*/ 514350 w 561975"/>
                <a:gd name="connsiteY26" fmla="*/ 1225 h 179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1975" h="1791925">
                  <a:moveTo>
                    <a:pt x="561975" y="1791925"/>
                  </a:moveTo>
                  <a:cubicBezTo>
                    <a:pt x="552409" y="1744096"/>
                    <a:pt x="552736" y="1735489"/>
                    <a:pt x="533400" y="1687150"/>
                  </a:cubicBezTo>
                  <a:cubicBezTo>
                    <a:pt x="527050" y="1671275"/>
                    <a:pt x="522537" y="1654535"/>
                    <a:pt x="514350" y="1639525"/>
                  </a:cubicBezTo>
                  <a:cubicBezTo>
                    <a:pt x="503387" y="1619425"/>
                    <a:pt x="488950" y="1601425"/>
                    <a:pt x="476250" y="1582375"/>
                  </a:cubicBezTo>
                  <a:cubicBezTo>
                    <a:pt x="469900" y="1572850"/>
                    <a:pt x="460820" y="1564660"/>
                    <a:pt x="457200" y="1553800"/>
                  </a:cubicBezTo>
                  <a:cubicBezTo>
                    <a:pt x="443415" y="1512446"/>
                    <a:pt x="454775" y="1532325"/>
                    <a:pt x="419100" y="1496650"/>
                  </a:cubicBezTo>
                  <a:cubicBezTo>
                    <a:pt x="415925" y="1483950"/>
                    <a:pt x="414732" y="1470582"/>
                    <a:pt x="409575" y="1458550"/>
                  </a:cubicBezTo>
                  <a:cubicBezTo>
                    <a:pt x="370263" y="1366823"/>
                    <a:pt x="410874" y="1513679"/>
                    <a:pt x="371475" y="1382350"/>
                  </a:cubicBezTo>
                  <a:cubicBezTo>
                    <a:pt x="351398" y="1315427"/>
                    <a:pt x="375565" y="1352430"/>
                    <a:pt x="342900" y="1287100"/>
                  </a:cubicBezTo>
                  <a:cubicBezTo>
                    <a:pt x="334621" y="1270541"/>
                    <a:pt x="321986" y="1256329"/>
                    <a:pt x="314325" y="1239475"/>
                  </a:cubicBezTo>
                  <a:cubicBezTo>
                    <a:pt x="292389" y="1191216"/>
                    <a:pt x="305995" y="1187773"/>
                    <a:pt x="276225" y="1153750"/>
                  </a:cubicBezTo>
                  <a:cubicBezTo>
                    <a:pt x="261441" y="1136854"/>
                    <a:pt x="244475" y="1122000"/>
                    <a:pt x="228600" y="1106125"/>
                  </a:cubicBezTo>
                  <a:cubicBezTo>
                    <a:pt x="202260" y="1027104"/>
                    <a:pt x="246479" y="1151408"/>
                    <a:pt x="180975" y="1020400"/>
                  </a:cubicBezTo>
                  <a:lnTo>
                    <a:pt x="123825" y="906100"/>
                  </a:lnTo>
                  <a:cubicBezTo>
                    <a:pt x="117475" y="893400"/>
                    <a:pt x="112651" y="879814"/>
                    <a:pt x="104775" y="868000"/>
                  </a:cubicBezTo>
                  <a:cubicBezTo>
                    <a:pt x="98425" y="858475"/>
                    <a:pt x="90845" y="849664"/>
                    <a:pt x="85725" y="839425"/>
                  </a:cubicBezTo>
                  <a:cubicBezTo>
                    <a:pt x="49362" y="766699"/>
                    <a:pt x="116721" y="864878"/>
                    <a:pt x="47625" y="772750"/>
                  </a:cubicBezTo>
                  <a:cubicBezTo>
                    <a:pt x="15614" y="676718"/>
                    <a:pt x="64455" y="825676"/>
                    <a:pt x="28575" y="706075"/>
                  </a:cubicBezTo>
                  <a:cubicBezTo>
                    <a:pt x="-6210" y="590127"/>
                    <a:pt x="21954" y="698642"/>
                    <a:pt x="0" y="610825"/>
                  </a:cubicBezTo>
                  <a:cubicBezTo>
                    <a:pt x="3175" y="502875"/>
                    <a:pt x="1448" y="394669"/>
                    <a:pt x="9525" y="286975"/>
                  </a:cubicBezTo>
                  <a:cubicBezTo>
                    <a:pt x="11380" y="262239"/>
                    <a:pt x="29303" y="221863"/>
                    <a:pt x="47625" y="201250"/>
                  </a:cubicBezTo>
                  <a:cubicBezTo>
                    <a:pt x="65523" y="181114"/>
                    <a:pt x="82359" y="159044"/>
                    <a:pt x="104775" y="144100"/>
                  </a:cubicBezTo>
                  <a:cubicBezTo>
                    <a:pt x="114300" y="137750"/>
                    <a:pt x="124556" y="132379"/>
                    <a:pt x="133350" y="125050"/>
                  </a:cubicBezTo>
                  <a:cubicBezTo>
                    <a:pt x="180916" y="85412"/>
                    <a:pt x="140282" y="103689"/>
                    <a:pt x="190500" y="86950"/>
                  </a:cubicBezTo>
                  <a:cubicBezTo>
                    <a:pt x="225699" y="34152"/>
                    <a:pt x="189411" y="75913"/>
                    <a:pt x="238125" y="48850"/>
                  </a:cubicBezTo>
                  <a:cubicBezTo>
                    <a:pt x="252923" y="40629"/>
                    <a:pt x="295791" y="2445"/>
                    <a:pt x="323850" y="1225"/>
                  </a:cubicBezTo>
                  <a:cubicBezTo>
                    <a:pt x="387290" y="-1533"/>
                    <a:pt x="450850" y="1225"/>
                    <a:pt x="514350" y="1225"/>
                  </a:cubicBezTo>
                </a:path>
              </a:pathLst>
            </a:custGeom>
            <a:noFill/>
            <a:ln w="38100" cap="flat" cmpd="sng" algn="ctr">
              <a:solidFill>
                <a:srgbClr val="EA8B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67" name="Picture 14" descr="https://o.remove.bg/downloads/8fb21204-cc13-46dc-8053-2c9a5cb44c89/image-removebg-preview.png">
            <a:extLst>
              <a:ext uri="{FF2B5EF4-FFF2-40B4-BE49-F238E27FC236}">
                <a16:creationId xmlns:a16="http://schemas.microsoft.com/office/drawing/2014/main" id="{ECA164DB-DA5F-4BEA-8A59-82F07DC6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9145">
            <a:off x="1688150" y="3934711"/>
            <a:ext cx="1310383" cy="10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1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Table of contents</a:t>
            </a:r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440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Introduction &amp; Research goal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Related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Background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Our approach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Current progress &amp; Future work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Schedule &amp; Role</a:t>
            </a:r>
          </a:p>
        </p:txBody>
      </p:sp>
    </p:spTree>
    <p:extLst>
      <p:ext uri="{BB962C8B-B14F-4D97-AF65-F5344CB8AC3E}">
        <p14:creationId xmlns:p14="http://schemas.microsoft.com/office/powerpoint/2010/main" val="313657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Related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BF83C-AA8F-4246-A55A-A298CE207890}"/>
              </a:ext>
            </a:extLst>
          </p:cNvPr>
          <p:cNvSpPr txBox="1"/>
          <p:nvPr/>
        </p:nvSpPr>
        <p:spPr>
          <a:xfrm>
            <a:off x="628073" y="1533236"/>
            <a:ext cx="11040533" cy="223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There have not been related works that </a:t>
            </a:r>
            <a:r>
              <a:rPr lang="en-US" altLang="ko-KR" dirty="0">
                <a:solidFill>
                  <a:srgbClr val="FF0000"/>
                </a:solidFill>
                <a:latin typeface="+mn-lt"/>
              </a:rPr>
              <a:t>target</a:t>
            </a:r>
            <a:r>
              <a:rPr lang="en-US" altLang="ko-KR" dirty="0">
                <a:latin typeface="+mn-lt"/>
              </a:rPr>
              <a:t> this problem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lt"/>
              </a:rPr>
              <a:t>Instead, we introduce some papers trying to solve </a:t>
            </a:r>
            <a:r>
              <a:rPr lang="en-US" altLang="ko-KR" dirty="0">
                <a:solidFill>
                  <a:srgbClr val="FF0000"/>
                </a:solidFill>
                <a:latin typeface="+mn-lt"/>
              </a:rPr>
              <a:t>similar</a:t>
            </a:r>
            <a:r>
              <a:rPr lang="en-US" altLang="ko-KR" dirty="0">
                <a:latin typeface="+mn-lt"/>
              </a:rPr>
              <a:t> problems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dirty="0">
                <a:latin typeface="+mn-lt"/>
              </a:rPr>
              <a:t>Navigation with limited FOV [ICRA19]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dirty="0">
                <a:latin typeface="+mn-lt"/>
              </a:rPr>
              <a:t>Navigation under </a:t>
            </a:r>
            <a:r>
              <a:rPr lang="en-US" altLang="ko-KR" b="0" dirty="0"/>
              <a:t>uncertainty </a:t>
            </a:r>
            <a:r>
              <a:rPr lang="en-US" altLang="ko-KR" b="0" dirty="0">
                <a:latin typeface="+mn-lt"/>
              </a:rPr>
              <a:t>[ICRA20]</a:t>
            </a:r>
          </a:p>
        </p:txBody>
      </p:sp>
    </p:spTree>
    <p:extLst>
      <p:ext uri="{BB962C8B-B14F-4D97-AF65-F5344CB8AC3E}">
        <p14:creationId xmlns:p14="http://schemas.microsoft.com/office/powerpoint/2010/main" val="1678791200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23909</TotalTime>
  <Pages>3</Pages>
  <Words>1540</Words>
  <Application>Microsoft Office PowerPoint</Application>
  <PresentationFormat>와이드스크린</PresentationFormat>
  <Paragraphs>356</Paragraphs>
  <Slides>36</Slides>
  <Notes>36</Notes>
  <HiddenSlides>0</HiddenSlides>
  <MMClips>3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굴림</vt:lpstr>
      <vt:lpstr>맑은 고딕</vt:lpstr>
      <vt:lpstr>Arial</vt:lpstr>
      <vt:lpstr>Cambria Math</vt:lpstr>
      <vt:lpstr>Tahoma</vt:lpstr>
      <vt:lpstr>Times New Roman</vt:lpstr>
      <vt:lpstr>Wingdings</vt:lpstr>
      <vt:lpstr>untitled 1</vt:lpstr>
      <vt:lpstr>PowerPoint 프레젠테이션</vt:lpstr>
      <vt:lpstr>Table of contents</vt:lpstr>
      <vt:lpstr>Table of contents</vt:lpstr>
      <vt:lpstr>Introduction</vt:lpstr>
      <vt:lpstr>Introduction</vt:lpstr>
      <vt:lpstr>Introduction</vt:lpstr>
      <vt:lpstr>Research goal</vt:lpstr>
      <vt:lpstr>Table of contents</vt:lpstr>
      <vt:lpstr>Related Work</vt:lpstr>
      <vt:lpstr>Related Work</vt:lpstr>
      <vt:lpstr>Related Work</vt:lpstr>
      <vt:lpstr>Table of contents</vt:lpstr>
      <vt:lpstr>Background</vt:lpstr>
      <vt:lpstr>Table of contents</vt:lpstr>
      <vt:lpstr>Our approach</vt:lpstr>
      <vt:lpstr>Our approach: Problem Modeling and RL</vt:lpstr>
      <vt:lpstr>Our approach: Problem Modeling and RL</vt:lpstr>
      <vt:lpstr>Our approach: Problem Modeling and RL</vt:lpstr>
      <vt:lpstr>Our approach: Novel Architecture</vt:lpstr>
      <vt:lpstr>Our approach: Novel Architecture</vt:lpstr>
      <vt:lpstr>Our approach: Novel Architecture</vt:lpstr>
      <vt:lpstr>Our approach: Novel Architecture</vt:lpstr>
      <vt:lpstr>Our approach: Novel Architecture</vt:lpstr>
      <vt:lpstr>Our approach: Novel Architecture</vt:lpstr>
      <vt:lpstr>Our approach: Novel Architecture</vt:lpstr>
      <vt:lpstr>Our approach</vt:lpstr>
      <vt:lpstr>Table of contents</vt:lpstr>
      <vt:lpstr>Current progress</vt:lpstr>
      <vt:lpstr>Current progress</vt:lpstr>
      <vt:lpstr>Current progress</vt:lpstr>
      <vt:lpstr>Future work</vt:lpstr>
      <vt:lpstr>Table of contents</vt:lpstr>
      <vt:lpstr>Schedule &amp; Role</vt:lpstr>
      <vt:lpstr>Schedule &amp; Role</vt:lpstr>
      <vt:lpstr>Reference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sungeui</dc:creator>
  <cp:lastModifiedBy>user</cp:lastModifiedBy>
  <cp:revision>2293</cp:revision>
  <cp:lastPrinted>1998-03-18T16:08:13Z</cp:lastPrinted>
  <dcterms:created xsi:type="dcterms:W3CDTF">1998-03-18T13:44:31Z</dcterms:created>
  <dcterms:modified xsi:type="dcterms:W3CDTF">2020-11-12T06:36:12Z</dcterms:modified>
</cp:coreProperties>
</file>