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12" r:id="rId3"/>
    <p:sldId id="322" r:id="rId4"/>
    <p:sldId id="323" r:id="rId5"/>
    <p:sldId id="324" r:id="rId6"/>
    <p:sldId id="308" r:id="rId7"/>
    <p:sldId id="325" r:id="rId8"/>
    <p:sldId id="326" r:id="rId9"/>
    <p:sldId id="311" r:id="rId10"/>
    <p:sldId id="328" r:id="rId11"/>
    <p:sldId id="333" r:id="rId12"/>
    <p:sldId id="331" r:id="rId13"/>
    <p:sldId id="330" r:id="rId14"/>
    <p:sldId id="332" r:id="rId15"/>
    <p:sldId id="334" r:id="rId16"/>
    <p:sldId id="327" r:id="rId17"/>
  </p:sldIdLst>
  <p:sldSz cx="9144000" cy="6858000" type="screen4x3"/>
  <p:notesSz cx="6858000" cy="9199563"/>
  <p:kinsoku lang="ko-KR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FF"/>
    <a:srgbClr val="CBEDFD"/>
    <a:srgbClr val="00FFFF"/>
    <a:srgbClr val="0000FF"/>
    <a:srgbClr val="EA8B00"/>
    <a:srgbClr val="CCECFF"/>
    <a:srgbClr val="CCCCFF"/>
    <a:srgbClr val="FF0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68" autoAdjust="0"/>
    <p:restoredTop sz="86530" autoAdjust="0"/>
  </p:normalViewPr>
  <p:slideViewPr>
    <p:cSldViewPr snapToGrid="0" snapToObjects="1">
      <p:cViewPr varScale="1">
        <p:scale>
          <a:sx n="79" d="100"/>
          <a:sy n="79" d="100"/>
        </p:scale>
        <p:origin x="2760" y="84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632" y="-120"/>
      </p:cViewPr>
      <p:guideLst>
        <p:guide orient="horz" pos="289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68800"/>
            <a:ext cx="5030787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843" tIns="47921" rIns="95843" bIns="47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8238" y="695325"/>
            <a:ext cx="4583112" cy="3436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886200" y="874077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69" tIns="0" rIns="19169" bIns="0" anchor="b"/>
          <a:lstStyle>
            <a:lvl1pPr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ko-KR" sz="1000" b="0" i="1">
                <a:latin typeface="Times New Roman" panose="02020603050405020304" pitchFamily="18" charset="0"/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8740775"/>
            <a:ext cx="29702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71975"/>
            <a:ext cx="5030787" cy="413702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7" tIns="49519" rIns="99037" bIns="49519"/>
          <a:lstStyle/>
          <a:p>
            <a:pPr defTabSz="974725"/>
            <a:endParaRPr lang="en-US" altLang="ko-KR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99599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918227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19681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69721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61746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39681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38983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2121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63717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844228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45123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54855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36748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34498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842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41161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0697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2024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9016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8906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718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4712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701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02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11848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8027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sz="1400" b="0">
                <a:ea typeface="굴림" panose="020B0600000101010101" pitchFamily="50" charset="-127"/>
              </a:rPr>
              <a:t> </a:t>
            </a:r>
            <a:fld id="{E4B1060E-3622-4921-AFBD-4294A2B20CCE}" type="slidenum">
              <a:rPr lang="en-US" altLang="ko-KR" sz="1400" b="0">
                <a:ea typeface="굴림" panose="020B0600000101010101" pitchFamily="50" charset="-127"/>
              </a:rPr>
              <a:pPr algn="l"/>
              <a:t>‹#›</a:t>
            </a:fld>
            <a:endParaRPr lang="en-US" altLang="ko-KR" sz="1400" b="0">
              <a:ea typeface="굴림" panose="020B0600000101010101" pitchFamily="50" charset="-127"/>
            </a:endParaRPr>
          </a:p>
        </p:txBody>
      </p:sp>
      <p:pic>
        <p:nvPicPr>
          <p:cNvPr id="1030" name="Picture 12" descr="KAIST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419100" y="1250950"/>
            <a:ext cx="8305800" cy="96838"/>
          </a:xfrm>
          <a:prstGeom prst="rect">
            <a:avLst/>
          </a:prstGeom>
          <a:gradFill flip="none" rotWithShape="1">
            <a:gsLst>
              <a:gs pos="21000">
                <a:srgbClr val="0A64A8"/>
              </a:gs>
              <a:gs pos="0">
                <a:srgbClr val="004187"/>
              </a:gs>
              <a:gs pos="96000">
                <a:srgbClr val="1487C8"/>
              </a:gs>
            </a:gsLst>
            <a:lin ang="2700000" scaled="1"/>
            <a:tileRect/>
          </a:gradFill>
          <a:ln>
            <a:noFill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OuonMhEsxI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0" y="877888"/>
            <a:ext cx="9144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4200"/>
              </a:lnSpc>
            </a:pPr>
            <a:r>
              <a:rPr lang="en-US" altLang="ko-KR" sz="2800" dirty="0" err="1">
                <a:solidFill>
                  <a:srgbClr val="0000FF"/>
                </a:solidFill>
                <a:ea typeface="굴림" panose="020B0600000101010101" pitchFamily="50" charset="-127"/>
              </a:rPr>
              <a:t>CS686</a:t>
            </a:r>
            <a:r>
              <a:rPr lang="en-US" altLang="ko-KR" sz="2800" dirty="0">
                <a:solidFill>
                  <a:srgbClr val="0000FF"/>
                </a:solidFill>
                <a:ea typeface="굴림" panose="020B0600000101010101" pitchFamily="50" charset="-127"/>
              </a:rPr>
              <a:t>: Robot Motion Planning and Applications</a:t>
            </a:r>
          </a:p>
          <a:p>
            <a:pPr>
              <a:lnSpc>
                <a:spcPts val="4200"/>
              </a:lnSpc>
            </a:pP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Curiosity</a:t>
            </a:r>
            <a:r>
              <a:rPr lang="ko-KR" altLang="en-US" sz="4000" dirty="0">
                <a:solidFill>
                  <a:srgbClr val="0000FF"/>
                </a:solidFill>
                <a:ea typeface="굴림" panose="020B0600000101010101" pitchFamily="50" charset="-127"/>
              </a:rPr>
              <a:t> </a:t>
            </a: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Driven</a:t>
            </a:r>
            <a:r>
              <a:rPr lang="ko-KR" altLang="en-US" sz="4000" dirty="0">
                <a:solidFill>
                  <a:srgbClr val="0000FF"/>
                </a:solidFill>
                <a:ea typeface="굴림" panose="020B0600000101010101" pitchFamily="50" charset="-127"/>
              </a:rPr>
              <a:t> </a:t>
            </a: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Learning</a:t>
            </a:r>
            <a:r>
              <a:rPr lang="ko-KR" altLang="en-US" sz="4000" dirty="0">
                <a:solidFill>
                  <a:srgbClr val="0000FF"/>
                </a:solidFill>
                <a:ea typeface="굴림" panose="020B0600000101010101" pitchFamily="50" charset="-127"/>
              </a:rPr>
              <a:t> </a:t>
            </a: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with</a:t>
            </a:r>
            <a:r>
              <a:rPr lang="ko-KR" altLang="en-US" sz="4000" dirty="0">
                <a:solidFill>
                  <a:srgbClr val="0000FF"/>
                </a:solidFill>
                <a:ea typeface="굴림" panose="020B0600000101010101" pitchFamily="50" charset="-127"/>
              </a:rPr>
              <a:t> </a:t>
            </a: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Imagination</a:t>
            </a:r>
          </a:p>
        </p:txBody>
      </p: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496888" y="3679825"/>
            <a:ext cx="8153400" cy="87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altLang="ko-KR" sz="3200" dirty="0" err="1">
                <a:solidFill>
                  <a:srgbClr val="EA8B00"/>
                </a:solidFill>
                <a:ea typeface="굴림" panose="020B0600000101010101" pitchFamily="50" charset="-127"/>
              </a:rPr>
              <a:t>Changho</a:t>
            </a: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 Jo</a:t>
            </a: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(</a:t>
            </a:r>
            <a:r>
              <a:rPr lang="ko-KR" altLang="en-US" sz="3200" dirty="0">
                <a:solidFill>
                  <a:srgbClr val="EA8B00"/>
                </a:solidFill>
                <a:ea typeface="굴림" panose="020B0600000101010101" pitchFamily="50" charset="-127"/>
              </a:rPr>
              <a:t>조창호</a:t>
            </a: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)</a:t>
            </a:r>
          </a:p>
        </p:txBody>
      </p:sp>
      <p:pic>
        <p:nvPicPr>
          <p:cNvPr id="2054" name="Picture 28" descr="KAIS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6113463"/>
            <a:ext cx="1927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2075" y="766763"/>
            <a:ext cx="8942388" cy="96837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0013" y="2857500"/>
            <a:ext cx="8943975" cy="96838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483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/>
              <a:t>Experiment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Ablation study</a:t>
            </a:r>
          </a:p>
          <a:p>
            <a:pPr lvl="1"/>
            <a:r>
              <a:rPr lang="en-US" altLang="ko-KR" dirty="0"/>
              <a:t>with </a:t>
            </a:r>
            <a:r>
              <a:rPr lang="en-US" altLang="ko-KR" dirty="0" err="1"/>
              <a:t>outpainting</a:t>
            </a:r>
            <a:r>
              <a:rPr lang="en-US" altLang="ko-KR" dirty="0"/>
              <a:t> network</a:t>
            </a:r>
          </a:p>
          <a:p>
            <a:pPr lvl="2"/>
            <a:r>
              <a:rPr lang="en-US" altLang="ko-KR" dirty="0"/>
              <a:t>4 days with 32 batch</a:t>
            </a:r>
          </a:p>
          <a:p>
            <a:pPr lvl="2"/>
            <a:r>
              <a:rPr lang="en-US" altLang="ko-KR" dirty="0" err="1"/>
              <a:t>n_updates</a:t>
            </a:r>
            <a:r>
              <a:rPr lang="en-US" altLang="ko-KR" dirty="0"/>
              <a:t>: 174</a:t>
            </a:r>
          </a:p>
          <a:p>
            <a:pPr lvl="2"/>
            <a:r>
              <a:rPr lang="en-US" altLang="ko-KR" dirty="0" err="1"/>
              <a:t>best_ext_ret</a:t>
            </a:r>
            <a:r>
              <a:rPr lang="en-US" altLang="ko-KR" dirty="0"/>
              <a:t>: 820</a:t>
            </a:r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without </a:t>
            </a:r>
            <a:r>
              <a:rPr lang="en-US" altLang="ko-KR" dirty="0" err="1"/>
              <a:t>outpainting</a:t>
            </a:r>
            <a:endParaRPr lang="en-US" altLang="ko-KR" dirty="0"/>
          </a:p>
          <a:p>
            <a:pPr lvl="2"/>
            <a:r>
              <a:rPr lang="en-US" altLang="ko-KR" dirty="0"/>
              <a:t>4 days with 32 batch</a:t>
            </a:r>
          </a:p>
          <a:p>
            <a:pPr lvl="2"/>
            <a:r>
              <a:rPr lang="en-US" altLang="ko-KR" dirty="0" err="1"/>
              <a:t>n_updates</a:t>
            </a:r>
            <a:r>
              <a:rPr lang="en-US" altLang="ko-KR" dirty="0"/>
              <a:t>: 630</a:t>
            </a:r>
          </a:p>
          <a:p>
            <a:pPr lvl="2"/>
            <a:r>
              <a:rPr lang="en-US" altLang="ko-KR" dirty="0" err="1"/>
              <a:t>best_ext_ret</a:t>
            </a:r>
            <a:r>
              <a:rPr lang="en-US" altLang="ko-KR" dirty="0"/>
              <a:t>: 4962</a:t>
            </a:r>
          </a:p>
          <a:p>
            <a:pPr lvl="2"/>
            <a:r>
              <a:rPr lang="en-US" altLang="ko-KR" dirty="0" err="1"/>
              <a:t>best_ext_ret</a:t>
            </a:r>
            <a:r>
              <a:rPr lang="en-US" altLang="ko-KR" dirty="0"/>
              <a:t>(at </a:t>
            </a:r>
            <a:r>
              <a:rPr lang="en-US" altLang="ko-KR" dirty="0" err="1"/>
              <a:t>n_updates</a:t>
            </a:r>
            <a:r>
              <a:rPr lang="en-US" altLang="ko-KR" dirty="0"/>
              <a:t>==174): 4545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B021A2F-CF25-47F9-A623-7C67281D4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973"/>
          <a:stretch/>
        </p:blipFill>
        <p:spPr>
          <a:xfrm>
            <a:off x="4986529" y="2519310"/>
            <a:ext cx="4157471" cy="37159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C12F1C0-D33E-4547-8626-833CC7209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35" r="-28796"/>
          <a:stretch/>
        </p:blipFill>
        <p:spPr>
          <a:xfrm>
            <a:off x="5299974" y="3063494"/>
            <a:ext cx="8486111" cy="36550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48428D1-CD48-4B0C-A5CB-C340A965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225" y="5469636"/>
            <a:ext cx="3457575" cy="381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831133A-B352-432C-B6E3-6D9EF593A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849" y="5125339"/>
            <a:ext cx="336232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69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/>
              <a:t>Discussion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He tries what he cannot see(the mushroom).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SuperMarioBros-Nes-Level1-1-000006">
            <a:hlinkClick r:id="" action="ppaction://media"/>
            <a:extLst>
              <a:ext uri="{FF2B5EF4-FFF2-40B4-BE49-F238E27FC236}">
                <a16:creationId xmlns:a16="http://schemas.microsoft.com/office/drawing/2014/main" id="{7E19B8A6-AC7A-4534-81BC-318F36806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196" y="3073510"/>
            <a:ext cx="3051001" cy="28476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878DD2F-E46C-4373-9A47-8145909C5FF2}"/>
              </a:ext>
            </a:extLst>
          </p:cNvPr>
          <p:cNvSpPr/>
          <p:nvPr/>
        </p:nvSpPr>
        <p:spPr>
          <a:xfrm>
            <a:off x="1736497" y="3786310"/>
            <a:ext cx="1526400" cy="1422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60B54FF4-8181-4DE8-9675-7BF740A7915A}"/>
              </a:ext>
            </a:extLst>
          </p:cNvPr>
          <p:cNvCxnSpPr>
            <a:cxnSpLocks/>
            <a:stCxn id="7" idx="1"/>
            <a:endCxn id="5" idx="3"/>
          </p:cNvCxnSpPr>
          <p:nvPr/>
        </p:nvCxnSpPr>
        <p:spPr>
          <a:xfrm flipH="1">
            <a:off x="3262897" y="3051697"/>
            <a:ext cx="2283026" cy="144561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327F15F-603B-4CB2-B6BD-C42EBB67B045}"/>
              </a:ext>
            </a:extLst>
          </p:cNvPr>
          <p:cNvSpPr txBox="1"/>
          <p:nvPr/>
        </p:nvSpPr>
        <p:spPr>
          <a:xfrm>
            <a:off x="5545923" y="2728531"/>
            <a:ext cx="262869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dirty="0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Mario can see only inside the box</a:t>
            </a:r>
            <a:endParaRPr lang="ko-KR" altLang="en-US" sz="1800" b="0" dirty="0">
              <a:solidFill>
                <a:prstClr val="black"/>
              </a:solidFill>
              <a:latin typeface="Lucida Sans Unicode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0EECF-38A1-4F89-8270-26274453EC54}"/>
              </a:ext>
            </a:extLst>
          </p:cNvPr>
          <p:cNvSpPr txBox="1"/>
          <p:nvPr/>
        </p:nvSpPr>
        <p:spPr>
          <a:xfrm>
            <a:off x="974195" y="6052148"/>
            <a:ext cx="305100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dirty="0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with </a:t>
            </a:r>
            <a:r>
              <a:rPr lang="en-US" altLang="ko-KR" sz="1800" b="0" dirty="0" err="1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outpainting</a:t>
            </a:r>
            <a:r>
              <a:rPr lang="en-US" altLang="ko-KR" sz="1800" b="0" dirty="0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, 4</a:t>
            </a:r>
            <a:r>
              <a:rPr lang="ko-KR" altLang="en-US" sz="1800" b="0" dirty="0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 </a:t>
            </a:r>
            <a:r>
              <a:rPr lang="en-US" altLang="ko-KR" sz="1800" b="0" dirty="0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days</a:t>
            </a:r>
            <a:endParaRPr lang="ko-KR" altLang="en-US" sz="1800" b="0" dirty="0">
              <a:solidFill>
                <a:prstClr val="black"/>
              </a:solidFill>
              <a:latin typeface="Lucida Sans Unicode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567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/>
              <a:t>Discussion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 algn="ctr">
              <a:buNone/>
            </a:pPr>
            <a:r>
              <a:rPr lang="en-US" altLang="ko-KR" b="0" i="1" dirty="0">
                <a:latin typeface="Arial" panose="020B0604020202020204" pitchFamily="34" charset="0"/>
                <a:cs typeface="Arial" panose="020B0604020202020204" pitchFamily="34" charset="0"/>
              </a:rPr>
              <a:t>If your predictions are not perfect, </a:t>
            </a:r>
          </a:p>
          <a:p>
            <a:pPr marL="0" indent="0" algn="ctr">
              <a:buNone/>
            </a:pPr>
            <a:r>
              <a:rPr lang="en-US" altLang="ko-KR" b="0" i="1" dirty="0">
                <a:latin typeface="Arial" panose="020B0604020202020204" pitchFamily="34" charset="0"/>
                <a:cs typeface="Arial" panose="020B0604020202020204" pitchFamily="34" charset="0"/>
              </a:rPr>
              <a:t>sometimes just keep trying is faster.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54307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/>
              <a:t>What I learned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Very slow.</a:t>
            </a:r>
          </a:p>
          <a:p>
            <a:pPr lvl="1"/>
            <a:r>
              <a:rPr lang="en-US" altLang="ko-KR" dirty="0" err="1"/>
              <a:t>n_updates</a:t>
            </a:r>
            <a:r>
              <a:rPr lang="en-US" altLang="ko-KR" dirty="0"/>
              <a:t>: 630 (</a:t>
            </a:r>
            <a:r>
              <a:rPr lang="en-US" altLang="ko-KR" dirty="0" err="1"/>
              <a:t>4days</a:t>
            </a:r>
            <a:r>
              <a:rPr lang="en-US" altLang="ko-KR" dirty="0"/>
              <a:t>, original)</a:t>
            </a:r>
          </a:p>
          <a:p>
            <a:pPr lvl="1"/>
            <a:r>
              <a:rPr lang="en-US" altLang="ko-KR" dirty="0" err="1"/>
              <a:t>n_updates</a:t>
            </a:r>
            <a:r>
              <a:rPr lang="en-US" altLang="ko-KR" dirty="0"/>
              <a:t>: 174 (</a:t>
            </a:r>
            <a:r>
              <a:rPr lang="en-US" altLang="ko-KR" dirty="0" err="1"/>
              <a:t>4days</a:t>
            </a:r>
            <a:r>
              <a:rPr lang="en-US" altLang="ko-KR" dirty="0"/>
              <a:t>, with </a:t>
            </a:r>
            <a:r>
              <a:rPr lang="en-US" altLang="ko-KR" dirty="0" err="1"/>
              <a:t>outpainting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There was no gradient flow between GPU(</a:t>
            </a:r>
            <a:r>
              <a:rPr lang="en-US" altLang="ko-KR" dirty="0" err="1"/>
              <a:t>outpainting</a:t>
            </a:r>
            <a:r>
              <a:rPr lang="en-US" altLang="ko-KR" dirty="0"/>
              <a:t>) and CPU(large-scale-curiosity)</a:t>
            </a:r>
          </a:p>
          <a:p>
            <a:endParaRPr lang="en-US" altLang="ko-KR" dirty="0"/>
          </a:p>
          <a:p>
            <a:r>
              <a:rPr lang="en-US" altLang="ko-KR" dirty="0"/>
              <a:t>I’m trying pretraining now, but again “making a video to </a:t>
            </a:r>
            <a:r>
              <a:rPr lang="en-US" altLang="ko-KR" dirty="0" err="1"/>
              <a:t>tfrecord</a:t>
            </a:r>
            <a:r>
              <a:rPr lang="en-US" altLang="ko-KR" dirty="0"/>
              <a:t> and reading it in </a:t>
            </a:r>
            <a:r>
              <a:rPr lang="en-US" altLang="ko-KR" dirty="0" err="1"/>
              <a:t>tensorflow</a:t>
            </a:r>
            <a:r>
              <a:rPr lang="en-US" altLang="ko-KR" dirty="0"/>
              <a:t>” is too slow</a:t>
            </a:r>
          </a:p>
          <a:p>
            <a:pPr marL="0" indent="0">
              <a:buNone/>
            </a:pP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i="1" dirty="0"/>
          </a:p>
          <a:p>
            <a:endParaRPr lang="en-US" altLang="ko-KR" i="1" dirty="0"/>
          </a:p>
        </p:txBody>
      </p:sp>
    </p:spTree>
    <p:extLst>
      <p:ext uri="{BB962C8B-B14F-4D97-AF65-F5344CB8AC3E}">
        <p14:creationId xmlns:p14="http://schemas.microsoft.com/office/powerpoint/2010/main" val="169694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/>
              <a:t>What I learned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Curiosity agent turn off the game when the game is too boring.</a:t>
            </a:r>
          </a:p>
          <a:p>
            <a:endParaRPr lang="en-US" altLang="ko-KR" dirty="0"/>
          </a:p>
          <a:p>
            <a:r>
              <a:rPr lang="en-US" altLang="ko-KR" dirty="0"/>
              <a:t>In limited view, the Mario had quit the game so many times at the 1-1 underground.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2A8404A-DDA0-40A9-96CE-F5C4AE84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758" y="4270200"/>
            <a:ext cx="2266950" cy="211455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3F364569-0D84-401A-A037-3EE49BEF4731}"/>
              </a:ext>
            </a:extLst>
          </p:cNvPr>
          <p:cNvSpPr/>
          <p:nvPr/>
        </p:nvSpPr>
        <p:spPr>
          <a:xfrm>
            <a:off x="3328105" y="4791075"/>
            <a:ext cx="1134000" cy="107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26445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/>
              <a:t>What I learned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en-US" altLang="ko-KR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There can be moments </a:t>
            </a:r>
          </a:p>
          <a:p>
            <a:pPr marL="0" indent="0" algn="ctr">
              <a:buNone/>
            </a:pP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great luck is needed.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2A8404A-DDA0-40A9-96CE-F5C4AE84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630" y="4540250"/>
            <a:ext cx="2266950" cy="211455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3F364569-0D84-401A-A037-3EE49BEF4731}"/>
              </a:ext>
            </a:extLst>
          </p:cNvPr>
          <p:cNvSpPr/>
          <p:nvPr/>
        </p:nvSpPr>
        <p:spPr>
          <a:xfrm>
            <a:off x="3895105" y="5061125"/>
            <a:ext cx="1134000" cy="107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1883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endParaRPr lang="en-US" altLang="ko-KR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ko-KR" b="0" i="1" dirty="0">
                <a:latin typeface="Arial" panose="020B0604020202020204" pitchFamily="34" charset="0"/>
                <a:cs typeface="Arial" panose="020B0604020202020204" pitchFamily="34" charset="0"/>
              </a:rPr>
              <a:t>It is difficult to predict many variables.</a:t>
            </a:r>
          </a:p>
          <a:p>
            <a:pPr marL="0" indent="0" algn="ctr">
              <a:buNone/>
            </a:pPr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just do it.</a:t>
            </a:r>
          </a:p>
          <a:p>
            <a:endParaRPr lang="en-US" altLang="ko-KR" dirty="0"/>
          </a:p>
        </p:txBody>
      </p:sp>
      <p:pic>
        <p:nvPicPr>
          <p:cNvPr id="1026" name="Picture 2" descr="lh3.googleusercontent.com/FK8EcHV1SJGHeTUJCsUhC...">
            <a:extLst>
              <a:ext uri="{FF2B5EF4-FFF2-40B4-BE49-F238E27FC236}">
                <a16:creationId xmlns:a16="http://schemas.microsoft.com/office/drawing/2014/main" id="{3B56263C-E826-48B4-8F96-DE5417E0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426" y="4264152"/>
            <a:ext cx="2593848" cy="259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195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Motivation</a:t>
            </a:r>
          </a:p>
          <a:p>
            <a:endParaRPr lang="en-US" altLang="ko-KR" dirty="0"/>
          </a:p>
          <a:p>
            <a:r>
              <a:rPr lang="en-US" altLang="ko-KR" dirty="0"/>
              <a:t>Goal</a:t>
            </a:r>
          </a:p>
          <a:p>
            <a:endParaRPr lang="en-US" altLang="ko-KR" dirty="0"/>
          </a:p>
          <a:p>
            <a:r>
              <a:rPr lang="en-US" altLang="ko-KR" dirty="0"/>
              <a:t>Experiment</a:t>
            </a:r>
          </a:p>
          <a:p>
            <a:endParaRPr lang="en-US" altLang="ko-KR" dirty="0"/>
          </a:p>
          <a:p>
            <a:r>
              <a:rPr lang="en-US" altLang="ko-KR" dirty="0"/>
              <a:t>Discussion</a:t>
            </a:r>
          </a:p>
          <a:p>
            <a:endParaRPr lang="en-US" altLang="ko-KR" dirty="0"/>
          </a:p>
          <a:p>
            <a:r>
              <a:rPr lang="en-US" altLang="ko-KR" dirty="0"/>
              <a:t>Summary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1931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Motivation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Curiosity-based </a:t>
            </a:r>
            <a:r>
              <a:rPr lang="en-US" altLang="ko-KR" dirty="0" err="1"/>
              <a:t>RL</a:t>
            </a:r>
            <a:r>
              <a:rPr lang="en-US" altLang="ko-KR" dirty="0"/>
              <a:t> is cool and more human-like.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4DF4CD2-63BA-42D6-B551-B4E6CC88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360116"/>
            <a:ext cx="3085214" cy="236061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640C9EA-5DE3-4C59-BD6B-43FF4173E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2360116"/>
            <a:ext cx="2608189" cy="23606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7B0412-D76E-46B0-AE78-899B7AF938DC}"/>
              </a:ext>
            </a:extLst>
          </p:cNvPr>
          <p:cNvSpPr txBox="1"/>
          <p:nvPr/>
        </p:nvSpPr>
        <p:spPr>
          <a:xfrm>
            <a:off x="419100" y="62116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altLang="ko-KR" sz="1200" b="0" i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</a:t>
            </a:r>
            <a:r>
              <a:rPr lang="en-US" altLang="ko-KR" sz="1200" b="0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altLang="ko-KR" sz="1200" b="0" i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watch?v</a:t>
            </a:r>
            <a:r>
              <a:rPr lang="en-US" altLang="ko-KR" sz="1200" b="0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en-US" altLang="ko-KR" sz="1200" b="0" i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eOuonMhEsxI</a:t>
            </a:r>
            <a:r>
              <a:rPr lang="en-US" altLang="ko-KR" sz="1200" b="0" i="1" dirty="0"/>
              <a:t>: Target-driven Visual Navigation in Indoor Scenes using Deep Reinforcement Learning, </a:t>
            </a:r>
            <a:r>
              <a:rPr lang="en-US" altLang="ko-KR" sz="1200" b="0" i="1" dirty="0" err="1"/>
              <a:t>ICRA</a:t>
            </a:r>
            <a:r>
              <a:rPr lang="en-US" altLang="ko-KR" sz="1200" b="0" i="1" dirty="0"/>
              <a:t> 2017, </a:t>
            </a:r>
            <a:r>
              <a:rPr lang="en-US" altLang="ko-KR" sz="1200" b="0" i="1" dirty="0" err="1"/>
              <a:t>Yuke</a:t>
            </a:r>
            <a:r>
              <a:rPr lang="en-US" altLang="ko-KR" sz="1200" b="0" i="1" dirty="0"/>
              <a:t> Zhu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/>
              <a:t>https://</a:t>
            </a:r>
            <a:r>
              <a:rPr lang="en-US" altLang="ko-KR" sz="1200" b="0" i="1" dirty="0" err="1"/>
              <a:t>github.com</a:t>
            </a:r>
            <a:r>
              <a:rPr lang="en-US" altLang="ko-KR" sz="1200" b="0" i="1" dirty="0"/>
              <a:t>/</a:t>
            </a:r>
            <a:r>
              <a:rPr lang="en-US" altLang="ko-KR" sz="1200" b="0" i="1" dirty="0" err="1"/>
              <a:t>openai</a:t>
            </a:r>
            <a:r>
              <a:rPr lang="en-US" altLang="ko-KR" sz="1200" b="0" i="1" dirty="0"/>
              <a:t>/large-scale-curiosity</a:t>
            </a:r>
          </a:p>
        </p:txBody>
      </p:sp>
    </p:spTree>
    <p:extLst>
      <p:ext uri="{BB962C8B-B14F-4D97-AF65-F5344CB8AC3E}">
        <p14:creationId xmlns:p14="http://schemas.microsoft.com/office/powerpoint/2010/main" val="25556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Motivation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But real human can do better; because we  already have some knowledge to real world</a:t>
            </a:r>
          </a:p>
          <a:p>
            <a:r>
              <a:rPr lang="en-US" altLang="ko-KR" dirty="0"/>
              <a:t>Real world: find a spoon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Game</a:t>
            </a:r>
            <a:endParaRPr lang="ko-KR" altLang="en-US" dirty="0"/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9D696EAB-ACD1-4D22-B9CA-57ABBAB73572}"/>
              </a:ext>
            </a:extLst>
          </p:cNvPr>
          <p:cNvGrpSpPr/>
          <p:nvPr/>
        </p:nvGrpSpPr>
        <p:grpSpPr>
          <a:xfrm>
            <a:off x="419100" y="2661683"/>
            <a:ext cx="8330941" cy="1534634"/>
            <a:chOff x="419100" y="3189206"/>
            <a:chExt cx="8330941" cy="1534634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329AEAF-EDD4-4937-B7C9-F4934DF15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0945" y="3189206"/>
              <a:ext cx="2009096" cy="1534634"/>
            </a:xfrm>
            <a:prstGeom prst="rect">
              <a:avLst/>
            </a:prstGeom>
          </p:spPr>
        </p:pic>
        <p:pic>
          <p:nvPicPr>
            <p:cNvPr id="17" name="Picture 2" descr="Royalty-free Baby, Birth photos free download | Pxfuel">
              <a:extLst>
                <a:ext uri="{FF2B5EF4-FFF2-40B4-BE49-F238E27FC236}">
                  <a16:creationId xmlns:a16="http://schemas.microsoft.com/office/drawing/2014/main" id="{5A26D711-2C0A-42C9-99D0-6F07F10D2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4612" y="3404775"/>
              <a:ext cx="1486338" cy="1103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Royalty-Free photo: Two women standing side by side outside the house  during daytime | PickPik">
              <a:extLst>
                <a:ext uri="{FF2B5EF4-FFF2-40B4-BE49-F238E27FC236}">
                  <a16:creationId xmlns:a16="http://schemas.microsoft.com/office/drawing/2014/main" id="{FFEE6CA9-F018-4808-BBD7-0F836949B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3429000"/>
              <a:ext cx="1462029" cy="1055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74E7EAF4-5D26-4A51-8E0B-3DA5C7A723BA}"/>
                </a:ext>
              </a:extLst>
            </p:cNvPr>
            <p:cNvSpPr/>
            <p:nvPr/>
          </p:nvSpPr>
          <p:spPr>
            <a:xfrm>
              <a:off x="2581124" y="3736873"/>
              <a:ext cx="1273493" cy="439304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latin typeface="Corbel"/>
                </a:rPr>
                <a:t>Bring me a spoon!</a:t>
              </a:r>
              <a:endParaRPr lang="ko-KR" altLang="en-US" sz="1600" dirty="0">
                <a:latin typeface="Corbel"/>
              </a:endParaRPr>
            </a:p>
          </p:txBody>
        </p:sp>
        <p:cxnSp>
          <p:nvCxnSpPr>
            <p:cNvPr id="20" name="직선 화살표 연결선 19">
              <a:extLst>
                <a:ext uri="{FF2B5EF4-FFF2-40B4-BE49-F238E27FC236}">
                  <a16:creationId xmlns:a16="http://schemas.microsoft.com/office/drawing/2014/main" id="{85F4320C-D3C9-49DA-A2CC-FA605CCC5284}"/>
                </a:ext>
              </a:extLst>
            </p:cNvPr>
            <p:cNvCxnSpPr>
              <a:cxnSpLocks/>
              <a:stCxn id="19" idx="3"/>
              <a:endCxn id="17" idx="1"/>
            </p:cNvCxnSpPr>
            <p:nvPr/>
          </p:nvCxnSpPr>
          <p:spPr bwMode="auto">
            <a:xfrm flipV="1">
              <a:off x="3854617" y="3956524"/>
              <a:ext cx="699995" cy="1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3B5816C5-BC85-40A1-B73C-880F321EE338}"/>
                </a:ext>
              </a:extLst>
            </p:cNvPr>
            <p:cNvCxnSpPr>
              <a:cxnSpLocks/>
              <a:stCxn id="17" idx="3"/>
              <a:endCxn id="16" idx="1"/>
            </p:cNvCxnSpPr>
            <p:nvPr/>
          </p:nvCxnSpPr>
          <p:spPr bwMode="auto">
            <a:xfrm flipV="1">
              <a:off x="6040950" y="3956523"/>
              <a:ext cx="699995" cy="1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3A9BD540-6D21-4C1F-AF01-4652E3FC4FB1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 bwMode="auto">
            <a:xfrm>
              <a:off x="1881129" y="3956525"/>
              <a:ext cx="699995" cy="0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52" name="그림 51">
            <a:extLst>
              <a:ext uri="{FF2B5EF4-FFF2-40B4-BE49-F238E27FC236}">
                <a16:creationId xmlns:a16="http://schemas.microsoft.com/office/drawing/2014/main" id="{4DE8AD3E-E090-4168-9A71-1993ED4DA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414" y="4602113"/>
            <a:ext cx="3936086" cy="227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7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12" y="203200"/>
            <a:ext cx="8280400" cy="908050"/>
          </a:xfrm>
        </p:spPr>
        <p:txBody>
          <a:bodyPr/>
          <a:lstStyle/>
          <a:p>
            <a:r>
              <a:rPr lang="en-US" altLang="ko-KR" dirty="0"/>
              <a:t>Goal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Outpainting</a:t>
            </a:r>
            <a:r>
              <a:rPr lang="en-US" altLang="ko-KR" dirty="0"/>
              <a:t> to the large-scale-curiosity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DFEDA103-BC6D-4FA9-B125-9C3A15E571F3}"/>
              </a:ext>
            </a:extLst>
          </p:cNvPr>
          <p:cNvSpPr/>
          <p:nvPr/>
        </p:nvSpPr>
        <p:spPr>
          <a:xfrm>
            <a:off x="4713529" y="4192643"/>
            <a:ext cx="1747089" cy="914400"/>
          </a:xfrm>
          <a:prstGeom prst="roundRect">
            <a:avLst/>
          </a:prstGeom>
          <a:gradFill rotWithShape="1">
            <a:gsLst>
              <a:gs pos="0">
                <a:srgbClr val="00C0C0">
                  <a:tint val="50000"/>
                  <a:satMod val="300000"/>
                </a:srgbClr>
              </a:gs>
              <a:gs pos="35000">
                <a:srgbClr val="00C0C0">
                  <a:tint val="37000"/>
                  <a:satMod val="300000"/>
                </a:srgbClr>
              </a:gs>
              <a:gs pos="100000">
                <a:srgbClr val="00C0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C0C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Semantic extrapolation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(Guess full view)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DA441210-9AA2-4606-ABC8-2D761271A8CD}"/>
              </a:ext>
            </a:extLst>
          </p:cNvPr>
          <p:cNvSpPr/>
          <p:nvPr/>
        </p:nvSpPr>
        <p:spPr>
          <a:xfrm>
            <a:off x="7024411" y="4380765"/>
            <a:ext cx="1442289" cy="439304"/>
          </a:xfrm>
          <a:prstGeom prst="roundRect">
            <a:avLst/>
          </a:prstGeom>
          <a:gradFill rotWithShape="1">
            <a:gsLst>
              <a:gs pos="0">
                <a:srgbClr val="00C0C0">
                  <a:tint val="50000"/>
                  <a:satMod val="300000"/>
                </a:srgbClr>
              </a:gs>
              <a:gs pos="35000">
                <a:srgbClr val="00C0C0">
                  <a:tint val="37000"/>
                  <a:satMod val="300000"/>
                </a:srgbClr>
              </a:gs>
              <a:gs pos="100000">
                <a:srgbClr val="00C0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C0C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Large-Scale-Curiosity(AI)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66" name="그림 65">
            <a:extLst>
              <a:ext uri="{FF2B5EF4-FFF2-40B4-BE49-F238E27FC236}">
                <a16:creationId xmlns:a16="http://schemas.microsoft.com/office/drawing/2014/main" id="{0BB0DD0F-DF6B-4324-93A0-657A0B75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3227119"/>
            <a:ext cx="3048695" cy="2845448"/>
          </a:xfrm>
          <a:prstGeom prst="rect">
            <a:avLst/>
          </a:prstGeom>
        </p:spPr>
      </p:pic>
      <p:sp>
        <p:nvSpPr>
          <p:cNvPr id="67" name="직사각형 66">
            <a:extLst>
              <a:ext uri="{FF2B5EF4-FFF2-40B4-BE49-F238E27FC236}">
                <a16:creationId xmlns:a16="http://schemas.microsoft.com/office/drawing/2014/main" id="{B21985B5-BEA5-4345-BEEE-B532ADD9C0D4}"/>
              </a:ext>
            </a:extLst>
          </p:cNvPr>
          <p:cNvSpPr/>
          <p:nvPr/>
        </p:nvSpPr>
        <p:spPr>
          <a:xfrm>
            <a:off x="2081947" y="3938843"/>
            <a:ext cx="1526400" cy="142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Corbel"/>
            </a:endParaRPr>
          </a:p>
        </p:txBody>
      </p: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A397193E-543B-4E74-B20F-80B07812971D}"/>
              </a:ext>
            </a:extLst>
          </p:cNvPr>
          <p:cNvCxnSpPr>
            <a:cxnSpLocks/>
            <a:stCxn id="69" idx="1"/>
          </p:cNvCxnSpPr>
          <p:nvPr/>
        </p:nvCxnSpPr>
        <p:spPr>
          <a:xfrm flipH="1">
            <a:off x="3608348" y="3130770"/>
            <a:ext cx="2260878" cy="1117969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932E687-52CC-4821-9FBF-33B3E7ECB8E0}"/>
              </a:ext>
            </a:extLst>
          </p:cNvPr>
          <p:cNvSpPr txBox="1"/>
          <p:nvPr/>
        </p:nvSpPr>
        <p:spPr>
          <a:xfrm>
            <a:off x="5869226" y="2807604"/>
            <a:ext cx="262869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dirty="0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Mario can see only inside the box</a:t>
            </a:r>
            <a:endParaRPr lang="ko-KR" altLang="en-US" sz="1800" b="0" dirty="0">
              <a:solidFill>
                <a:prstClr val="black"/>
              </a:solidFill>
              <a:latin typeface="Lucida Sans Unicode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95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Limited-view(without </a:t>
            </a:r>
            <a:r>
              <a:rPr lang="en-US" altLang="ko-KR" dirty="0" err="1"/>
              <a:t>outpainting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Training 1 day..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sz="2000" b="0" dirty="0"/>
              <a:t>Mario struggles because he can’t see him..</a:t>
            </a:r>
            <a:endParaRPr lang="ko-KR" altLang="en-US" sz="2000" b="0" dirty="0"/>
          </a:p>
        </p:txBody>
      </p:sp>
      <p:pic>
        <p:nvPicPr>
          <p:cNvPr id="10" name="SuperMarioBros-Nes-Level1-1-000000">
            <a:hlinkClick r:id="" action="ppaction://media"/>
            <a:extLst>
              <a:ext uri="{FF2B5EF4-FFF2-40B4-BE49-F238E27FC236}">
                <a16:creationId xmlns:a16="http://schemas.microsoft.com/office/drawing/2014/main" id="{31043959-7635-4A70-B885-91806F666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897" y="3175390"/>
            <a:ext cx="3049200" cy="284592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86D2A450-E7EB-4D78-BA5D-1000A0A65349}"/>
              </a:ext>
            </a:extLst>
          </p:cNvPr>
          <p:cNvSpPr/>
          <p:nvPr/>
        </p:nvSpPr>
        <p:spPr>
          <a:xfrm>
            <a:off x="2041297" y="3887350"/>
            <a:ext cx="1526400" cy="1422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8FDB9A95-8BE0-46E6-B943-C9446C113A28}"/>
              </a:ext>
            </a:extLst>
          </p:cNvPr>
          <p:cNvCxnSpPr>
            <a:cxnSpLocks/>
            <a:stCxn id="13" idx="1"/>
            <a:endCxn id="11" idx="3"/>
          </p:cNvCxnSpPr>
          <p:nvPr/>
        </p:nvCxnSpPr>
        <p:spPr>
          <a:xfrm flipH="1">
            <a:off x="3567697" y="3175391"/>
            <a:ext cx="2283026" cy="142295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E2E057-1984-4309-B4D7-62F5E924201D}"/>
              </a:ext>
            </a:extLst>
          </p:cNvPr>
          <p:cNvSpPr txBox="1"/>
          <p:nvPr/>
        </p:nvSpPr>
        <p:spPr>
          <a:xfrm>
            <a:off x="5850723" y="2852225"/>
            <a:ext cx="262869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dirty="0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Mario can see only inside the box</a:t>
            </a:r>
            <a:endParaRPr lang="ko-KR" altLang="en-US" sz="1800" b="0" dirty="0">
              <a:solidFill>
                <a:prstClr val="black"/>
              </a:solidFill>
              <a:latin typeface="Lucida Sans Unicode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81331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Limited-view(without </a:t>
            </a:r>
            <a:r>
              <a:rPr lang="en-US" altLang="ko-KR" dirty="0" err="1"/>
              <a:t>outpainting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Training 2 days..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sz="2000" b="0" dirty="0"/>
              <a:t>Mario </a:t>
            </a:r>
            <a:r>
              <a:rPr lang="en-US" altLang="ko-KR" sz="2000" b="0" dirty="0" err="1"/>
              <a:t>stucks</a:t>
            </a:r>
            <a:r>
              <a:rPr lang="en-US" altLang="ko-KR" sz="2000" b="0" dirty="0"/>
              <a:t> at “the 1-1 underground”</a:t>
            </a:r>
            <a:endParaRPr lang="ko-KR" altLang="en-US" sz="2000" b="0" dirty="0"/>
          </a:p>
        </p:txBody>
      </p:sp>
      <p:pic>
        <p:nvPicPr>
          <p:cNvPr id="18" name="SuperMarioBros-Nes-Level1-1-000073">
            <a:hlinkClick r:id="" action="ppaction://media"/>
            <a:extLst>
              <a:ext uri="{FF2B5EF4-FFF2-40B4-BE49-F238E27FC236}">
                <a16:creationId xmlns:a16="http://schemas.microsoft.com/office/drawing/2014/main" id="{708747C3-D253-4E64-8130-7A45FFC31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197" y="2689284"/>
            <a:ext cx="3049200" cy="284592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BBC6458-FBFB-40AA-8806-D0484A2169D6}"/>
              </a:ext>
            </a:extLst>
          </p:cNvPr>
          <p:cNvSpPr/>
          <p:nvPr/>
        </p:nvSpPr>
        <p:spPr>
          <a:xfrm>
            <a:off x="1647597" y="3401244"/>
            <a:ext cx="1526400" cy="1422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0A7F2936-0B6A-4E34-A392-7198277D9C67}"/>
              </a:ext>
            </a:extLst>
          </p:cNvPr>
          <p:cNvCxnSpPr>
            <a:cxnSpLocks/>
            <a:stCxn id="21" idx="1"/>
            <a:endCxn id="19" idx="3"/>
          </p:cNvCxnSpPr>
          <p:nvPr/>
        </p:nvCxnSpPr>
        <p:spPr>
          <a:xfrm flipH="1">
            <a:off x="3173997" y="2666631"/>
            <a:ext cx="2283026" cy="144561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232BA8C-7A1B-41DC-A872-37EEAC73D8E8}"/>
              </a:ext>
            </a:extLst>
          </p:cNvPr>
          <p:cNvSpPr txBox="1"/>
          <p:nvPr/>
        </p:nvSpPr>
        <p:spPr>
          <a:xfrm>
            <a:off x="5457023" y="2343465"/>
            <a:ext cx="262869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dirty="0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Mario can see only inside the box</a:t>
            </a:r>
            <a:endParaRPr lang="ko-KR" altLang="en-US" sz="1800" b="0" dirty="0">
              <a:solidFill>
                <a:prstClr val="black"/>
              </a:solidFill>
              <a:latin typeface="Lucida Sans Unicode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97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Limited-view(without </a:t>
            </a:r>
            <a:r>
              <a:rPr lang="en-US" altLang="ko-KR" dirty="0" err="1"/>
              <a:t>outpainting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Training 4 days..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sz="2000" b="0" dirty="0"/>
              <a:t>Mario clears 1-1 finally.</a:t>
            </a:r>
            <a:endParaRPr lang="ko-KR" altLang="en-US" sz="2000" b="0" dirty="0"/>
          </a:p>
        </p:txBody>
      </p:sp>
      <p:pic>
        <p:nvPicPr>
          <p:cNvPr id="24" name="SuperMarioBros-Nes-Level1-1-000000">
            <a:hlinkClick r:id="" action="ppaction://media"/>
            <a:extLst>
              <a:ext uri="{FF2B5EF4-FFF2-40B4-BE49-F238E27FC236}">
                <a16:creationId xmlns:a16="http://schemas.microsoft.com/office/drawing/2014/main" id="{8E0B5D7E-9F40-42D0-AFD6-ED1F4D9E17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897" y="2619071"/>
            <a:ext cx="3049200" cy="2845920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5A1AFB85-384E-4AAF-A89F-D9ACDBBFE7FC}"/>
              </a:ext>
            </a:extLst>
          </p:cNvPr>
          <p:cNvSpPr/>
          <p:nvPr/>
        </p:nvSpPr>
        <p:spPr>
          <a:xfrm>
            <a:off x="1787297" y="3328971"/>
            <a:ext cx="1526400" cy="1422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ABF7719E-749C-4CE3-B087-012392DFE187}"/>
              </a:ext>
            </a:extLst>
          </p:cNvPr>
          <p:cNvCxnSpPr>
            <a:cxnSpLocks/>
            <a:stCxn id="27" idx="1"/>
            <a:endCxn id="25" idx="3"/>
          </p:cNvCxnSpPr>
          <p:nvPr/>
        </p:nvCxnSpPr>
        <p:spPr>
          <a:xfrm flipH="1">
            <a:off x="3313697" y="2594358"/>
            <a:ext cx="2283026" cy="144561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DB4C53E-DA2F-41EB-9790-95A657E4E120}"/>
              </a:ext>
            </a:extLst>
          </p:cNvPr>
          <p:cNvSpPr txBox="1"/>
          <p:nvPr/>
        </p:nvSpPr>
        <p:spPr>
          <a:xfrm>
            <a:off x="5596723" y="2271192"/>
            <a:ext cx="262869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dirty="0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Mario can see only inside the box</a:t>
            </a:r>
            <a:endParaRPr lang="ko-KR" altLang="en-US" sz="1800" b="0" dirty="0">
              <a:solidFill>
                <a:prstClr val="black"/>
              </a:solidFill>
              <a:latin typeface="Lucida Sans Unicode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80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3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en-US" altLang="ko-KR" dirty="0"/>
              <a:t>Experiment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Limited-view(with </a:t>
            </a:r>
            <a:r>
              <a:rPr lang="en-US" altLang="ko-KR" dirty="0" err="1"/>
              <a:t>outpainting</a:t>
            </a:r>
            <a:r>
              <a:rPr lang="en-US" altLang="ko-KR" dirty="0"/>
              <a:t>, online-training)</a:t>
            </a:r>
          </a:p>
          <a:p>
            <a:pPr lvl="1"/>
            <a:r>
              <a:rPr lang="en-US" altLang="ko-KR" dirty="0"/>
              <a:t>Training 4 days...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sz="2000" b="0" dirty="0">
                <a:solidFill>
                  <a:srgbClr val="000000"/>
                </a:solidFill>
              </a:rPr>
              <a:t>Visually, it is worse(what??)</a:t>
            </a:r>
            <a:endParaRPr lang="ko-KR" altLang="en-US" sz="2000" b="0" dirty="0">
              <a:solidFill>
                <a:srgbClr val="000000"/>
              </a:solidFill>
            </a:endParaRPr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15" name="SuperMarioBros-Nes-Level1-1-000006">
            <a:hlinkClick r:id="" action="ppaction://media"/>
            <a:extLst>
              <a:ext uri="{FF2B5EF4-FFF2-40B4-BE49-F238E27FC236}">
                <a16:creationId xmlns:a16="http://schemas.microsoft.com/office/drawing/2014/main" id="{B330D3C1-07C1-469C-8504-C12586428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196" y="3073510"/>
            <a:ext cx="3051001" cy="28476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DE404B51-EBD3-4509-87AE-5658C5A0D262}"/>
              </a:ext>
            </a:extLst>
          </p:cNvPr>
          <p:cNvSpPr/>
          <p:nvPr/>
        </p:nvSpPr>
        <p:spPr>
          <a:xfrm>
            <a:off x="1736497" y="3786310"/>
            <a:ext cx="1526400" cy="1422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A2AEC6BE-9B89-4B0B-9CFB-EDE0063F7FF4}"/>
              </a:ext>
            </a:extLst>
          </p:cNvPr>
          <p:cNvCxnSpPr>
            <a:cxnSpLocks/>
            <a:stCxn id="18" idx="1"/>
            <a:endCxn id="16" idx="3"/>
          </p:cNvCxnSpPr>
          <p:nvPr/>
        </p:nvCxnSpPr>
        <p:spPr>
          <a:xfrm flipH="1">
            <a:off x="3262897" y="3051697"/>
            <a:ext cx="2283026" cy="144561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8C1D32-3AE6-4D2F-B374-383764C4013B}"/>
              </a:ext>
            </a:extLst>
          </p:cNvPr>
          <p:cNvSpPr txBox="1"/>
          <p:nvPr/>
        </p:nvSpPr>
        <p:spPr>
          <a:xfrm>
            <a:off x="5545923" y="2728531"/>
            <a:ext cx="262869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dirty="0">
                <a:solidFill>
                  <a:prstClr val="black"/>
                </a:solidFill>
                <a:latin typeface="Lucida Sans Unicode"/>
                <a:ea typeface="맑은 고딕" panose="020B0503020000020004" pitchFamily="50" charset="-127"/>
              </a:rPr>
              <a:t>Mario can see only inside the box</a:t>
            </a:r>
            <a:endParaRPr lang="ko-KR" altLang="en-US" sz="1800" b="0" dirty="0">
              <a:solidFill>
                <a:prstClr val="black"/>
              </a:solidFill>
              <a:latin typeface="Lucida Sans Unicode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3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23411</TotalTime>
  <Pages>3</Pages>
  <Words>440</Words>
  <Application>Microsoft Office PowerPoint</Application>
  <PresentationFormat>화면 슬라이드 쇼(4:3)</PresentationFormat>
  <Paragraphs>143</Paragraphs>
  <Slides>16</Slides>
  <Notes>16</Notes>
  <HiddenSlides>0</HiddenSlides>
  <MMClips>5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4" baseType="lpstr">
      <vt:lpstr>굴림</vt:lpstr>
      <vt:lpstr>맑은 고딕</vt:lpstr>
      <vt:lpstr>Arial</vt:lpstr>
      <vt:lpstr>Corbel</vt:lpstr>
      <vt:lpstr>Lucida Sans Unicode</vt:lpstr>
      <vt:lpstr>Tahoma</vt:lpstr>
      <vt:lpstr>Times New Roman</vt:lpstr>
      <vt:lpstr>untitled 1</vt:lpstr>
      <vt:lpstr>PowerPoint 프레젠테이션</vt:lpstr>
      <vt:lpstr>Index</vt:lpstr>
      <vt:lpstr>Motivation</vt:lpstr>
      <vt:lpstr>Motivation</vt:lpstr>
      <vt:lpstr>Goal</vt:lpstr>
      <vt:lpstr>Experiment</vt:lpstr>
      <vt:lpstr>Experiment</vt:lpstr>
      <vt:lpstr>Experiment</vt:lpstr>
      <vt:lpstr>Experiment</vt:lpstr>
      <vt:lpstr>Experiment</vt:lpstr>
      <vt:lpstr>Discussion</vt:lpstr>
      <vt:lpstr>Discussion</vt:lpstr>
      <vt:lpstr>What I learned</vt:lpstr>
      <vt:lpstr>What I learned</vt:lpstr>
      <vt:lpstr>What I learned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sungeui</dc:creator>
  <cp:lastModifiedBy>user</cp:lastModifiedBy>
  <cp:revision>2061</cp:revision>
  <cp:lastPrinted>1998-03-18T16:08:13Z</cp:lastPrinted>
  <dcterms:created xsi:type="dcterms:W3CDTF">1998-03-18T13:44:31Z</dcterms:created>
  <dcterms:modified xsi:type="dcterms:W3CDTF">2020-12-10T04:15:15Z</dcterms:modified>
</cp:coreProperties>
</file>