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23"/>
  </p:notesMasterIdLst>
  <p:sldIdLst>
    <p:sldId id="256" r:id="rId2"/>
    <p:sldId id="319" r:id="rId3"/>
    <p:sldId id="312" r:id="rId4"/>
    <p:sldId id="318" r:id="rId5"/>
    <p:sldId id="316" r:id="rId6"/>
    <p:sldId id="315" r:id="rId7"/>
    <p:sldId id="313" r:id="rId8"/>
    <p:sldId id="321" r:id="rId9"/>
    <p:sldId id="314" r:id="rId10"/>
    <p:sldId id="334" r:id="rId11"/>
    <p:sldId id="324" r:id="rId12"/>
    <p:sldId id="328" r:id="rId13"/>
    <p:sldId id="329" r:id="rId14"/>
    <p:sldId id="330" r:id="rId15"/>
    <p:sldId id="320" r:id="rId16"/>
    <p:sldId id="327" r:id="rId17"/>
    <p:sldId id="335" r:id="rId18"/>
    <p:sldId id="326" r:id="rId19"/>
    <p:sldId id="332" r:id="rId20"/>
    <p:sldId id="317" r:id="rId21"/>
    <p:sldId id="336" r:id="rId22"/>
  </p:sldIdLst>
  <p:sldSz cx="12192000" cy="6858000"/>
  <p:notesSz cx="6858000" cy="9144000"/>
  <p:embeddedFontLst>
    <p:embeddedFont>
      <p:font typeface="맑은 고딕" panose="020B0503020000020004" pitchFamily="34" charset="-127"/>
      <p:regular r:id="rId24"/>
      <p:bold r:id="rId25"/>
    </p:embeddedFont>
    <p:embeddedFont>
      <p:font typeface="Cambria Math" panose="02040503050406030204" pitchFamily="18" charset="0"/>
      <p:regular r:id="rId26"/>
    </p:embeddedFont>
    <p:embeddedFont>
      <p:font typeface="Montserrat" pitchFamily="2" charset="0"/>
      <p:regular r:id="rId27"/>
      <p:bold r:id="rId28"/>
      <p:italic r:id="rId29"/>
      <p:boldItalic r:id="rId30"/>
    </p:embeddedFont>
    <p:embeddedFont>
      <p:font typeface="Palatino Linotype" panose="02040502050505030304" pitchFamily="18" charset="0"/>
      <p:regular r:id="rId31"/>
      <p:bold r:id="rId32"/>
      <p:italic r:id="rId33"/>
      <p:boldItalic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Hyeonwoo" initials="L" lastIdx="14" clrIdx="0">
    <p:extLst>
      <p:ext uri="{19B8F6BF-5375-455C-9EA6-DF929625EA0E}">
        <p15:presenceInfo xmlns:p15="http://schemas.microsoft.com/office/powerpoint/2012/main" userId="LeeHyeonwoo" providerId="None"/>
      </p:ext>
    </p:extLst>
  </p:cmAuthor>
  <p:cmAuthor id="2" name="LeeHyeonwoo" initials="L [2]" lastIdx="1" clrIdx="1">
    <p:extLst>
      <p:ext uri="{19B8F6BF-5375-455C-9EA6-DF929625EA0E}">
        <p15:presenceInfo xmlns:p15="http://schemas.microsoft.com/office/powerpoint/2012/main" userId="S-1-5-21-4257604676-1708549288-894782046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FFFFFF"/>
    <a:srgbClr val="FFC000"/>
    <a:srgbClr val="264EFF"/>
    <a:srgbClr val="FF9EFF"/>
    <a:srgbClr val="9F69FC"/>
    <a:srgbClr val="5BEBFF"/>
    <a:srgbClr val="27FF8E"/>
    <a:srgbClr val="BDFF03"/>
    <a:srgbClr val="C8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70" autoAdjust="0"/>
    <p:restoredTop sz="82143" autoAdjust="0"/>
  </p:normalViewPr>
  <p:slideViewPr>
    <p:cSldViewPr snapToGrid="0">
      <p:cViewPr>
        <p:scale>
          <a:sx n="84" d="100"/>
          <a:sy n="84" d="100"/>
        </p:scale>
        <p:origin x="480" y="960"/>
      </p:cViewPr>
      <p:guideLst/>
    </p:cSldViewPr>
  </p:slideViewPr>
  <p:outlineViewPr>
    <p:cViewPr>
      <p:scale>
        <a:sx n="33" d="100"/>
        <a:sy n="33" d="100"/>
      </p:scale>
      <p:origin x="0" y="-1368"/>
    </p:cViewPr>
  </p:outlineViewPr>
  <p:notesTextViewPr>
    <p:cViewPr>
      <p:scale>
        <a:sx n="85" d="100"/>
        <a:sy n="85" d="100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27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 Byeongho" userId="4a46b1d2a25dc743" providerId="LiveId" clId="{5EC484AD-37C3-46B9-91BF-09E6AB289943}"/>
    <pc:docChg chg="undo custSel addSld modSld modMainMaster">
      <pc:chgData name="Yu Byeongho" userId="4a46b1d2a25dc743" providerId="LiveId" clId="{5EC484AD-37C3-46B9-91BF-09E6AB289943}" dt="2022-12-09T06:00:35.833" v="85"/>
      <pc:docMkLst>
        <pc:docMk/>
      </pc:docMkLst>
      <pc:sldChg chg="modSp new mod">
        <pc:chgData name="Yu Byeongho" userId="4a46b1d2a25dc743" providerId="LiveId" clId="{5EC484AD-37C3-46B9-91BF-09E6AB289943}" dt="2022-12-09T06:00:23.071" v="83" actId="14100"/>
        <pc:sldMkLst>
          <pc:docMk/>
          <pc:sldMk cId="801391773" sldId="256"/>
        </pc:sldMkLst>
        <pc:spChg chg="mod">
          <ac:chgData name="Yu Byeongho" userId="4a46b1d2a25dc743" providerId="LiveId" clId="{5EC484AD-37C3-46B9-91BF-09E6AB289943}" dt="2022-12-09T05:55:59.853" v="56" actId="207"/>
          <ac:spMkLst>
            <pc:docMk/>
            <pc:sldMk cId="801391773" sldId="256"/>
            <ac:spMk id="2" creationId="{2E4F66CF-40ED-4E7A-59FF-24FCCDDEF38C}"/>
          </ac:spMkLst>
        </pc:spChg>
        <pc:spChg chg="mod">
          <ac:chgData name="Yu Byeongho" userId="4a46b1d2a25dc743" providerId="LiveId" clId="{5EC484AD-37C3-46B9-91BF-09E6AB289943}" dt="2022-12-09T06:00:23.071" v="83" actId="14100"/>
          <ac:spMkLst>
            <pc:docMk/>
            <pc:sldMk cId="801391773" sldId="256"/>
            <ac:spMk id="3" creationId="{F76953D2-EE37-5C56-1A96-6EF88A332086}"/>
          </ac:spMkLst>
        </pc:spChg>
      </pc:sldChg>
      <pc:sldChg chg="modSp new mod">
        <pc:chgData name="Yu Byeongho" userId="4a46b1d2a25dc743" providerId="LiveId" clId="{5EC484AD-37C3-46B9-91BF-09E6AB289943}" dt="2022-12-09T06:00:35.833" v="85"/>
        <pc:sldMkLst>
          <pc:docMk/>
          <pc:sldMk cId="865523083" sldId="257"/>
        </pc:sldMkLst>
        <pc:spChg chg="mod">
          <ac:chgData name="Yu Byeongho" userId="4a46b1d2a25dc743" providerId="LiveId" clId="{5EC484AD-37C3-46B9-91BF-09E6AB289943}" dt="2022-12-09T06:00:35.833" v="85"/>
          <ac:spMkLst>
            <pc:docMk/>
            <pc:sldMk cId="865523083" sldId="257"/>
            <ac:spMk id="2" creationId="{4E0EA2B1-9830-8E07-6669-B6998C70F796}"/>
          </ac:spMkLst>
        </pc:spChg>
        <pc:spChg chg="mod">
          <ac:chgData name="Yu Byeongho" userId="4a46b1d2a25dc743" providerId="LiveId" clId="{5EC484AD-37C3-46B9-91BF-09E6AB289943}" dt="2022-12-09T06:00:30.171" v="84"/>
          <ac:spMkLst>
            <pc:docMk/>
            <pc:sldMk cId="865523083" sldId="257"/>
            <ac:spMk id="3" creationId="{B788954D-F7CF-1C2C-EDBC-13FC44EE47BE}"/>
          </ac:spMkLst>
        </pc:spChg>
      </pc:sldChg>
      <pc:sldChg chg="addSp delSp modSp new mod delAnim modAnim">
        <pc:chgData name="Yu Byeongho" userId="4a46b1d2a25dc743" providerId="LiveId" clId="{5EC484AD-37C3-46B9-91BF-09E6AB289943}" dt="2022-12-09T05:57:48.937" v="77" actId="12788"/>
        <pc:sldMkLst>
          <pc:docMk/>
          <pc:sldMk cId="133413696" sldId="258"/>
        </pc:sldMkLst>
        <pc:spChg chg="del">
          <ac:chgData name="Yu Byeongho" userId="4a46b1d2a25dc743" providerId="LiveId" clId="{5EC484AD-37C3-46B9-91BF-09E6AB289943}" dt="2022-12-09T05:56:13.551" v="58" actId="478"/>
          <ac:spMkLst>
            <pc:docMk/>
            <pc:sldMk cId="133413696" sldId="258"/>
            <ac:spMk id="2" creationId="{1BD9EDF9-7077-A7D1-FC31-B44357B331EA}"/>
          </ac:spMkLst>
        </pc:spChg>
        <pc:spChg chg="del">
          <ac:chgData name="Yu Byeongho" userId="4a46b1d2a25dc743" providerId="LiveId" clId="{5EC484AD-37C3-46B9-91BF-09E6AB289943}" dt="2022-12-09T05:56:12.408" v="57" actId="478"/>
          <ac:spMkLst>
            <pc:docMk/>
            <pc:sldMk cId="133413696" sldId="258"/>
            <ac:spMk id="3" creationId="{EF51077B-90DF-133E-F853-7A9F213702E1}"/>
          </ac:spMkLst>
        </pc:spChg>
        <pc:spChg chg="add mod">
          <ac:chgData name="Yu Byeongho" userId="4a46b1d2a25dc743" providerId="LiveId" clId="{5EC484AD-37C3-46B9-91BF-09E6AB289943}" dt="2022-12-09T05:57:39.791" v="74" actId="12788"/>
          <ac:spMkLst>
            <pc:docMk/>
            <pc:sldMk cId="133413696" sldId="258"/>
            <ac:spMk id="5" creationId="{02CB54C5-0AC2-9976-D007-279890415C43}"/>
          </ac:spMkLst>
        </pc:spChg>
        <pc:picChg chg="add del mod">
          <ac:chgData name="Yu Byeongho" userId="4a46b1d2a25dc743" providerId="LiveId" clId="{5EC484AD-37C3-46B9-91BF-09E6AB289943}" dt="2022-12-09T05:56:23.037" v="60" actId="478"/>
          <ac:picMkLst>
            <pc:docMk/>
            <pc:sldMk cId="133413696" sldId="258"/>
            <ac:picMk id="6" creationId="{1D9B9F40-46C8-BCCF-4C9A-A2C1B5BD3BBF}"/>
          </ac:picMkLst>
        </pc:picChg>
        <pc:picChg chg="add mod">
          <ac:chgData name="Yu Byeongho" userId="4a46b1d2a25dc743" providerId="LiveId" clId="{5EC484AD-37C3-46B9-91BF-09E6AB289943}" dt="2022-12-09T05:57:48.937" v="77" actId="12788"/>
          <ac:picMkLst>
            <pc:docMk/>
            <pc:sldMk cId="133413696" sldId="258"/>
            <ac:picMk id="7" creationId="{44B65EDC-4B14-F607-C8FB-A18C378A8FD2}"/>
          </ac:picMkLst>
        </pc:picChg>
        <pc:picChg chg="add mod ord">
          <ac:chgData name="Yu Byeongho" userId="4a46b1d2a25dc743" providerId="LiveId" clId="{5EC484AD-37C3-46B9-91BF-09E6AB289943}" dt="2022-12-09T05:57:44.632" v="76" actId="12788"/>
          <ac:picMkLst>
            <pc:docMk/>
            <pc:sldMk cId="133413696" sldId="258"/>
            <ac:picMk id="8" creationId="{5DBD0944-2DC7-A388-3289-D8E926EAF1C9}"/>
          </ac:picMkLst>
        </pc:picChg>
      </pc:sldChg>
      <pc:sldMasterChg chg="addSp modSp mod delSldLayout modSldLayout">
        <pc:chgData name="Yu Byeongho" userId="4a46b1d2a25dc743" providerId="LiveId" clId="{5EC484AD-37C3-46B9-91BF-09E6AB289943}" dt="2022-12-09T05:54:50.315" v="43" actId="2696"/>
        <pc:sldMasterMkLst>
          <pc:docMk/>
          <pc:sldMasterMk cId="4211661920" sldId="2147483648"/>
        </pc:sldMasterMkLst>
        <pc:spChg chg="mod">
          <ac:chgData name="Yu Byeongho" userId="4a46b1d2a25dc743" providerId="LiveId" clId="{5EC484AD-37C3-46B9-91BF-09E6AB289943}" dt="2022-12-09T05:51:59.946" v="22" actId="113"/>
          <ac:spMkLst>
            <pc:docMk/>
            <pc:sldMasterMk cId="4211661920" sldId="2147483648"/>
            <ac:spMk id="2" creationId="{F1064BE6-66A6-34D1-CFBF-49E58DE3309C}"/>
          </ac:spMkLst>
        </pc:spChg>
        <pc:spChg chg="mod">
          <ac:chgData name="Yu Byeongho" userId="4a46b1d2a25dc743" providerId="LiveId" clId="{5EC484AD-37C3-46B9-91BF-09E6AB289943}" dt="2022-12-09T05:54:01.713" v="28" actId="12"/>
          <ac:spMkLst>
            <pc:docMk/>
            <pc:sldMasterMk cId="4211661920" sldId="2147483648"/>
            <ac:spMk id="3" creationId="{C3703060-FED6-A67E-DE95-350CCCD1C7C8}"/>
          </ac:spMkLst>
        </pc:spChg>
        <pc:spChg chg="mod">
          <ac:chgData name="Yu Byeongho" userId="4a46b1d2a25dc743" providerId="LiveId" clId="{5EC484AD-37C3-46B9-91BF-09E6AB289943}" dt="2022-12-09T05:51:40.406" v="18" actId="14100"/>
          <ac:spMkLst>
            <pc:docMk/>
            <pc:sldMasterMk cId="4211661920" sldId="2147483648"/>
            <ac:spMk id="4" creationId="{30B8BD4F-44AA-6574-448B-D018B72A7F20}"/>
          </ac:spMkLst>
        </pc:spChg>
        <pc:spChg chg="mod">
          <ac:chgData name="Yu Byeongho" userId="4a46b1d2a25dc743" providerId="LiveId" clId="{5EC484AD-37C3-46B9-91BF-09E6AB289943}" dt="2022-12-09T05:51:44.417" v="19" actId="14100"/>
          <ac:spMkLst>
            <pc:docMk/>
            <pc:sldMasterMk cId="4211661920" sldId="2147483648"/>
            <ac:spMk id="6" creationId="{35F9A17E-0782-F088-28B7-6C95C79EE243}"/>
          </ac:spMkLst>
        </pc:spChg>
        <pc:spChg chg="add mod">
          <ac:chgData name="Yu Byeongho" userId="4a46b1d2a25dc743" providerId="LiveId" clId="{5EC484AD-37C3-46B9-91BF-09E6AB289943}" dt="2022-12-09T05:50:37.419" v="0"/>
          <ac:spMkLst>
            <pc:docMk/>
            <pc:sldMasterMk cId="4211661920" sldId="2147483648"/>
            <ac:spMk id="7" creationId="{569D1344-CEE5-4C39-7A51-C90F22E7A614}"/>
          </ac:spMkLst>
        </pc:spChg>
        <pc:spChg chg="add mod">
          <ac:chgData name="Yu Byeongho" userId="4a46b1d2a25dc743" providerId="LiveId" clId="{5EC484AD-37C3-46B9-91BF-09E6AB289943}" dt="2022-12-09T05:50:37.419" v="0"/>
          <ac:spMkLst>
            <pc:docMk/>
            <pc:sldMasterMk cId="4211661920" sldId="2147483648"/>
            <ac:spMk id="8" creationId="{9132ED34-1885-7C20-408F-21B3FBB935B8}"/>
          </ac:spMkLst>
        </pc:spChg>
        <pc:picChg chg="add mod">
          <ac:chgData name="Yu Byeongho" userId="4a46b1d2a25dc743" providerId="LiveId" clId="{5EC484AD-37C3-46B9-91BF-09E6AB289943}" dt="2022-12-09T05:51:36.964" v="17"/>
          <ac:picMkLst>
            <pc:docMk/>
            <pc:sldMasterMk cId="4211661920" sldId="2147483648"/>
            <ac:picMk id="9" creationId="{FE64A24E-F9A0-6E49-7C8C-B6B719B1A9D1}"/>
          </ac:picMkLst>
        </pc:picChg>
        <pc:picChg chg="add mod">
          <ac:chgData name="Yu Byeongho" userId="4a46b1d2a25dc743" providerId="LiveId" clId="{5EC484AD-37C3-46B9-91BF-09E6AB289943}" dt="2022-12-09T05:51:36.964" v="17"/>
          <ac:picMkLst>
            <pc:docMk/>
            <pc:sldMasterMk cId="4211661920" sldId="2147483648"/>
            <ac:picMk id="10" creationId="{62E5046E-4409-F200-DDEF-70F82C64EFF6}"/>
          </ac:picMkLst>
        </pc:picChg>
        <pc:sldLayoutChg chg="modSp mod">
          <pc:chgData name="Yu Byeongho" userId="4a46b1d2a25dc743" providerId="LiveId" clId="{5EC484AD-37C3-46B9-91BF-09E6AB289943}" dt="2022-12-09T05:54:16.018" v="32" actId="14100"/>
          <pc:sldLayoutMkLst>
            <pc:docMk/>
            <pc:sldMasterMk cId="4211661920" sldId="2147483648"/>
            <pc:sldLayoutMk cId="2828604828" sldId="2147483649"/>
          </pc:sldLayoutMkLst>
          <pc:spChg chg="mod">
            <ac:chgData name="Yu Byeongho" userId="4a46b1d2a25dc743" providerId="LiveId" clId="{5EC484AD-37C3-46B9-91BF-09E6AB289943}" dt="2022-12-09T05:54:08.171" v="30" actId="404"/>
            <ac:spMkLst>
              <pc:docMk/>
              <pc:sldMasterMk cId="4211661920" sldId="2147483648"/>
              <pc:sldLayoutMk cId="2828604828" sldId="2147483649"/>
              <ac:spMk id="2" creationId="{A11D6C60-4167-4155-E623-4780A52D7308}"/>
            </ac:spMkLst>
          </pc:spChg>
          <pc:spChg chg="mod">
            <ac:chgData name="Yu Byeongho" userId="4a46b1d2a25dc743" providerId="LiveId" clId="{5EC484AD-37C3-46B9-91BF-09E6AB289943}" dt="2022-12-09T05:54:16.018" v="32" actId="14100"/>
            <ac:spMkLst>
              <pc:docMk/>
              <pc:sldMasterMk cId="4211661920" sldId="2147483648"/>
              <pc:sldLayoutMk cId="2828604828" sldId="2147483649"/>
              <ac:spMk id="3" creationId="{FB71005B-F052-959F-3DAF-AB017303B798}"/>
            </ac:spMkLst>
          </pc:spChg>
        </pc:sldLayoutChg>
      </pc:sldMasterChg>
    </pc:docChg>
  </pc:docChgLst>
  <pc:docChgLst>
    <pc:chgData userId="4a46b1d2a25dc743" providerId="LiveId" clId="{BF007140-D2B8-45F7-9BC7-CE637969D566}"/>
    <pc:docChg chg="modSld">
      <pc:chgData name="" userId="4a46b1d2a25dc743" providerId="LiveId" clId="{BF007140-D2B8-45F7-9BC7-CE637969D566}" dt="2022-12-21T06:47:15.426" v="1" actId="948"/>
      <pc:docMkLst>
        <pc:docMk/>
      </pc:docMkLst>
      <pc:sldChg chg="modSp">
        <pc:chgData name="" userId="4a46b1d2a25dc743" providerId="LiveId" clId="{BF007140-D2B8-45F7-9BC7-CE637969D566}" dt="2022-12-21T06:47:15.426" v="1" actId="948"/>
        <pc:sldMkLst>
          <pc:docMk/>
          <pc:sldMk cId="801391773" sldId="256"/>
        </pc:sldMkLst>
        <pc:spChg chg="mod">
          <ac:chgData name="" userId="4a46b1d2a25dc743" providerId="LiveId" clId="{BF007140-D2B8-45F7-9BC7-CE637969D566}" dt="2022-12-21T06:47:15.426" v="1" actId="948"/>
          <ac:spMkLst>
            <pc:docMk/>
            <pc:sldMk cId="801391773" sldId="256"/>
            <ac:spMk id="2" creationId="{2E4F66CF-40ED-4E7A-59FF-24FCCDDEF38C}"/>
          </ac:spMkLst>
        </pc:spChg>
        <pc:spChg chg="mod">
          <ac:chgData name="" userId="4a46b1d2a25dc743" providerId="LiveId" clId="{BF007140-D2B8-45F7-9BC7-CE637969D566}" dt="2022-12-21T06:47:10.445" v="0" actId="948"/>
          <ac:spMkLst>
            <pc:docMk/>
            <pc:sldMk cId="801391773" sldId="256"/>
            <ac:spMk id="3" creationId="{F76953D2-EE37-5C56-1A96-6EF88A33208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8B2AC-8D37-4F3F-A0E5-5946C69C6858}" type="datetimeFigureOut">
              <a:rPr lang="ko-KR" altLang="en-US" smtClean="0"/>
              <a:t>2025. 4. 27.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D5A2F-0E7B-4C71-A262-6CB85444B29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657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6627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9A27E-D9CA-3CFB-24CC-BDAE88BB7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36F877B-9988-6013-AEFC-BE68CB9A2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CEF5DB1-F3C6-64FB-19E7-7DF605FF3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CFAD53-B38E-8049-C020-CA9EEAA6F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907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CCA86-52C1-DF11-6ABA-C5DB02A68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D368F2-7B9B-C278-6E46-C169C5130F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6AC4D9-946D-F134-99A7-8CFE88123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903769-D97C-35F4-E38C-DB8BCFFC9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6268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7193C-E9ED-13EB-0674-F9237F068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FD3CA6-5BF2-15A5-4B3C-B80F1F51C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432384-0D2C-EE6D-EBC6-C9B0F4B68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1F8923-C726-43AC-CA27-8D0F1D4FD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0491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A0F7B-EF70-E7BF-C40D-DCD78DD62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C40724D-CBDF-3ABB-6C74-957E1D36F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F2D1EAF-81AC-8ADB-D47F-CBD6F38F9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8C0095-EA08-0729-9CEC-B2802EB4E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1289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98025-9FB9-999D-4790-69091A872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9466B7A-27C8-08C7-B0A5-084D311FA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EDBE5E-CA4A-65C1-2CB7-0057B9DBE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2A4D18F-13B0-9F46-22AD-B45EABCC6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1494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41901-C8DB-4E87-712A-57C292484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A113509-652C-8B0B-D545-A2A3DCFB1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42F5674-1197-4749-EC65-9F3A3080C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0DAD1E-01B8-12C4-7BB3-81D5A80F6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6573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EBB87-12CE-B426-8535-9482B265D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E065016-5A38-AAA7-2644-3E1C4E91C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35BE12C-4007-73B8-EEDC-A01150775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523DA8-2E73-4219-84DF-F11394FC2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1725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30C4E-D71E-F7F7-E247-506708213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EF6BB8A-1F38-1AD8-71CD-5E93D10FB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1C1CE6-5D66-6585-0A9C-47C31BE42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444EE1-3ED4-8009-0982-8FB60A734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8836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293CB-D28A-8AE6-F8D3-5544112B2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1279A1B-15DA-B0B8-21EE-1C0E09D74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EB6FA0-0247-1AD9-E014-4721F7AFE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DB8CFCB-B627-8CE1-EE3E-4426FCEA8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494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789F7-99BD-8431-76CA-F1F226A92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200033E-F007-A257-A6EB-53B209EDC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7FF8EC9-11A4-675E-304F-6EEFE798B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2C8C04E-C445-642B-0A29-043F7CBE5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260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0AD99-7FDA-114E-F609-7FED7FA16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E562F21-DC4B-0903-8AC0-9EA9BE3B1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E4C597A-6298-C494-DBE1-F79FF65FE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461577-0297-E6F8-9D6E-E445A591E1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4416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8C5C2-8B7D-F880-7341-D254F5278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03C3069-8172-56DB-9FBD-D30E58E22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725CCB7-DD7D-74AD-5FB4-6F367462D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C9FF042-0DEE-CF79-7A22-DD9B501CC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104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D6174-A491-2672-5E15-F6C7FFD39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64A01D2-996F-4B97-EB6E-F077FFE05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588B3CD-9EBF-FE22-3912-EC8F612EA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6E5303C-CB20-CC28-2C7C-DC77A58E0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7629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566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15FC7-0894-46A8-DE92-CC761199E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A6FF53-198D-66D1-C3D8-90B0B0C05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DCA8F9A-1A1A-913F-45F0-71B5FE1E1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713515-6A01-00E2-DDDB-47A93E901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3663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201AA-8549-9E13-0B08-5EAB4BC2C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193CCB-601B-F1EA-8FCC-80DA465924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59AB613-9D4A-6FF4-8C06-8CA210989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594242-DD4E-05BA-75D0-0EF082F43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642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0BC8D-D844-9900-13DD-DC5B93DC2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8AB71BC-8898-452E-BBFF-648700D64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D5D9B32-8ED8-4F7E-1932-AC959536B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194401-2DA7-61C2-9E79-4E68970466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6363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1AB74-150B-D824-55B9-31314C03C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E406251-FA89-ADEF-810F-AA420C1D0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4D03EAE-029A-314C-5AC8-6EE36EEB9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D7B026-378E-4673-12A6-3A8428803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3785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59DF2-AA58-BDCF-96E6-24D7FA39A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9535EDB-3C07-C884-6139-746086EA7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612B5C4-2593-BFEB-B6FA-89411548C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BAE5797-F083-D85A-D9E8-C442FE79F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1335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33E6E-83E7-508C-9A5D-941D4C1F0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AA4AB59-222F-650E-FD73-CC3C70980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1EFFF71-2BA6-7472-F609-989241794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D03714D-5A79-3A0A-F32D-CAFE9A38F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5A2F-0E7B-4C71-A262-6CB85444B29B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397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1D6C60-4167-4155-E623-4780A52D7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B71005B-F052-959F-3DAF-AB017303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0104"/>
            <a:ext cx="9144000" cy="140769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3003A1-735F-E419-0660-3D6FE477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3826-7523-4BDF-ADA8-76BFA0671145}" type="datetime1">
              <a:rPr lang="ko-KR" altLang="en-US" smtClean="0"/>
              <a:t>2025. 4. 27.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21DD53-C739-463B-884D-CD934AD7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AD6C9E-DBEA-722E-3F61-A0263979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860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F4A51F-8ADB-FAC3-2271-F31233B1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E448D25-1E71-B565-DDC9-B278416FC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0B868B-09A5-83BB-3920-0277D3AA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34F24-8F9F-4F9D-AD4C-F88596B01243}" type="datetime1">
              <a:rPr lang="ko-KR" altLang="en-US" smtClean="0"/>
              <a:t>2025. 4. 27.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7A8CA45-2999-02D1-36AA-891182E4A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7134CF-A4DF-92C1-EFA3-6E0EE260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770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1064BE6-66A6-34D1-CFBF-49E58DE33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74" y="227541"/>
            <a:ext cx="11418852" cy="621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703060-FED6-A67E-DE95-350CCCD1C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4" y="1178782"/>
            <a:ext cx="11418852" cy="4998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0B8BD4F-44AA-6574-448B-D018B72A7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7558" y="6356350"/>
            <a:ext cx="2233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F629D-27F2-4AAC-9314-C5B7F5D4761B}" type="datetime1">
              <a:rPr lang="ko-KR" altLang="en-US" smtClean="0"/>
              <a:t>2025. 4. 27.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B5A9A1-CE51-11FB-E127-981304A29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5F9A17E-0782-F088-28B7-6C95C79EE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653" y="315912"/>
            <a:ext cx="6697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E0E98-2C0B-4D79-A0D1-4507E2DEAE84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569D1344-CEE5-4C39-7A51-C90F22E7A614}"/>
              </a:ext>
            </a:extLst>
          </p:cNvPr>
          <p:cNvSpPr/>
          <p:nvPr userDrawn="1"/>
        </p:nvSpPr>
        <p:spPr>
          <a:xfrm>
            <a:off x="355985" y="968540"/>
            <a:ext cx="11449441" cy="6102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419E"/>
                </a:gs>
                <a:gs pos="83000">
                  <a:srgbClr val="0066B4"/>
                </a:gs>
                <a:gs pos="100000">
                  <a:srgbClr val="00225C"/>
                </a:gs>
              </a:gsLst>
              <a:lin ang="10800000" scaled="1"/>
              <a:tileRect/>
            </a:gra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ko-KR" altLang="en-US" dirty="0"/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9132ED34-1885-7C20-408F-21B3FBB935B8}"/>
              </a:ext>
            </a:extLst>
          </p:cNvPr>
          <p:cNvSpPr/>
          <p:nvPr userDrawn="1"/>
        </p:nvSpPr>
        <p:spPr>
          <a:xfrm>
            <a:off x="355984" y="892860"/>
            <a:ext cx="3225415" cy="84914"/>
          </a:xfrm>
          <a:prstGeom prst="rect">
            <a:avLst/>
          </a:prstGeom>
          <a:gradFill flip="none" rotWithShape="1">
            <a:gsLst>
              <a:gs pos="0">
                <a:srgbClr val="004294">
                  <a:shade val="30000"/>
                  <a:satMod val="115000"/>
                </a:srgbClr>
              </a:gs>
              <a:gs pos="50000">
                <a:srgbClr val="004294">
                  <a:shade val="67500"/>
                  <a:satMod val="115000"/>
                </a:srgbClr>
              </a:gs>
              <a:gs pos="100000">
                <a:srgbClr val="004294">
                  <a:shade val="100000"/>
                  <a:satMod val="115000"/>
                </a:srgbClr>
              </a:gs>
            </a:gsLst>
            <a:lin ang="0" scaled="1"/>
            <a:tileRect/>
          </a:gradFill>
          <a:ln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E64A24E-F9A0-6E49-7C8C-B6B719B1A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2" y="6404763"/>
            <a:ext cx="1224137" cy="349753"/>
          </a:xfrm>
          <a:prstGeom prst="rect">
            <a:avLst/>
          </a:prstGeom>
          <a:noFill/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421166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C6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D95"/>
        </a:buClr>
        <a:buFont typeface="Wingdings" panose="05000000000000000000" pitchFamily="2" charset="2"/>
        <a:buChar char="l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D95"/>
        </a:buClr>
        <a:buFont typeface="Montserrat" pitchFamily="2" charset="0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B91C7"/>
        </a:buClr>
        <a:buFont typeface="Wingdings" panose="05000000000000000000" pitchFamily="2" charset="2"/>
        <a:buChar char="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B91C7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Montserrat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6.mp4"/><Relationship Id="rId7" Type="http://schemas.openxmlformats.org/officeDocument/2006/relationships/image" Target="../media/image3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video" Target="../media/media6.mp4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6K2KaLmlt4&amp;ab_channel=SungjoonChoi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mtomczak.github.io/blog/18/18_fm.html" TargetMode="External"/><Relationship Id="rId4" Type="http://schemas.openxmlformats.org/officeDocument/2006/relationships/hyperlink" Target="https://youtu.be/NEqHBKiMA0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video" Target="../media/media4.mp4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E4F66CF-40ED-4E7A-59FF-24FCCDDEF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00786"/>
            <a:ext cx="12192000" cy="2564644"/>
          </a:xfrm>
        </p:spPr>
        <p:txBody>
          <a:bodyPr anchor="ctr">
            <a:normAutofit/>
          </a:bodyPr>
          <a:lstStyle/>
          <a:p>
            <a:r>
              <a:rPr lang="en-US" altLang="ko-KR" sz="3600" dirty="0">
                <a:solidFill>
                  <a:srgbClr val="003D95"/>
                </a:solidFill>
              </a:rPr>
              <a:t>Navigation</a:t>
            </a:r>
            <a:r>
              <a:rPr lang="en-US" altLang="ko-KR" sz="3600" b="0" dirty="0">
                <a:solidFill>
                  <a:srgbClr val="003D95"/>
                </a:solidFill>
              </a:rPr>
              <a:t> with </a:t>
            </a:r>
            <a:r>
              <a:rPr lang="en-US" altLang="ko-KR" sz="3600" dirty="0">
                <a:solidFill>
                  <a:srgbClr val="003D95"/>
                </a:solidFill>
              </a:rPr>
              <a:t>Probabilistic Generative Models</a:t>
            </a:r>
            <a:r>
              <a:rPr lang="en-US" altLang="ko-KR" sz="3600" b="0" dirty="0">
                <a:solidFill>
                  <a:srgbClr val="003D95"/>
                </a:solidFill>
              </a:rPr>
              <a:t>  : </a:t>
            </a:r>
            <a:br>
              <a:rPr lang="en-US" altLang="ko-KR" sz="3600" b="0" dirty="0">
                <a:solidFill>
                  <a:srgbClr val="003D95"/>
                </a:solidFill>
              </a:rPr>
            </a:br>
            <a:r>
              <a:rPr lang="en-US" altLang="ko-KR" sz="3600" b="0" dirty="0">
                <a:solidFill>
                  <a:srgbClr val="003D95"/>
                </a:solidFill>
              </a:rPr>
              <a:t>About Efficient </a:t>
            </a:r>
            <a:r>
              <a:rPr lang="en-US" altLang="ko-KR" sz="3600" dirty="0">
                <a:solidFill>
                  <a:srgbClr val="003D95"/>
                </a:solidFill>
              </a:rPr>
              <a:t>Conditioning</a:t>
            </a:r>
            <a:r>
              <a:rPr lang="en-US" altLang="ko-KR" sz="3600" b="0" dirty="0">
                <a:solidFill>
                  <a:srgbClr val="003D95"/>
                </a:solidFill>
              </a:rPr>
              <a:t> and its Architectures</a:t>
            </a:r>
            <a:endParaRPr lang="ko-KR" altLang="en-US" b="0" dirty="0">
              <a:solidFill>
                <a:srgbClr val="003D95"/>
              </a:solidFill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76953D2-EE37-5C56-1A96-6EF88A332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2403"/>
            <a:ext cx="9144000" cy="1618450"/>
          </a:xfrm>
        </p:spPr>
        <p:txBody>
          <a:bodyPr>
            <a:noAutofit/>
          </a:bodyPr>
          <a:lstStyle/>
          <a:p>
            <a:pPr marL="63360" latinLnBrk="0">
              <a:lnSpc>
                <a:spcPct val="150000"/>
              </a:lnSpc>
            </a:pPr>
            <a:r>
              <a:rPr lang="en-US" altLang="ko-K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2025. 04. 28</a:t>
            </a:r>
            <a:br>
              <a:rPr lang="en-US" altLang="ko-K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</a:br>
            <a:r>
              <a:rPr lang="en-US" altLang="ko-KR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CS586: Robot Motion Planning and Applications</a:t>
            </a:r>
            <a:br>
              <a:rPr lang="en-US" altLang="ko-K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</a:br>
            <a:r>
              <a:rPr lang="en-US" altLang="ko-K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Team #1 Student Lecture</a:t>
            </a:r>
            <a:endParaRPr lang="en-US" altLang="ko-KR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ea typeface="+mj-ea"/>
              <a:cs typeface="Cavolini" panose="020B0502040204020203" pitchFamily="66" charset="0"/>
            </a:endParaRPr>
          </a:p>
        </p:txBody>
      </p:sp>
      <p:sp>
        <p:nvSpPr>
          <p:cNvPr id="8" name="부제목 2">
            <a:extLst>
              <a:ext uri="{FF2B5EF4-FFF2-40B4-BE49-F238E27FC236}">
                <a16:creationId xmlns:a16="http://schemas.microsoft.com/office/drawing/2014/main" id="{645D6D17-3F5C-4CC3-8CC8-2B9A4D550FEF}"/>
              </a:ext>
            </a:extLst>
          </p:cNvPr>
          <p:cNvSpPr txBox="1">
            <a:spLocks/>
          </p:cNvSpPr>
          <p:nvPr/>
        </p:nvSpPr>
        <p:spPr>
          <a:xfrm>
            <a:off x="2989089" y="5645782"/>
            <a:ext cx="6213822" cy="1534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D9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D95"/>
              </a:buClr>
              <a:buFont typeface="Montserrat" pitchFamily="2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B91C7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B91C7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itchFamily="2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60">
              <a:lnSpc>
                <a:spcPct val="100000"/>
              </a:lnSpc>
            </a:pPr>
            <a:r>
              <a:rPr lang="en-US" altLang="ko-K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20253338</a:t>
            </a:r>
            <a:r>
              <a:rPr lang="ko-KR" alt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 </a:t>
            </a:r>
            <a:r>
              <a:rPr lang="en-US" altLang="ko-KR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Jiwon Park</a:t>
            </a:r>
          </a:p>
          <a:p>
            <a:pPr marL="63360">
              <a:lnSpc>
                <a:spcPct val="100000"/>
              </a:lnSpc>
            </a:pPr>
            <a:r>
              <a:rPr lang="en-US" altLang="ko-K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20243490</a:t>
            </a:r>
            <a:r>
              <a:rPr lang="en-US" altLang="ko-KR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 </a:t>
            </a:r>
            <a:r>
              <a:rPr lang="en-US" altLang="ko-KR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Jeongyong</a:t>
            </a:r>
            <a:r>
              <a:rPr lang="en-US" altLang="ko-KR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dobe Song Std L" panose="02020300000000000000" pitchFamily="18" charset="-128"/>
                <a:cs typeface="Cavolini" panose="020B0502040204020203" pitchFamily="66" charset="0"/>
              </a:rPr>
              <a:t> Yang</a:t>
            </a:r>
          </a:p>
        </p:txBody>
      </p:sp>
    </p:spTree>
    <p:extLst>
      <p:ext uri="{BB962C8B-B14F-4D97-AF65-F5344CB8AC3E}">
        <p14:creationId xmlns:p14="http://schemas.microsoft.com/office/powerpoint/2010/main" val="80139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D7076-F3F1-A69B-D446-198AD8E44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FC1671-94D8-4BB2-0EFB-8DDADD7D7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Conditions in Diffusion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7DBAA6-3684-15E5-A341-25E93632F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Condition</a:t>
            </a:r>
          </a:p>
          <a:p>
            <a:pPr lvl="1"/>
            <a:r>
              <a:rPr lang="en-US" altLang="ko-KR" dirty="0"/>
              <a:t>Guides the generative process toward desired outputs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en-US" altLang="ko-KR" dirty="0"/>
          </a:p>
          <a:p>
            <a:r>
              <a:rPr lang="en-US" altLang="ko-KR" dirty="0"/>
              <a:t> Give guidance to model about how to use this condition </a:t>
            </a:r>
          </a:p>
          <a:p>
            <a:pPr lvl="1"/>
            <a:r>
              <a:rPr lang="en-US" altLang="ko-KR" dirty="0"/>
              <a:t>Gradient guidance during denoising</a:t>
            </a:r>
          </a:p>
          <a:p>
            <a:pPr lvl="2"/>
            <a:r>
              <a:rPr lang="en-US" altLang="ko-KR" b="1" dirty="0"/>
              <a:t>Diffuser</a:t>
            </a:r>
            <a:r>
              <a:rPr lang="en-US" altLang="ko-KR" dirty="0"/>
              <a:t> : Classifier-free guidance</a:t>
            </a:r>
            <a:endParaRPr lang="en-US" altLang="ko-KR" baseline="30000" dirty="0"/>
          </a:p>
          <a:p>
            <a:pPr lvl="3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5F03CB-AE5D-2124-3934-C4CF4F8A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9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FC7FCC-A251-D6BB-D2E2-EB383C58664B}"/>
                  </a:ext>
                </a:extLst>
              </p:cNvPr>
              <p:cNvSpPr txBox="1"/>
              <p:nvPr/>
            </p:nvSpPr>
            <p:spPr>
              <a:xfrm>
                <a:off x="1468191" y="2176530"/>
                <a:ext cx="38188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ko-K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kumimoji="1" lang="el-GR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kumimoji="1"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ko-K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kumimoji="1"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ko-KR" dirty="0"/>
                  <a:t>  </a:t>
                </a:r>
                <a:endParaRPr kumimoji="1" lang="ko-KR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2FA4D0-C8E2-3271-5EEC-640011D57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191" y="2176530"/>
                <a:ext cx="3818802" cy="276999"/>
              </a:xfrm>
              <a:prstGeom prst="rect">
                <a:avLst/>
              </a:prstGeom>
              <a:blipFill>
                <a:blip r:embed="rId5"/>
                <a:stretch>
                  <a:fillRect l="-2318" t="-9091" b="-409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1DBFF7EA-569C-BE59-17F6-062264498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50" y="4409218"/>
            <a:ext cx="4914900" cy="1270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DA8929E-0785-76CD-F6C9-802A5FB89AA5}"/>
              </a:ext>
            </a:extLst>
          </p:cNvPr>
          <p:cNvSpPr/>
          <p:nvPr/>
        </p:nvSpPr>
        <p:spPr>
          <a:xfrm>
            <a:off x="7170821" y="4710528"/>
            <a:ext cx="1042737" cy="6673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C0C545E5-ACC3-46A3-8E44-9D3FAB7E9076}"/>
              </a:ext>
            </a:extLst>
          </p:cNvPr>
          <p:cNvGrpSpPr/>
          <p:nvPr/>
        </p:nvGrpSpPr>
        <p:grpSpPr>
          <a:xfrm flipV="1">
            <a:off x="7692189" y="5377908"/>
            <a:ext cx="368969" cy="577515"/>
            <a:chOff x="3866147" y="-1090862"/>
            <a:chExt cx="497305" cy="577515"/>
          </a:xfrm>
        </p:grpSpPr>
        <p:cxnSp>
          <p:nvCxnSpPr>
            <p:cNvPr id="10" name="직선 연결선[R] 9">
              <a:extLst>
                <a:ext uri="{FF2B5EF4-FFF2-40B4-BE49-F238E27FC236}">
                  <a16:creationId xmlns:a16="http://schemas.microsoft.com/office/drawing/2014/main" id="{FE373A6B-CCBD-9ED7-A138-276A259209D7}"/>
                </a:ext>
              </a:extLst>
            </p:cNvPr>
            <p:cNvCxnSpPr/>
            <p:nvPr/>
          </p:nvCxnSpPr>
          <p:spPr>
            <a:xfrm>
              <a:off x="3866147" y="-1074821"/>
              <a:ext cx="0" cy="5614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[R] 10">
              <a:extLst>
                <a:ext uri="{FF2B5EF4-FFF2-40B4-BE49-F238E27FC236}">
                  <a16:creationId xmlns:a16="http://schemas.microsoft.com/office/drawing/2014/main" id="{8AD68E1F-DCE4-BFBB-9D90-28D0788956F1}"/>
                </a:ext>
              </a:extLst>
            </p:cNvPr>
            <p:cNvCxnSpPr>
              <a:cxnSpLocks/>
            </p:cNvCxnSpPr>
            <p:nvPr/>
          </p:nvCxnSpPr>
          <p:spPr>
            <a:xfrm>
              <a:off x="3866147" y="-1090862"/>
              <a:ext cx="497305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316C9F-EC9A-785A-A89C-043A9681DC56}"/>
              </a:ext>
            </a:extLst>
          </p:cNvPr>
          <p:cNvSpPr txBox="1"/>
          <p:nvPr/>
        </p:nvSpPr>
        <p:spPr>
          <a:xfrm>
            <a:off x="8213558" y="5770757"/>
            <a:ext cx="227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Reward to trajectory</a:t>
            </a:r>
            <a:endParaRPr kumimoji="1" lang="ko-KR" altLang="en-US" dirty="0">
              <a:solidFill>
                <a:srgbClr val="FF0000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8201E62-4818-EB3B-32E9-7C54077A54C8}"/>
              </a:ext>
            </a:extLst>
          </p:cNvPr>
          <p:cNvSpPr/>
          <p:nvPr/>
        </p:nvSpPr>
        <p:spPr>
          <a:xfrm>
            <a:off x="5919537" y="4710528"/>
            <a:ext cx="1042737" cy="6673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02132C4-4631-434B-CACA-120E8C9904E1}"/>
              </a:ext>
            </a:extLst>
          </p:cNvPr>
          <p:cNvGrpSpPr/>
          <p:nvPr/>
        </p:nvGrpSpPr>
        <p:grpSpPr>
          <a:xfrm>
            <a:off x="6481009" y="4161606"/>
            <a:ext cx="368969" cy="577515"/>
            <a:chOff x="3866147" y="-1090862"/>
            <a:chExt cx="497305" cy="577515"/>
          </a:xfrm>
        </p:grpSpPr>
        <p:cxnSp>
          <p:nvCxnSpPr>
            <p:cNvPr id="24" name="직선 연결선[R] 23">
              <a:extLst>
                <a:ext uri="{FF2B5EF4-FFF2-40B4-BE49-F238E27FC236}">
                  <a16:creationId xmlns:a16="http://schemas.microsoft.com/office/drawing/2014/main" id="{ED86A6FF-1FF0-F8A4-D335-5DDB05A243B6}"/>
                </a:ext>
              </a:extLst>
            </p:cNvPr>
            <p:cNvCxnSpPr/>
            <p:nvPr/>
          </p:nvCxnSpPr>
          <p:spPr>
            <a:xfrm>
              <a:off x="3866147" y="-1074821"/>
              <a:ext cx="0" cy="5614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[R] 24">
              <a:extLst>
                <a:ext uri="{FF2B5EF4-FFF2-40B4-BE49-F238E27FC236}">
                  <a16:creationId xmlns:a16="http://schemas.microsoft.com/office/drawing/2014/main" id="{2E3EE080-2C63-731B-3F77-CF595AF8C915}"/>
                </a:ext>
              </a:extLst>
            </p:cNvPr>
            <p:cNvCxnSpPr>
              <a:cxnSpLocks/>
            </p:cNvCxnSpPr>
            <p:nvPr/>
          </p:nvCxnSpPr>
          <p:spPr>
            <a:xfrm>
              <a:off x="3866147" y="-1090862"/>
              <a:ext cx="497305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A2529E4-45A3-39A8-ABDD-CBF0DD6D6E63}"/>
              </a:ext>
            </a:extLst>
          </p:cNvPr>
          <p:cNvSpPr txBox="1"/>
          <p:nvPr/>
        </p:nvSpPr>
        <p:spPr>
          <a:xfrm>
            <a:off x="6985286" y="3923242"/>
            <a:ext cx="215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Gradient of reward</a:t>
            </a:r>
            <a:endParaRPr kumimoji="1"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24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60705-4EEB-1AB2-1D95-2EA6168E2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0792AC-D100-6EDD-4475-CB363BA8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Constraints in Diffusion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5FD251-53DB-2C3B-D056-A823A6BD7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DTG : Diffusion-based Trajectory Generation for </a:t>
            </a:r>
            <a:r>
              <a:rPr lang="en-US" altLang="ko-KR" dirty="0" err="1"/>
              <a:t>Mapless</a:t>
            </a:r>
            <a:r>
              <a:rPr lang="en-US" altLang="ko-KR" dirty="0"/>
              <a:t> Global Navigation</a:t>
            </a:r>
            <a:r>
              <a:rPr lang="en-US" altLang="ko-KR" baseline="30000" dirty="0"/>
              <a:t>[9]</a:t>
            </a:r>
          </a:p>
          <a:p>
            <a:pPr lvl="1"/>
            <a:r>
              <a:rPr lang="en-US" altLang="ko-KR" sz="1600" dirty="0"/>
              <a:t>Jing Liang and </a:t>
            </a:r>
            <a:r>
              <a:rPr lang="en-US" altLang="ko-KR" sz="1600" dirty="0" err="1"/>
              <a:t>Amirreza</a:t>
            </a:r>
            <a:r>
              <a:rPr lang="en-US" altLang="ko-KR" sz="1600" dirty="0"/>
              <a:t> </a:t>
            </a:r>
            <a:r>
              <a:rPr lang="en-US" altLang="ko-KR" sz="1600" dirty="0" err="1"/>
              <a:t>Payandeh</a:t>
            </a:r>
            <a:r>
              <a:rPr lang="en-US" altLang="ko-KR" sz="1600" dirty="0"/>
              <a:t> and </a:t>
            </a:r>
            <a:r>
              <a:rPr lang="en-US" altLang="ko-KR" sz="1600" dirty="0" err="1"/>
              <a:t>Daeun</a:t>
            </a:r>
            <a:r>
              <a:rPr lang="en-US" altLang="ko-KR" sz="1600" dirty="0"/>
              <a:t> Song and </a:t>
            </a:r>
            <a:r>
              <a:rPr lang="en-US" altLang="ko-KR" sz="1600" dirty="0" err="1"/>
              <a:t>Xuesu</a:t>
            </a:r>
            <a:r>
              <a:rPr lang="en-US" altLang="ko-KR" sz="1600" dirty="0"/>
              <a:t> Xiao and Dinesh </a:t>
            </a:r>
            <a:r>
              <a:rPr lang="en-US" altLang="ko-KR" sz="1600" dirty="0" err="1"/>
              <a:t>Manocha</a:t>
            </a:r>
            <a:endParaRPr lang="en-US" altLang="ko-KR" sz="1600" dirty="0"/>
          </a:p>
          <a:p>
            <a:pPr lvl="1"/>
            <a:endParaRPr lang="en-US" altLang="ko-KR" sz="1600" dirty="0"/>
          </a:p>
          <a:p>
            <a:pPr lvl="1"/>
            <a:endParaRPr lang="en-US" altLang="ko-KR" sz="1600" dirty="0"/>
          </a:p>
          <a:p>
            <a:pPr marL="0" indent="0">
              <a:buNone/>
            </a:pPr>
            <a:endParaRPr lang="en-US" altLang="ko-KR" sz="1800" dirty="0"/>
          </a:p>
          <a:p>
            <a:pPr marL="457200" lvl="1" indent="0">
              <a:buNone/>
            </a:pPr>
            <a:endParaRPr lang="en-US" altLang="ko-KR" sz="1600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D31223-7FD7-E1B3-9B32-A092ED2B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0EBE0C5-3D01-A4F3-0FF8-E5F1D7FA3D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38" t="7970" r="3105"/>
          <a:stretch/>
        </p:blipFill>
        <p:spPr>
          <a:xfrm>
            <a:off x="2144210" y="2498510"/>
            <a:ext cx="7614821" cy="3104144"/>
          </a:xfrm>
          <a:prstGeom prst="rect">
            <a:avLst/>
          </a:prstGeom>
        </p:spPr>
      </p:pic>
      <p:sp>
        <p:nvSpPr>
          <p:cNvPr id="9" name="사각형: 둥근 모서리 10">
            <a:extLst>
              <a:ext uri="{FF2B5EF4-FFF2-40B4-BE49-F238E27FC236}">
                <a16:creationId xmlns:a16="http://schemas.microsoft.com/office/drawing/2014/main" id="{A69DCCB5-BF30-3FAB-6A5B-78A8BE71EEDD}"/>
              </a:ext>
            </a:extLst>
          </p:cNvPr>
          <p:cNvSpPr/>
          <p:nvPr/>
        </p:nvSpPr>
        <p:spPr>
          <a:xfrm>
            <a:off x="5252151" y="4231442"/>
            <a:ext cx="2858470" cy="1127594"/>
          </a:xfrm>
          <a:prstGeom prst="roundRect">
            <a:avLst>
              <a:gd name="adj" fmla="val 850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C48E1F-2EAD-4B10-CE58-B0396437D797}"/>
              </a:ext>
            </a:extLst>
          </p:cNvPr>
          <p:cNvSpPr txBox="1"/>
          <p:nvPr/>
        </p:nvSpPr>
        <p:spPr>
          <a:xfrm>
            <a:off x="4604984" y="5602654"/>
            <a:ext cx="4152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err="1">
                <a:solidFill>
                  <a:srgbClr val="FF0000"/>
                </a:solidFill>
              </a:rPr>
              <a:t>Traversability</a:t>
            </a:r>
            <a:r>
              <a:rPr kumimoji="1" lang="en-US" altLang="ko-KR" dirty="0">
                <a:solidFill>
                  <a:srgbClr val="FF0000"/>
                </a:solidFill>
              </a:rPr>
              <a:t> Loss : Adaptive Training</a:t>
            </a:r>
            <a:endParaRPr kumimoji="1"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9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EF9DA-B3B6-150D-BC51-87BE1F9A3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DB0AB71-FBFB-73F1-6EA2-D5F3E67C2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211" y="2212491"/>
            <a:ext cx="3971089" cy="1216509"/>
          </a:xfrm>
          <a:prstGeom prst="rect">
            <a:avLst/>
          </a:prstGeom>
        </p:spPr>
      </p:pic>
      <p:sp>
        <p:nvSpPr>
          <p:cNvPr id="19" name="사각형: 둥근 모서리 10">
            <a:extLst>
              <a:ext uri="{FF2B5EF4-FFF2-40B4-BE49-F238E27FC236}">
                <a16:creationId xmlns:a16="http://schemas.microsoft.com/office/drawing/2014/main" id="{F5D02C9A-D057-0F43-1433-C04D99E63ABA}"/>
              </a:ext>
            </a:extLst>
          </p:cNvPr>
          <p:cNvSpPr/>
          <p:nvPr/>
        </p:nvSpPr>
        <p:spPr>
          <a:xfrm>
            <a:off x="7403074" y="2190052"/>
            <a:ext cx="1165359" cy="1369133"/>
          </a:xfrm>
          <a:prstGeom prst="roundRect">
            <a:avLst>
              <a:gd name="adj" fmla="val 850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478A797-2D81-84E8-05D0-D1914357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Constraints in Diffusion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3EB151-EFF9-C57D-E450-3096EA5C8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DTG : Diffusion-based Trajectory Generation for </a:t>
            </a:r>
            <a:r>
              <a:rPr lang="en-US" altLang="ko-KR" dirty="0" err="1"/>
              <a:t>Mapless</a:t>
            </a:r>
            <a:r>
              <a:rPr lang="en-US" altLang="ko-KR" dirty="0"/>
              <a:t> Global Navigation</a:t>
            </a:r>
          </a:p>
          <a:p>
            <a:pPr lvl="1"/>
            <a:r>
              <a:rPr lang="en-US" altLang="ko-KR" sz="1600" dirty="0"/>
              <a:t>Jing Liang and </a:t>
            </a:r>
            <a:r>
              <a:rPr lang="en-US" altLang="ko-KR" sz="1600" dirty="0" err="1"/>
              <a:t>Amirreza</a:t>
            </a:r>
            <a:r>
              <a:rPr lang="en-US" altLang="ko-KR" sz="1600" dirty="0"/>
              <a:t> </a:t>
            </a:r>
            <a:r>
              <a:rPr lang="en-US" altLang="ko-KR" sz="1600" dirty="0" err="1"/>
              <a:t>Payandeh</a:t>
            </a:r>
            <a:r>
              <a:rPr lang="en-US" altLang="ko-KR" sz="1600" dirty="0"/>
              <a:t> and </a:t>
            </a:r>
            <a:r>
              <a:rPr lang="en-US" altLang="ko-KR" sz="1600" dirty="0" err="1"/>
              <a:t>Daeun</a:t>
            </a:r>
            <a:r>
              <a:rPr lang="en-US" altLang="ko-KR" sz="1600" dirty="0"/>
              <a:t> Song and </a:t>
            </a:r>
            <a:r>
              <a:rPr lang="en-US" altLang="ko-KR" sz="1600" dirty="0" err="1"/>
              <a:t>Xuesu</a:t>
            </a:r>
            <a:r>
              <a:rPr lang="en-US" altLang="ko-KR" sz="1600" dirty="0"/>
              <a:t> Xiao and Dinesh </a:t>
            </a:r>
            <a:r>
              <a:rPr lang="en-US" altLang="ko-KR" sz="1600" dirty="0" err="1"/>
              <a:t>Manocha</a:t>
            </a:r>
            <a:endParaRPr lang="en-US" altLang="ko-KR" sz="1600" dirty="0"/>
          </a:p>
          <a:p>
            <a:pPr lvl="1"/>
            <a:endParaRPr lang="en-US" altLang="ko-KR" sz="1600" dirty="0"/>
          </a:p>
          <a:p>
            <a:pPr lvl="1"/>
            <a:endParaRPr lang="en-US" altLang="ko-KR" sz="1600" dirty="0"/>
          </a:p>
          <a:p>
            <a:pPr marL="0" indent="0">
              <a:buNone/>
            </a:pPr>
            <a:endParaRPr lang="en-US" altLang="ko-KR" sz="1800" dirty="0"/>
          </a:p>
          <a:p>
            <a:pPr marL="457200" lvl="1" indent="0">
              <a:buNone/>
            </a:pPr>
            <a:endParaRPr lang="en-US" altLang="ko-KR" sz="1600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5D925E-98BA-37DC-71E1-D9995642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6299E6D-9A92-7DBB-E4AD-9E7BB9EB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98903"/>
            <a:ext cx="5049026" cy="305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A535641-3267-30A7-CD39-F5021EA91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271" y="3039352"/>
            <a:ext cx="2585650" cy="2829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E44177-5C80-55C4-974B-AC07D62A2137}"/>
              </a:ext>
            </a:extLst>
          </p:cNvPr>
          <p:cNvSpPr txBox="1"/>
          <p:nvPr/>
        </p:nvSpPr>
        <p:spPr>
          <a:xfrm>
            <a:off x="4171434" y="6159200"/>
            <a:ext cx="384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[ DTG : Input and Inference Result ]</a:t>
            </a:r>
            <a:endParaRPr kumimoji="1" lang="ko-Kore-KR" altLang="en-US" baseline="30000"/>
          </a:p>
        </p:txBody>
      </p:sp>
      <p:cxnSp>
        <p:nvCxnSpPr>
          <p:cNvPr id="20" name="직선 연결선[R] 19">
            <a:extLst>
              <a:ext uri="{FF2B5EF4-FFF2-40B4-BE49-F238E27FC236}">
                <a16:creationId xmlns:a16="http://schemas.microsoft.com/office/drawing/2014/main" id="{E75A9238-F8FD-1810-48AD-61D9F3685BB2}"/>
              </a:ext>
            </a:extLst>
          </p:cNvPr>
          <p:cNvCxnSpPr>
            <a:cxnSpLocks/>
          </p:cNvCxnSpPr>
          <p:nvPr/>
        </p:nvCxnSpPr>
        <p:spPr>
          <a:xfrm flipH="1">
            <a:off x="6540082" y="2212491"/>
            <a:ext cx="906129" cy="9236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[R] 20">
            <a:extLst>
              <a:ext uri="{FF2B5EF4-FFF2-40B4-BE49-F238E27FC236}">
                <a16:creationId xmlns:a16="http://schemas.microsoft.com/office/drawing/2014/main" id="{23CAF3BC-AAA8-6C0C-BCC6-ECF735D73A3D}"/>
              </a:ext>
            </a:extLst>
          </p:cNvPr>
          <p:cNvCxnSpPr>
            <a:cxnSpLocks/>
          </p:cNvCxnSpPr>
          <p:nvPr/>
        </p:nvCxnSpPr>
        <p:spPr>
          <a:xfrm>
            <a:off x="8511551" y="2190051"/>
            <a:ext cx="653370" cy="10177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사각형: 둥근 모서리 10">
            <a:extLst>
              <a:ext uri="{FF2B5EF4-FFF2-40B4-BE49-F238E27FC236}">
                <a16:creationId xmlns:a16="http://schemas.microsoft.com/office/drawing/2014/main" id="{E20EE851-EBC4-EB42-D9E2-67C301B9AC82}"/>
              </a:ext>
            </a:extLst>
          </p:cNvPr>
          <p:cNvSpPr/>
          <p:nvPr/>
        </p:nvSpPr>
        <p:spPr>
          <a:xfrm>
            <a:off x="6551653" y="2990240"/>
            <a:ext cx="2585650" cy="2878861"/>
          </a:xfrm>
          <a:prstGeom prst="roundRect">
            <a:avLst>
              <a:gd name="adj" fmla="val 850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301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C3B77-29B1-F98E-8A7A-E9EDC8F34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F932FD-4E76-0AAA-3B67-2072CBF3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Flow Matching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EA191FE-15E7-8F60-CDC9-4C40CBAF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en-US" altLang="ko-KR" dirty="0"/>
              <a:t>Flow matching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898233-1F9C-3052-5680-A6BB1A979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B0DEBBC-1825-E461-1CC3-09AFF8B25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475" y="2057141"/>
            <a:ext cx="3249723" cy="434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9F04E29-0D1D-AC54-C604-FEFD641C6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647" y="4057242"/>
            <a:ext cx="3839715" cy="19081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4039AD-40E0-B027-5966-2FCA243A3593}"/>
              </a:ext>
            </a:extLst>
          </p:cNvPr>
          <p:cNvSpPr txBox="1"/>
          <p:nvPr/>
        </p:nvSpPr>
        <p:spPr>
          <a:xfrm>
            <a:off x="6649301" y="3558455"/>
            <a:ext cx="3351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[ Flow Matching : Vector Field ]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4D24B2-1D02-ED58-A40B-6D31C342B192}"/>
              </a:ext>
            </a:extLst>
          </p:cNvPr>
          <p:cNvSpPr txBox="1"/>
          <p:nvPr/>
        </p:nvSpPr>
        <p:spPr>
          <a:xfrm>
            <a:off x="4899609" y="1668314"/>
            <a:ext cx="583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dirty="0">
                <a:solidFill>
                  <a:srgbClr val="222222"/>
                </a:solidFill>
              </a:rPr>
              <a:t>[10</a:t>
            </a:r>
            <a:r>
              <a:rPr lang="en" altLang="ko-KR" sz="1800" b="0" i="0" dirty="0">
                <a:solidFill>
                  <a:srgbClr val="222222"/>
                </a:solidFill>
                <a:effectLst/>
              </a:rPr>
              <a:t>] 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C26C1-9DDC-5BC4-8649-8E53E4F18579}"/>
              </a:ext>
            </a:extLst>
          </p:cNvPr>
          <p:cNvSpPr txBox="1"/>
          <p:nvPr/>
        </p:nvSpPr>
        <p:spPr>
          <a:xfrm>
            <a:off x="10127362" y="4107139"/>
            <a:ext cx="511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sz="1800" b="0" i="0" dirty="0">
                <a:solidFill>
                  <a:srgbClr val="222222"/>
                </a:solidFill>
                <a:effectLst/>
              </a:rPr>
              <a:t>[</a:t>
            </a:r>
            <a:r>
              <a:rPr lang="en-US" altLang="ko-KR" dirty="0">
                <a:solidFill>
                  <a:srgbClr val="222222"/>
                </a:solidFill>
              </a:rPr>
              <a:t>12</a:t>
            </a:r>
            <a:r>
              <a:rPr lang="en" altLang="ko-KR" sz="1800" b="0" i="0" dirty="0">
                <a:solidFill>
                  <a:srgbClr val="222222"/>
                </a:solidFill>
                <a:effectLst/>
              </a:rPr>
              <a:t>] 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79EA51-4E9B-4C86-A8EE-0FCC768A3BA7}"/>
              </a:ext>
            </a:extLst>
          </p:cNvPr>
          <p:cNvSpPr txBox="1"/>
          <p:nvPr/>
        </p:nvSpPr>
        <p:spPr>
          <a:xfrm>
            <a:off x="6405180" y="6156425"/>
            <a:ext cx="3839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 [ Flow Matching in Planning Task ]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15B7A3A-A6F6-4CB8-7EAC-203BC5639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92720"/>
            <a:ext cx="4223008" cy="17362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F26F1B-8E48-0DCE-6BE3-B64E1500DC1F}"/>
              </a:ext>
            </a:extLst>
          </p:cNvPr>
          <p:cNvSpPr txBox="1"/>
          <p:nvPr/>
        </p:nvSpPr>
        <p:spPr>
          <a:xfrm>
            <a:off x="10127362" y="1716080"/>
            <a:ext cx="511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dirty="0">
                <a:solidFill>
                  <a:srgbClr val="222222"/>
                </a:solidFill>
              </a:rPr>
              <a:t>[11</a:t>
            </a:r>
            <a:r>
              <a:rPr lang="en" altLang="ko-KR" sz="1800" b="0" i="0" dirty="0">
                <a:solidFill>
                  <a:srgbClr val="222222"/>
                </a:solidFill>
                <a:effectLst/>
              </a:rPr>
              <a:t>]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3173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850FD-F9DF-81D6-90ED-902F0AE5A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7DD2FC-5361-AE29-41DD-872C48C9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Flow Matching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556CF11-515F-91CC-E806-7705CCD1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en-US" altLang="ko-KR" dirty="0"/>
              <a:t> </a:t>
            </a:r>
            <a:r>
              <a:rPr lang="en-US" altLang="ko-KR" dirty="0" err="1"/>
              <a:t>FlowMP</a:t>
            </a:r>
            <a:r>
              <a:rPr lang="en-US" altLang="ko-KR" dirty="0"/>
              <a:t>: Learning Motion Fields for Robot Planning with Conditional Flow Matching</a:t>
            </a:r>
            <a:r>
              <a:rPr lang="en-US" altLang="ko-KR" baseline="30000" dirty="0"/>
              <a:t>[13]</a:t>
            </a:r>
          </a:p>
          <a:p>
            <a:pPr lvl="1"/>
            <a:r>
              <a:rPr lang="en-US" altLang="ko-KR" sz="1600" dirty="0"/>
              <a:t>Khang Nguyen and An T. Le and Tien Pham and Manfred Huber and Jan Peters and Minh Nhat Vu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AF2F7DA-A238-21D7-2418-7B95354E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13</a:t>
            </a:fld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164A142-6A81-358D-C1A5-7632F0D67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69" y="2376444"/>
            <a:ext cx="4635500" cy="2105112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2A0C13F0-5381-4782-B180-E6892AD19945}"/>
              </a:ext>
            </a:extLst>
          </p:cNvPr>
          <p:cNvGrpSpPr/>
          <p:nvPr/>
        </p:nvGrpSpPr>
        <p:grpSpPr>
          <a:xfrm>
            <a:off x="5837425" y="2445840"/>
            <a:ext cx="5214914" cy="1966319"/>
            <a:chOff x="6361657" y="1853799"/>
            <a:chExt cx="5214914" cy="1966319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03592F65-7D91-2112-6B90-7C8AA91EA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1657" y="1853799"/>
              <a:ext cx="1832556" cy="1966319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1AAECF6E-4C92-3316-0DBB-C926F51F9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3957" y="1919285"/>
              <a:ext cx="1690143" cy="1871951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2DF9F6EB-9FCC-F6D4-BC7C-F6C9E63B5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86428" y="1873298"/>
              <a:ext cx="1690143" cy="1930638"/>
            </a:xfrm>
            <a:prstGeom prst="rect">
              <a:avLst/>
            </a:prstGeom>
          </p:spPr>
        </p:pic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8840941C-12B1-1CA8-A668-B6BDC266C0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069" y="4855195"/>
            <a:ext cx="4062817" cy="1238936"/>
          </a:xfrm>
          <a:prstGeom prst="rect">
            <a:avLst/>
          </a:prstGeom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06B774FB-86FF-6F29-0DE2-25787D29E821}"/>
              </a:ext>
            </a:extLst>
          </p:cNvPr>
          <p:cNvGrpSpPr/>
          <p:nvPr/>
        </p:nvGrpSpPr>
        <p:grpSpPr>
          <a:xfrm>
            <a:off x="5756594" y="4855195"/>
            <a:ext cx="6210817" cy="1409700"/>
            <a:chOff x="5837425" y="4802018"/>
            <a:chExt cx="6210817" cy="1409700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B4925D3D-DFD5-23AE-52F0-3DC982F8071F}"/>
                </a:ext>
              </a:extLst>
            </p:cNvPr>
            <p:cNvGrpSpPr/>
            <p:nvPr/>
          </p:nvGrpSpPr>
          <p:grpSpPr>
            <a:xfrm>
              <a:off x="7900114" y="4802018"/>
              <a:ext cx="4148128" cy="1409700"/>
              <a:chOff x="6501334" y="4489795"/>
              <a:chExt cx="5816045" cy="1976525"/>
            </a:xfrm>
          </p:grpSpPr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93A3664A-FD4B-66EC-514D-142C5612E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95788" y="4489795"/>
                <a:ext cx="2824080" cy="642722"/>
              </a:xfrm>
              <a:prstGeom prst="rect">
                <a:avLst/>
              </a:prstGeom>
            </p:spPr>
          </p:pic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00A87CF1-7CA7-87F4-C0D9-98035C48C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58850" y="5104328"/>
                <a:ext cx="4346192" cy="648818"/>
              </a:xfrm>
              <a:prstGeom prst="rect">
                <a:avLst/>
              </a:prstGeom>
            </p:spPr>
          </p:pic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751AA7CE-0EF9-B357-6EB1-93E0C78BD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01334" y="5527963"/>
                <a:ext cx="5816045" cy="938357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AF7477-C37E-1D3A-A7CE-F6A85FDFC906}"/>
                </a:ext>
              </a:extLst>
            </p:cNvPr>
            <p:cNvSpPr txBox="1"/>
            <p:nvPr/>
          </p:nvSpPr>
          <p:spPr>
            <a:xfrm>
              <a:off x="5837425" y="4846553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/>
                <a:t>Motion Field</a:t>
              </a:r>
              <a:endParaRPr kumimoji="1" lang="ko-KR" alt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8467E7-0EA5-024D-95BD-D2AF1BD8470A}"/>
                </a:ext>
              </a:extLst>
            </p:cNvPr>
            <p:cNvSpPr txBox="1"/>
            <p:nvPr/>
          </p:nvSpPr>
          <p:spPr>
            <a:xfrm>
              <a:off x="5837425" y="5323149"/>
              <a:ext cx="2040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/>
                <a:t>Acceleration Field</a:t>
              </a:r>
              <a:endParaRPr kumimoji="1" lang="ko-KR" alt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A90E17-32AF-99AD-7CD6-94F538778172}"/>
                </a:ext>
              </a:extLst>
            </p:cNvPr>
            <p:cNvSpPr txBox="1"/>
            <p:nvPr/>
          </p:nvSpPr>
          <p:spPr>
            <a:xfrm>
              <a:off x="5837425" y="5760953"/>
              <a:ext cx="1164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/>
                <a:t>Jerk Field</a:t>
              </a:r>
              <a:endParaRPr kumimoji="1"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922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28C7E-9333-E076-C301-F4E098A54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81E882-FEBC-4154-A267-73FB7BDD0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Flow Matching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C047EE9-A6B0-2B06-7695-D83CFEBD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en-US" altLang="ko-KR" dirty="0"/>
              <a:t> Vector Field</a:t>
            </a:r>
            <a:r>
              <a:rPr lang="en-US" altLang="ko-KR" baseline="30000" dirty="0"/>
              <a:t>[14]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00EC71-48BC-331B-8048-7713D3E9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6" name="vector_field">
            <a:hlinkClick r:id="" action="ppaction://media"/>
            <a:extLst>
              <a:ext uri="{FF2B5EF4-FFF2-40B4-BE49-F238E27FC236}">
                <a16:creationId xmlns:a16="http://schemas.microsoft.com/office/drawing/2014/main" id="{3DAE2698-2784-742C-5479-F9B58DC634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9892" y="1861802"/>
            <a:ext cx="3818549" cy="2918554"/>
          </a:xfrm>
          <a:prstGeom prst="rect">
            <a:avLst/>
          </a:prstGeom>
        </p:spPr>
      </p:pic>
      <p:pic>
        <p:nvPicPr>
          <p:cNvPr id="9" name="flow_matching">
            <a:hlinkClick r:id="" action="ppaction://media"/>
            <a:extLst>
              <a:ext uri="{FF2B5EF4-FFF2-40B4-BE49-F238E27FC236}">
                <a16:creationId xmlns:a16="http://schemas.microsoft.com/office/drawing/2014/main" id="{3C8978C9-7289-0A79-D2F2-4989164E63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4648" y="1861802"/>
            <a:ext cx="3922807" cy="299823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83F3548-02D1-3CF1-9906-2F4ED3CFE9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5964" y="4903505"/>
            <a:ext cx="4280404" cy="96818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BEDA384-8501-087F-ECA8-10F3412FA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4699" y="5597625"/>
            <a:ext cx="4681463" cy="96818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BBBB01D-5A37-8D4B-0E50-EC1F2C1C42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5431" y="4821455"/>
            <a:ext cx="5190730" cy="115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2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F234D-75A8-60A3-1913-95F9404DA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9AA8E6-737F-34B0-2603-F15CC61D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Flow Matching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F469F45-C774-D78B-B62F-99E7649BC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Diffusion vs. Flow matching</a:t>
            </a:r>
          </a:p>
          <a:p>
            <a:pPr lvl="1"/>
            <a:r>
              <a:rPr lang="en-US" altLang="ko-KR" dirty="0"/>
              <a:t>Time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73C360-7802-4461-529E-CF27C8F4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8" name="그림 7" descr="스크린샷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90586A8-0040-1326-960C-6997F8E91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35" y="2501277"/>
            <a:ext cx="9322130" cy="2417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C17F5E-AA2F-59D2-B7E3-35668BCC9675}"/>
              </a:ext>
            </a:extLst>
          </p:cNvPr>
          <p:cNvSpPr txBox="1"/>
          <p:nvPr/>
        </p:nvSpPr>
        <p:spPr>
          <a:xfrm>
            <a:off x="4176142" y="5220616"/>
            <a:ext cx="3839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 [ Diffusion 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2821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E4CE8-6042-6D3C-5347-98991F06D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FEBB0E-4999-A2D9-E5C4-F7B75FB8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Flow Matching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57412B-9BB5-D4CC-571E-D239B4B03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Diffusion vs. Flow matching</a:t>
            </a:r>
          </a:p>
          <a:p>
            <a:pPr lvl="1"/>
            <a:r>
              <a:rPr lang="en-US" altLang="ko-KR" dirty="0"/>
              <a:t>Time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29B922-A6DC-3F25-D721-3E5E06A0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8" name="그림 7" descr="스크린샷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631C555-5C97-B9A2-6D76-6CC1DFCEC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35" y="2501277"/>
            <a:ext cx="9322130" cy="2417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686DB8-E0C0-427F-62F8-335A223741D2}"/>
              </a:ext>
            </a:extLst>
          </p:cNvPr>
          <p:cNvSpPr txBox="1"/>
          <p:nvPr/>
        </p:nvSpPr>
        <p:spPr>
          <a:xfrm>
            <a:off x="4176142" y="6056598"/>
            <a:ext cx="3839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 [ Flow Matching ]</a:t>
            </a:r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6EAFFA4-DA24-B52A-4D23-D313F27463AA}"/>
              </a:ext>
            </a:extLst>
          </p:cNvPr>
          <p:cNvSpPr/>
          <p:nvPr/>
        </p:nvSpPr>
        <p:spPr>
          <a:xfrm>
            <a:off x="3256547" y="5037221"/>
            <a:ext cx="240632" cy="224590"/>
          </a:xfrm>
          <a:prstGeom prst="ellipse">
            <a:avLst/>
          </a:prstGeom>
          <a:noFill/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44FFA596-2EB7-C263-85BA-8CECE57C76EF}"/>
              </a:ext>
            </a:extLst>
          </p:cNvPr>
          <p:cNvSpPr/>
          <p:nvPr/>
        </p:nvSpPr>
        <p:spPr>
          <a:xfrm>
            <a:off x="8727183" y="5037221"/>
            <a:ext cx="240632" cy="224590"/>
          </a:xfrm>
          <a:prstGeom prst="ellipse">
            <a:avLst/>
          </a:prstGeom>
          <a:noFill/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7" name="꺾인 연결선[E] 16">
            <a:extLst>
              <a:ext uri="{FF2B5EF4-FFF2-40B4-BE49-F238E27FC236}">
                <a16:creationId xmlns:a16="http://schemas.microsoft.com/office/drawing/2014/main" id="{5C35A4AF-2260-E758-8A4E-EA654B4AA495}"/>
              </a:ext>
            </a:extLst>
          </p:cNvPr>
          <p:cNvCxnSpPr>
            <a:stCxn id="14" idx="4"/>
            <a:endCxn id="15" idx="4"/>
          </p:cNvCxnSpPr>
          <p:nvPr/>
        </p:nvCxnSpPr>
        <p:spPr>
          <a:xfrm rot="16200000" flipH="1">
            <a:off x="6112181" y="2526493"/>
            <a:ext cx="12700" cy="5470636"/>
          </a:xfrm>
          <a:prstGeom prst="bentConnector3">
            <a:avLst>
              <a:gd name="adj1" fmla="val 3227591"/>
            </a:avLst>
          </a:prstGeom>
          <a:ln w="635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F8A16BD-CBF4-E2BB-B102-402C3E43FB3C}"/>
              </a:ext>
            </a:extLst>
          </p:cNvPr>
          <p:cNvSpPr txBox="1"/>
          <p:nvPr/>
        </p:nvSpPr>
        <p:spPr>
          <a:xfrm>
            <a:off x="4198673" y="5337866"/>
            <a:ext cx="3839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accent2"/>
                </a:solidFill>
              </a:rPr>
              <a:t>Direct!</a:t>
            </a:r>
            <a:endParaRPr lang="ko-KR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90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A397E-D963-41B3-8E2F-E19FD23E2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1D31E8-248D-DAE8-E01C-098082B8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Flow Matching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A30A16-808F-4D69-A023-AA0488E7B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Diffusion vs. Flow matching</a:t>
            </a:r>
          </a:p>
          <a:p>
            <a:pPr lvl="1"/>
            <a:r>
              <a:rPr lang="en-US" altLang="ko-KR" dirty="0"/>
              <a:t>Time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BDB73A-9CD1-023A-443E-4F9E1F44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17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F5E052C-F1CB-5803-00E5-4E601C9BE4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214"/>
          <a:stretch/>
        </p:blipFill>
        <p:spPr>
          <a:xfrm>
            <a:off x="7350677" y="2890398"/>
            <a:ext cx="4454749" cy="2135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6680E7-2F8D-F807-2BF5-A8DF739FE339}"/>
              </a:ext>
            </a:extLst>
          </p:cNvPr>
          <p:cNvSpPr txBox="1"/>
          <p:nvPr/>
        </p:nvSpPr>
        <p:spPr>
          <a:xfrm>
            <a:off x="7121453" y="5743536"/>
            <a:ext cx="3754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 [ Time Comparison of </a:t>
            </a:r>
            <a:r>
              <a:rPr lang="en-US" altLang="ko-KR" dirty="0" err="1"/>
              <a:t>FlowMP</a:t>
            </a:r>
            <a:r>
              <a:rPr lang="en-US" altLang="ko-KR" baseline="30000" dirty="0"/>
              <a:t>[13]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15" name="사각형: 둥근 모서리 10">
            <a:extLst>
              <a:ext uri="{FF2B5EF4-FFF2-40B4-BE49-F238E27FC236}">
                <a16:creationId xmlns:a16="http://schemas.microsoft.com/office/drawing/2014/main" id="{8AEBB84D-7E3D-F672-0F3B-786981441B71}"/>
              </a:ext>
            </a:extLst>
          </p:cNvPr>
          <p:cNvSpPr/>
          <p:nvPr/>
        </p:nvSpPr>
        <p:spPr>
          <a:xfrm>
            <a:off x="7660344" y="3960240"/>
            <a:ext cx="1981001" cy="848557"/>
          </a:xfrm>
          <a:prstGeom prst="roundRect">
            <a:avLst>
              <a:gd name="adj" fmla="val 850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8" name="직선 연결선[R] 17">
            <a:extLst>
              <a:ext uri="{FF2B5EF4-FFF2-40B4-BE49-F238E27FC236}">
                <a16:creationId xmlns:a16="http://schemas.microsoft.com/office/drawing/2014/main" id="{9C3C1E1C-76FB-B07D-1A4F-5A95478797C5}"/>
              </a:ext>
            </a:extLst>
          </p:cNvPr>
          <p:cNvCxnSpPr>
            <a:cxnSpLocks/>
          </p:cNvCxnSpPr>
          <p:nvPr/>
        </p:nvCxnSpPr>
        <p:spPr>
          <a:xfrm>
            <a:off x="5243741" y="4321400"/>
            <a:ext cx="2416603" cy="4134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[R] 18">
            <a:extLst>
              <a:ext uri="{FF2B5EF4-FFF2-40B4-BE49-F238E27FC236}">
                <a16:creationId xmlns:a16="http://schemas.microsoft.com/office/drawing/2014/main" id="{51682EB6-41EE-6FBD-BCF3-D49A1BED93F2}"/>
              </a:ext>
            </a:extLst>
          </p:cNvPr>
          <p:cNvCxnSpPr>
            <a:cxnSpLocks/>
          </p:cNvCxnSpPr>
          <p:nvPr/>
        </p:nvCxnSpPr>
        <p:spPr>
          <a:xfrm>
            <a:off x="8866110" y="4278051"/>
            <a:ext cx="775235" cy="4568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id="{D85994AA-D1D2-D3E4-1219-147F7968DE36}"/>
              </a:ext>
            </a:extLst>
          </p:cNvPr>
          <p:cNvCxnSpPr>
            <a:cxnSpLocks/>
          </p:cNvCxnSpPr>
          <p:nvPr/>
        </p:nvCxnSpPr>
        <p:spPr>
          <a:xfrm>
            <a:off x="8866110" y="2560930"/>
            <a:ext cx="775235" cy="1482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B4973E22-06F9-38E5-182E-273183DA2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572" y="2388243"/>
            <a:ext cx="3739538" cy="1905159"/>
          </a:xfrm>
          <a:prstGeom prst="rect">
            <a:avLst/>
          </a:prstGeom>
        </p:spPr>
      </p:pic>
      <p:sp>
        <p:nvSpPr>
          <p:cNvPr id="21" name="사각형: 둥근 모서리 10">
            <a:extLst>
              <a:ext uri="{FF2B5EF4-FFF2-40B4-BE49-F238E27FC236}">
                <a16:creationId xmlns:a16="http://schemas.microsoft.com/office/drawing/2014/main" id="{EB687B6B-BD81-EC23-07F2-DB9DDB07919D}"/>
              </a:ext>
            </a:extLst>
          </p:cNvPr>
          <p:cNvSpPr/>
          <p:nvPr/>
        </p:nvSpPr>
        <p:spPr>
          <a:xfrm>
            <a:off x="5111453" y="2374243"/>
            <a:ext cx="3754657" cy="1933157"/>
          </a:xfrm>
          <a:prstGeom prst="roundRect">
            <a:avLst>
              <a:gd name="adj" fmla="val 850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8927349E-A565-475E-03D9-45B2893A5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37" y="2017112"/>
            <a:ext cx="4330913" cy="35850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BAA806-3D9E-63C9-9767-7EBDF50812CC}"/>
              </a:ext>
            </a:extLst>
          </p:cNvPr>
          <p:cNvSpPr txBox="1"/>
          <p:nvPr/>
        </p:nvSpPr>
        <p:spPr>
          <a:xfrm>
            <a:off x="1065894" y="5773450"/>
            <a:ext cx="4004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 [ Time Comparison of </a:t>
            </a:r>
            <a:r>
              <a:rPr lang="en-US" altLang="ko-KR" dirty="0" err="1"/>
              <a:t>FlowPolicy</a:t>
            </a:r>
            <a:r>
              <a:rPr lang="en-US" altLang="ko-KR" baseline="30000" dirty="0"/>
              <a:t>[15]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32" name="사각형: 둥근 모서리 10">
            <a:extLst>
              <a:ext uri="{FF2B5EF4-FFF2-40B4-BE49-F238E27FC236}">
                <a16:creationId xmlns:a16="http://schemas.microsoft.com/office/drawing/2014/main" id="{FAAAD1D7-FE7D-4B7F-7BA7-C9DAAF06510C}"/>
              </a:ext>
            </a:extLst>
          </p:cNvPr>
          <p:cNvSpPr/>
          <p:nvPr/>
        </p:nvSpPr>
        <p:spPr>
          <a:xfrm>
            <a:off x="1412911" y="2210470"/>
            <a:ext cx="1002744" cy="2265996"/>
          </a:xfrm>
          <a:prstGeom prst="roundRect">
            <a:avLst>
              <a:gd name="adj" fmla="val 850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951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7B142-3EF1-9530-7EEB-C2F4E548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194095-C8A2-FB71-B025-5622229DA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Flow Matching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BC14B8-68DF-39C5-76D9-47324FC1F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Diffusion vs. Flow matching</a:t>
            </a:r>
          </a:p>
          <a:p>
            <a:pPr marL="4572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AABE469-EBAA-59CA-7877-DA1784B3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18</a:t>
            </a:fld>
            <a:endParaRPr lang="ko-KR" altLang="en-US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94016E39-695F-A6E0-D200-305203549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373615"/>
              </p:ext>
            </p:extLst>
          </p:nvPr>
        </p:nvGraphicFramePr>
        <p:xfrm>
          <a:off x="589864" y="2314656"/>
          <a:ext cx="11042668" cy="3179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3681">
                  <a:extLst>
                    <a:ext uri="{9D8B030D-6E8A-4147-A177-3AD203B41FA5}">
                      <a16:colId xmlns:a16="http://schemas.microsoft.com/office/drawing/2014/main" val="134668330"/>
                    </a:ext>
                  </a:extLst>
                </a:gridCol>
                <a:gridCol w="4824234">
                  <a:extLst>
                    <a:ext uri="{9D8B030D-6E8A-4147-A177-3AD203B41FA5}">
                      <a16:colId xmlns:a16="http://schemas.microsoft.com/office/drawing/2014/main" val="2222498837"/>
                    </a:ext>
                  </a:extLst>
                </a:gridCol>
                <a:gridCol w="4494753">
                  <a:extLst>
                    <a:ext uri="{9D8B030D-6E8A-4147-A177-3AD203B41FA5}">
                      <a16:colId xmlns:a16="http://schemas.microsoft.com/office/drawing/2014/main" val="4132442507"/>
                    </a:ext>
                  </a:extLst>
                </a:gridCol>
              </a:tblGrid>
              <a:tr h="633256"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Diffusion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Flow Matching</a:t>
                      </a:r>
                      <a:endParaRPr lang="ko-KR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150849"/>
                  </a:ext>
                </a:extLst>
              </a:tr>
              <a:tr h="6332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Process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Step-by-step noise addition and denoising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Continuous transformation via </a:t>
                      </a:r>
                    </a:p>
                    <a:p>
                      <a:pPr algn="ctr" latinLnBrk="1"/>
                      <a:r>
                        <a:rPr lang="en-US" altLang="ko-KR" b="1" dirty="0"/>
                        <a:t>Velocity fields</a:t>
                      </a:r>
                      <a:endParaRPr lang="ko-KR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9087168"/>
                  </a:ext>
                </a:extLst>
              </a:tr>
              <a:tr h="6332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err="1"/>
                        <a:t>Mathmatical</a:t>
                      </a:r>
                      <a:endParaRPr lang="en-US" altLang="ko-KR" b="1" dirty="0"/>
                    </a:p>
                    <a:p>
                      <a:pPr algn="ctr" latinLnBrk="1"/>
                      <a:r>
                        <a:rPr lang="en-US" altLang="ko-KR" b="1" dirty="0"/>
                        <a:t>Base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Stochastic process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Deterministic ODE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6898580"/>
                  </a:ext>
                </a:extLst>
              </a:tr>
              <a:tr h="6332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Sampling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Many steps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Few steps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6503897"/>
                  </a:ext>
                </a:extLst>
              </a:tr>
              <a:tr h="6332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Best for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High-fidelity, complex generation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Fast, controllable planning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99169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6EEAF36-9CB3-BDCC-5EEC-805A71DD9B7B}"/>
              </a:ext>
            </a:extLst>
          </p:cNvPr>
          <p:cNvSpPr txBox="1"/>
          <p:nvPr/>
        </p:nvSpPr>
        <p:spPr>
          <a:xfrm>
            <a:off x="3179527" y="5824052"/>
            <a:ext cx="5732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[ Comparison between Diffusion and Flow Matching 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7009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50786-48C6-C20B-20BF-E2B58D390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D91786-AB77-FC32-4A4B-2D994AA4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5B555DB-68BE-BC15-5762-73D6E2A6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 What is  Probabilistic Generative Models ?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Key concepts and major model types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Why Probabilistic Generative Models fit Planning tasks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Diffusion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Diffusion in planning and navigation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Efficient conditioning and constraint integration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Flow Matching Models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Comparison with Diffusion models   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BB3AFA-455D-6156-42F3-A4ACE703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</a:t>
            </a:fld>
            <a:endParaRPr lang="ko-KR" altLang="en-US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F305444-9C43-9823-E14F-8F638C70730A}"/>
              </a:ext>
            </a:extLst>
          </p:cNvPr>
          <p:cNvGrpSpPr/>
          <p:nvPr/>
        </p:nvGrpSpPr>
        <p:grpSpPr>
          <a:xfrm>
            <a:off x="696687" y="3637642"/>
            <a:ext cx="4789714" cy="1496050"/>
            <a:chOff x="696687" y="3637642"/>
            <a:chExt cx="4789714" cy="1496050"/>
          </a:xfrm>
        </p:grpSpPr>
        <p:sp>
          <p:nvSpPr>
            <p:cNvPr id="7" name="모서리가 둥근 직사각형 6">
              <a:extLst>
                <a:ext uri="{FF2B5EF4-FFF2-40B4-BE49-F238E27FC236}">
                  <a16:creationId xmlns:a16="http://schemas.microsoft.com/office/drawing/2014/main" id="{559A6F87-54D2-B45F-D3A0-023547267CFF}"/>
                </a:ext>
              </a:extLst>
            </p:cNvPr>
            <p:cNvSpPr/>
            <p:nvPr/>
          </p:nvSpPr>
          <p:spPr>
            <a:xfrm>
              <a:off x="1117601" y="3637642"/>
              <a:ext cx="4368800" cy="380998"/>
            </a:xfrm>
            <a:prstGeom prst="roundRect">
              <a:avLst/>
            </a:prstGeom>
            <a:noFill/>
            <a:ln w="31750">
              <a:solidFill>
                <a:srgbClr val="00FA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9" name="모서리가 둥근 직사각형 8">
              <a:extLst>
                <a:ext uri="{FF2B5EF4-FFF2-40B4-BE49-F238E27FC236}">
                  <a16:creationId xmlns:a16="http://schemas.microsoft.com/office/drawing/2014/main" id="{7EFD2908-1AFE-9F58-731F-14D3D9FF9B4D}"/>
                </a:ext>
              </a:extLst>
            </p:cNvPr>
            <p:cNvSpPr/>
            <p:nvPr/>
          </p:nvSpPr>
          <p:spPr>
            <a:xfrm>
              <a:off x="2133601" y="4157609"/>
              <a:ext cx="3178628" cy="380998"/>
            </a:xfrm>
            <a:prstGeom prst="roundRect">
              <a:avLst/>
            </a:prstGeom>
            <a:noFill/>
            <a:ln w="31750">
              <a:solidFill>
                <a:srgbClr val="00FA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" name="모서리가 둥근 직사각형 9">
              <a:extLst>
                <a:ext uri="{FF2B5EF4-FFF2-40B4-BE49-F238E27FC236}">
                  <a16:creationId xmlns:a16="http://schemas.microsoft.com/office/drawing/2014/main" id="{C19CEFD1-8946-682E-D119-543195DC8896}"/>
                </a:ext>
              </a:extLst>
            </p:cNvPr>
            <p:cNvSpPr/>
            <p:nvPr/>
          </p:nvSpPr>
          <p:spPr>
            <a:xfrm>
              <a:off x="696687" y="4752694"/>
              <a:ext cx="3077027" cy="380998"/>
            </a:xfrm>
            <a:prstGeom prst="roundRect">
              <a:avLst/>
            </a:prstGeom>
            <a:noFill/>
            <a:ln w="31750">
              <a:solidFill>
                <a:srgbClr val="00FA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pic>
        <p:nvPicPr>
          <p:cNvPr id="13" name="multiple_agents">
            <a:hlinkClick r:id="" action="ppaction://media"/>
            <a:extLst>
              <a:ext uri="{FF2B5EF4-FFF2-40B4-BE49-F238E27FC236}">
                <a16:creationId xmlns:a16="http://schemas.microsoft.com/office/drawing/2014/main" id="{AA3A3DFB-DC54-F102-D448-40F702708B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3829" y="2689335"/>
            <a:ext cx="3852753" cy="38527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B6F155-8F39-9F97-DB80-A0FE66F2776A}"/>
              </a:ext>
            </a:extLst>
          </p:cNvPr>
          <p:cNvSpPr txBox="1"/>
          <p:nvPr/>
        </p:nvSpPr>
        <p:spPr>
          <a:xfrm>
            <a:off x="11368694" y="2452606"/>
            <a:ext cx="618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ko-KR" baseline="30000" dirty="0"/>
              <a:t>[1]</a:t>
            </a:r>
            <a:endParaRPr lang="ko-KR" altLang="en-US" baseline="30000" dirty="0"/>
          </a:p>
        </p:txBody>
      </p:sp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C2D832E4-9084-888A-89CF-81221B22AB64}"/>
              </a:ext>
            </a:extLst>
          </p:cNvPr>
          <p:cNvSpPr/>
          <p:nvPr/>
        </p:nvSpPr>
        <p:spPr>
          <a:xfrm>
            <a:off x="5709397" y="2426577"/>
            <a:ext cx="2021436" cy="52551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6213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68165-10C8-F8B0-DDFE-E088D9B81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4F4A47-280B-80E8-FC15-41300F1A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References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A5F7D0B-DA64-9B7E-8DF2-AAC99C0FB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" altLang="ko-KR" sz="1100" dirty="0">
                <a:hlinkClick r:id="rId3"/>
              </a:rPr>
              <a:t>https://www.youtube.com/watch?v=T6K2KaLmlt4&amp;ab_channel=SungjoonChoi</a:t>
            </a:r>
            <a:endParaRPr lang="en" altLang="ko-KR" sz="1100" dirty="0"/>
          </a:p>
          <a:p>
            <a:pPr>
              <a:buFont typeface="+mj-lt"/>
              <a:buAutoNum type="arabicPeriod"/>
            </a:pPr>
            <a:r>
              <a:rPr lang="en" altLang="ko-KR" sz="1100" dirty="0"/>
              <a:t>Brown, T., Mann, B., Ryder, N., Subbiah, M., Kaplan, J. D., </a:t>
            </a:r>
            <a:r>
              <a:rPr lang="en" altLang="ko-KR" sz="1100" dirty="0" err="1"/>
              <a:t>Dhariwal</a:t>
            </a:r>
            <a:r>
              <a:rPr lang="en" altLang="ko-KR" sz="1100" dirty="0"/>
              <a:t>, P., ... &amp; Amodei, D. (2020). Language models are few-shot learners. </a:t>
            </a:r>
            <a:r>
              <a:rPr lang="en" altLang="ko-KR" sz="1100" i="1" dirty="0"/>
              <a:t>Advances in neural information processing systems</a:t>
            </a:r>
            <a:r>
              <a:rPr lang="en" altLang="ko-KR" sz="1100" dirty="0"/>
              <a:t>, </a:t>
            </a:r>
            <a:r>
              <a:rPr lang="en" altLang="ko-KR" sz="1100" i="1" dirty="0"/>
              <a:t>33</a:t>
            </a:r>
            <a:r>
              <a:rPr lang="en" altLang="ko-KR" sz="1100" dirty="0"/>
              <a:t>, 1877-1901.</a:t>
            </a:r>
          </a:p>
          <a:p>
            <a:pPr>
              <a:buFont typeface="+mj-lt"/>
              <a:buAutoNum type="arabicPeriod"/>
            </a:pPr>
            <a:r>
              <a:rPr lang="en" altLang="ko-KR" sz="1100" dirty="0"/>
              <a:t>Goodfellow, I. J., </a:t>
            </a:r>
            <a:r>
              <a:rPr lang="en" altLang="ko-KR" sz="1100" dirty="0" err="1"/>
              <a:t>Pouget</a:t>
            </a:r>
            <a:r>
              <a:rPr lang="en" altLang="ko-KR" sz="1100" dirty="0"/>
              <a:t>-Abadie, J., Mirza, M., Xu, B., Warde-Farley, D., </a:t>
            </a:r>
            <a:r>
              <a:rPr lang="en" altLang="ko-KR" sz="1100" dirty="0" err="1"/>
              <a:t>Ozair</a:t>
            </a:r>
            <a:r>
              <a:rPr lang="en" altLang="ko-KR" sz="1100" dirty="0"/>
              <a:t>, S., ... &amp; Bengio, Y. (2014). Generative adversarial nets. </a:t>
            </a:r>
            <a:r>
              <a:rPr lang="en" altLang="ko-KR" sz="1100" i="1" dirty="0"/>
              <a:t>Advances in neural information processing systems</a:t>
            </a:r>
            <a:r>
              <a:rPr lang="en" altLang="ko-KR" sz="1100" dirty="0"/>
              <a:t>, </a:t>
            </a:r>
            <a:r>
              <a:rPr lang="en" altLang="ko-KR" sz="1100" i="1" dirty="0"/>
              <a:t>27</a:t>
            </a:r>
            <a:r>
              <a:rPr lang="en" altLang="ko-KR" sz="1100" dirty="0"/>
              <a:t>.</a:t>
            </a:r>
          </a:p>
          <a:p>
            <a:pPr>
              <a:buFont typeface="+mj-lt"/>
              <a:buAutoNum type="arabicPeriod"/>
            </a:pPr>
            <a:r>
              <a:rPr lang="en" altLang="ko-KR" sz="1100" dirty="0" err="1"/>
              <a:t>Kingma</a:t>
            </a:r>
            <a:r>
              <a:rPr lang="en" altLang="ko-KR" sz="1100" dirty="0"/>
              <a:t>, D. P., &amp; Welling, M. (2013, December). </a:t>
            </a:r>
            <a:r>
              <a:rPr lang="en" altLang="ko-KR" sz="1100" i="1" dirty="0"/>
              <a:t>Auto-encoding variational bayes</a:t>
            </a:r>
            <a:r>
              <a:rPr lang="en" altLang="ko-KR" sz="1100" dirty="0"/>
              <a:t>.</a:t>
            </a:r>
          </a:p>
          <a:p>
            <a:pPr>
              <a:buFont typeface="+mj-lt"/>
              <a:buAutoNum type="arabicPeriod"/>
            </a:pPr>
            <a:r>
              <a:rPr lang="en" altLang="ko-KR" sz="1100" dirty="0"/>
              <a:t>Ho, J., Jain, A., &amp; </a:t>
            </a:r>
            <a:r>
              <a:rPr lang="en" altLang="ko-KR" sz="1100" dirty="0" err="1"/>
              <a:t>Abbeel</a:t>
            </a:r>
            <a:r>
              <a:rPr lang="en" altLang="ko-KR" sz="1100" dirty="0"/>
              <a:t>, P. (2020). Denoising diffusion probabilistic models. </a:t>
            </a:r>
            <a:r>
              <a:rPr lang="en" altLang="ko-KR" sz="1100" i="1" dirty="0"/>
              <a:t>Advances in neural information processing systems</a:t>
            </a:r>
            <a:r>
              <a:rPr lang="en" altLang="ko-KR" sz="1100" dirty="0"/>
              <a:t>, </a:t>
            </a:r>
            <a:r>
              <a:rPr lang="en" altLang="ko-KR" sz="1100" i="1" dirty="0"/>
              <a:t>33</a:t>
            </a:r>
            <a:r>
              <a:rPr lang="en" altLang="ko-KR" sz="1100" dirty="0"/>
              <a:t>, 6840-6851.</a:t>
            </a:r>
          </a:p>
          <a:p>
            <a:pPr>
              <a:buFont typeface="+mj-lt"/>
              <a:buAutoNum type="arabicPeriod"/>
            </a:pPr>
            <a:r>
              <a:rPr lang="en" altLang="ko-KR" sz="1100" dirty="0"/>
              <a:t>Chi, C., Xu, Z., Feng, S., Cousineau, E., Du, Y., </a:t>
            </a:r>
            <a:r>
              <a:rPr lang="en" altLang="ko-KR" sz="1100" dirty="0" err="1"/>
              <a:t>Burchfiel</a:t>
            </a:r>
            <a:r>
              <a:rPr lang="en" altLang="ko-KR" sz="1100" dirty="0"/>
              <a:t>, B., ... &amp; Song, S. (2023). Diffusion policy: Visuomotor policy learning via action diffusion. </a:t>
            </a:r>
            <a:r>
              <a:rPr lang="en" altLang="ko-KR" sz="1100" i="1" dirty="0"/>
              <a:t>The International Journal of Robotics Research</a:t>
            </a:r>
            <a:r>
              <a:rPr lang="en" altLang="ko-KR" sz="1100" dirty="0"/>
              <a:t>, 02783649241273668.</a:t>
            </a:r>
          </a:p>
          <a:p>
            <a:pPr>
              <a:buFont typeface="+mj-lt"/>
              <a:buAutoNum type="arabicPeriod"/>
            </a:pPr>
            <a:r>
              <a:rPr lang="en" altLang="ko-KR" sz="1100" dirty="0"/>
              <a:t>Sridhar, A., Shah, D., Glossop, C., &amp; Levine, S. (2024, May). Nomad: Goal masked diffusion policies for navigation and exploration. In </a:t>
            </a:r>
            <a:r>
              <a:rPr lang="en" altLang="ko-KR" sz="1100" i="1" dirty="0"/>
              <a:t>2024 IEEE International Conference on Robotics and Automation (ICRA)</a:t>
            </a:r>
            <a:r>
              <a:rPr lang="en" altLang="ko-KR" sz="1100" dirty="0"/>
              <a:t> (pp. 63-70). IEEE.</a:t>
            </a:r>
          </a:p>
          <a:p>
            <a:pPr>
              <a:buFont typeface="+mj-lt"/>
              <a:buAutoNum type="arabicPeriod"/>
            </a:pPr>
            <a:r>
              <a:rPr lang="en" altLang="ko-KR" sz="1100" dirty="0"/>
              <a:t>Yu, W., Peng, J., Yang, H., Zhang, J., Duan, Y., Ji, J., &amp; Zhang, Y. (2024, October). </a:t>
            </a:r>
            <a:r>
              <a:rPr lang="en" altLang="ko-KR" sz="1100" dirty="0" err="1"/>
              <a:t>Ldp</a:t>
            </a:r>
            <a:r>
              <a:rPr lang="en" altLang="ko-KR" sz="1100" dirty="0"/>
              <a:t>: A local diffusion planner for efficient robot navigation and collision avoidance. In </a:t>
            </a:r>
            <a:r>
              <a:rPr lang="en" altLang="ko-KR" sz="1100" i="1" dirty="0"/>
              <a:t>2024 IEEE/RSJ International Conference on Intelligent Robots and Systems (IROS)</a:t>
            </a:r>
            <a:r>
              <a:rPr lang="en" altLang="ko-KR" sz="1100" dirty="0"/>
              <a:t> (pp. 5466-5472). IEEE.</a:t>
            </a:r>
          </a:p>
          <a:p>
            <a:pPr>
              <a:buFont typeface="+mj-lt"/>
              <a:buAutoNum type="arabicPeriod"/>
            </a:pPr>
            <a:r>
              <a:rPr lang="en" altLang="ko-KR" sz="1100" dirty="0"/>
              <a:t>Liang, J., </a:t>
            </a:r>
            <a:r>
              <a:rPr lang="en" altLang="ko-KR" sz="1100" dirty="0" err="1"/>
              <a:t>Payandeh</a:t>
            </a:r>
            <a:r>
              <a:rPr lang="en" altLang="ko-KR" sz="1100" dirty="0"/>
              <a:t>, A., Song, D., Xiao, X., &amp; </a:t>
            </a:r>
            <a:r>
              <a:rPr lang="en" altLang="ko-KR" sz="1100" dirty="0" err="1"/>
              <a:t>Manocha</a:t>
            </a:r>
            <a:r>
              <a:rPr lang="en" altLang="ko-KR" sz="1100" dirty="0"/>
              <a:t>, D. (2024, October). </a:t>
            </a:r>
            <a:r>
              <a:rPr lang="en" altLang="ko-KR" sz="1100" dirty="0" err="1"/>
              <a:t>Dtg</a:t>
            </a:r>
            <a:r>
              <a:rPr lang="en" altLang="ko-KR" sz="1100" dirty="0"/>
              <a:t>: Diffusion-based trajectory generation for </a:t>
            </a:r>
            <a:r>
              <a:rPr lang="en" altLang="ko-KR" sz="1100" dirty="0" err="1"/>
              <a:t>mapless</a:t>
            </a:r>
            <a:r>
              <a:rPr lang="en" altLang="ko-KR" sz="1100" dirty="0"/>
              <a:t> global navigation. In </a:t>
            </a:r>
            <a:r>
              <a:rPr lang="en" altLang="ko-KR" sz="1100" i="1" dirty="0"/>
              <a:t>2024 IEEE/RSJ International Conference on Intelligent Robots and Systems (IROS)</a:t>
            </a:r>
            <a:r>
              <a:rPr lang="en" altLang="ko-KR" sz="1100" dirty="0"/>
              <a:t> (pp. 5340-5347). IEEE.</a:t>
            </a:r>
          </a:p>
          <a:p>
            <a:pPr>
              <a:buFont typeface="+mj-lt"/>
              <a:buAutoNum type="arabicPeriod"/>
            </a:pPr>
            <a:r>
              <a:rPr lang="en" altLang="ko-KR" sz="1100" dirty="0"/>
              <a:t>Lipman, Y., Chen, R. T., Ben-</a:t>
            </a:r>
            <a:r>
              <a:rPr lang="en" altLang="ko-KR" sz="1100" dirty="0" err="1"/>
              <a:t>Hamu</a:t>
            </a:r>
            <a:r>
              <a:rPr lang="en" altLang="ko-KR" sz="1100" dirty="0"/>
              <a:t>, H., Nickel, M., &amp; Le, M. (2022). Flow matching for generative modeling. </a:t>
            </a:r>
            <a:r>
              <a:rPr lang="en" altLang="ko-KR" sz="1100" i="1" dirty="0" err="1"/>
              <a:t>arXiv</a:t>
            </a:r>
            <a:r>
              <a:rPr lang="en" altLang="ko-KR" sz="1100" i="1" dirty="0"/>
              <a:t> preprint arXiv:2210.02747</a:t>
            </a:r>
            <a:r>
              <a:rPr lang="en" altLang="ko-KR" sz="1100" dirty="0"/>
              <a:t>.</a:t>
            </a:r>
          </a:p>
          <a:p>
            <a:pPr>
              <a:buFont typeface="+mj-lt"/>
              <a:buAutoNum type="arabicPeriod"/>
            </a:pPr>
            <a:r>
              <a:rPr lang="en" altLang="ko-KR" sz="1100" dirty="0">
                <a:hlinkClick r:id="rId4"/>
              </a:rPr>
              <a:t>https://youtu.be/NEqHBKiMA0k</a:t>
            </a:r>
            <a:endParaRPr lang="en" altLang="ko-KR" sz="1100" dirty="0"/>
          </a:p>
          <a:p>
            <a:pPr>
              <a:buFont typeface="+mj-lt"/>
              <a:buAutoNum type="arabicPeriod"/>
            </a:pPr>
            <a:r>
              <a:rPr lang="en" altLang="ko-KR" sz="1100" dirty="0"/>
              <a:t>Nguyen, Khang, et al. "</a:t>
            </a:r>
            <a:r>
              <a:rPr lang="en" altLang="ko-KR" sz="1100" dirty="0" err="1"/>
              <a:t>FlowMP</a:t>
            </a:r>
            <a:r>
              <a:rPr lang="en" altLang="ko-KR" sz="1100" dirty="0"/>
              <a:t>: Learning Motion Fields for Robot Planning with Conditional Flow Matching." </a:t>
            </a:r>
            <a:r>
              <a:rPr lang="en" altLang="ko-KR" sz="1100" dirty="0" err="1"/>
              <a:t>arXiv</a:t>
            </a:r>
            <a:r>
              <a:rPr lang="en" altLang="ko-KR" sz="1100" dirty="0"/>
              <a:t> preprint arXiv:2503.06135 (2025).</a:t>
            </a:r>
          </a:p>
          <a:p>
            <a:pPr>
              <a:buFont typeface="+mj-lt"/>
              <a:buAutoNum type="arabicPeriod"/>
            </a:pPr>
            <a:r>
              <a:rPr lang="en" altLang="ko-KR" sz="1100" dirty="0"/>
              <a:t>Nguyen, K., Le, A. T., Pham, T., Huber, M., Peters, J., &amp; Vu, M. N. (2025). </a:t>
            </a:r>
            <a:r>
              <a:rPr lang="en" altLang="ko-KR" sz="1100" dirty="0" err="1"/>
              <a:t>FlowMP</a:t>
            </a:r>
            <a:r>
              <a:rPr lang="en" altLang="ko-KR" sz="1100" dirty="0"/>
              <a:t>: Learning Motion Fields for Robot Planning with Conditional Flow Matching. </a:t>
            </a:r>
            <a:r>
              <a:rPr lang="en" altLang="ko-KR" sz="1100" i="1" dirty="0" err="1"/>
              <a:t>arXiv</a:t>
            </a:r>
            <a:r>
              <a:rPr lang="en" altLang="ko-KR" sz="1100" i="1" dirty="0"/>
              <a:t> preprint arXiv:2503.06135</a:t>
            </a:r>
            <a:r>
              <a:rPr lang="en" altLang="ko-KR" sz="1100" dirty="0"/>
              <a:t>.</a:t>
            </a:r>
          </a:p>
          <a:p>
            <a:pPr>
              <a:buFont typeface="+mj-lt"/>
              <a:buAutoNum type="arabicPeriod"/>
            </a:pPr>
            <a:r>
              <a:rPr lang="en" altLang="ko-KR" sz="1100" dirty="0">
                <a:hlinkClick r:id="rId5"/>
              </a:rPr>
              <a:t>https://jmtomczak.github.io/blog/18/18_fm.html</a:t>
            </a:r>
            <a:endParaRPr lang="en" altLang="ko-KR" sz="1100" dirty="0"/>
          </a:p>
          <a:p>
            <a:endParaRPr lang="en-US" altLang="ko-KR" sz="1200" dirty="0"/>
          </a:p>
          <a:p>
            <a:pPr lvl="1"/>
            <a:endParaRPr lang="en-US" altLang="ko-KR" sz="12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7502F9-8A4C-B778-7D14-160C0ECA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5686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EF4FC-9655-25E8-A61F-369D40CBB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BB1D2D-4BC1-F38E-28DB-050DE555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Quiz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6D9BCEC-B679-27FD-04AD-8F9BC417B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en-US" altLang="ko-KR" dirty="0"/>
              <a:t> Quiz 1.</a:t>
            </a:r>
          </a:p>
          <a:p>
            <a:pPr lvl="1"/>
            <a:r>
              <a:rPr lang="en" altLang="ko-KR" dirty="0"/>
              <a:t>In planning, it is better to generate only one fixed path instead of multiple possible trajectories.</a:t>
            </a:r>
            <a:endParaRPr lang="en-US" altLang="ko-KR" dirty="0"/>
          </a:p>
          <a:p>
            <a:pPr lvl="1"/>
            <a:r>
              <a:rPr lang="en-US" altLang="ko-KR" dirty="0"/>
              <a:t>O / X </a:t>
            </a:r>
          </a:p>
          <a:p>
            <a:r>
              <a:rPr lang="en-US" altLang="ko-KR" dirty="0"/>
              <a:t> Quiz 2. </a:t>
            </a:r>
          </a:p>
          <a:p>
            <a:pPr lvl="1"/>
            <a:r>
              <a:rPr lang="en" altLang="ko-KR" dirty="0"/>
              <a:t>Diffusion models always achieve faster planning performance than </a:t>
            </a:r>
            <a:r>
              <a:rPr lang="en-US" altLang="ko-KR" dirty="0"/>
              <a:t>Flow Matching</a:t>
            </a:r>
          </a:p>
          <a:p>
            <a:pPr lvl="1"/>
            <a:r>
              <a:rPr lang="en-US" altLang="ko-KR" dirty="0"/>
              <a:t>O / X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C2C5FFC-B6E6-3A60-E647-0A3AB30F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9639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53FE66-843B-47FF-813B-BAC15D23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Probabilistic Generative Models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FA42DAB-DFF4-473A-AE95-507C9B36C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en-US" altLang="ko-KR" dirty="0"/>
              <a:t> What is Probabilistic Generative Models ?</a:t>
            </a:r>
          </a:p>
          <a:p>
            <a:pPr lvl="1"/>
            <a:r>
              <a:rPr lang="en-US" altLang="ko-KR" dirty="0"/>
              <a:t>Models that learn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distribution of data </a:t>
            </a:r>
            <a:r>
              <a:rPr lang="en-US" altLang="ko-KR" dirty="0"/>
              <a:t>and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generate new samples</a:t>
            </a:r>
            <a:r>
              <a:rPr lang="en-US" altLang="ko-KR" dirty="0"/>
              <a:t> based on the learning</a:t>
            </a:r>
          </a:p>
          <a:p>
            <a:pPr lvl="1"/>
            <a:r>
              <a:rPr lang="en-US" altLang="ko-KR" dirty="0"/>
              <a:t>Work by modeling probability distributions and sampling from them</a:t>
            </a:r>
          </a:p>
          <a:p>
            <a:r>
              <a:rPr lang="en-US" altLang="ko-KR" dirty="0"/>
              <a:t> Key functions</a:t>
            </a:r>
          </a:p>
          <a:p>
            <a:pPr lvl="1"/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Density estimation </a:t>
            </a:r>
            <a:r>
              <a:rPr lang="en-US" altLang="ko-KR" dirty="0"/>
              <a:t>: estimating the probability distribution of real data</a:t>
            </a:r>
          </a:p>
          <a:p>
            <a:pPr lvl="1"/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Sampling</a:t>
            </a:r>
            <a:r>
              <a:rPr lang="en-US" altLang="ko-KR" dirty="0"/>
              <a:t> : generating new data from learned distribution</a:t>
            </a:r>
          </a:p>
          <a:p>
            <a:pPr lvl="1"/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Latent representation learning</a:t>
            </a:r>
            <a:r>
              <a:rPr lang="en-US" altLang="ko-KR" dirty="0"/>
              <a:t> : learning meaningful low-dimensional representations of data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5EFD8C-F25A-42A4-A196-4A42251D6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2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962FF9-36F6-B9F2-FBE6-26DB3C493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14" y="3996668"/>
            <a:ext cx="3424106" cy="1890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680917-61F0-0AB0-EE49-7843D6EEC9CF}"/>
              </a:ext>
            </a:extLst>
          </p:cNvPr>
          <p:cNvSpPr txBox="1"/>
          <p:nvPr/>
        </p:nvSpPr>
        <p:spPr>
          <a:xfrm>
            <a:off x="800992" y="5865384"/>
            <a:ext cx="3356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Autoregressive Model : </a:t>
            </a:r>
            <a:r>
              <a:rPr kumimoji="1" lang="en-US" altLang="ko-Kore-KR" b="1" dirty="0"/>
              <a:t>GPT </a:t>
            </a:r>
            <a:r>
              <a:rPr kumimoji="1" lang="en-US" altLang="ko-Kore-KR" baseline="30000" dirty="0"/>
              <a:t>[2]</a:t>
            </a:r>
            <a:endParaRPr kumimoji="1" lang="ko-Kore-KR" altLang="en-US" baseline="30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285DF-D6CE-449A-ACF4-691D26F14E8A}"/>
              </a:ext>
            </a:extLst>
          </p:cNvPr>
          <p:cNvSpPr txBox="1"/>
          <p:nvPr/>
        </p:nvSpPr>
        <p:spPr>
          <a:xfrm>
            <a:off x="4263208" y="5865384"/>
            <a:ext cx="4121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Generative Adversarial Nets  : </a:t>
            </a:r>
            <a:r>
              <a:rPr kumimoji="1" lang="en-US" altLang="ko-Kore-KR" b="1" dirty="0"/>
              <a:t>GAN </a:t>
            </a:r>
            <a:r>
              <a:rPr kumimoji="1" lang="en-US" altLang="ko-Kore-KR" baseline="30000" dirty="0"/>
              <a:t>[3]</a:t>
            </a:r>
            <a:endParaRPr kumimoji="1" lang="ko-Kore-KR" altLang="en-US" baseline="3000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110011B-10E0-74EF-12F5-454B0B287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61" y="3996668"/>
            <a:ext cx="2518167" cy="189061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9731E60-6BA3-E9FE-CD54-534D9E4F5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526" y="4163364"/>
            <a:ext cx="2962226" cy="1557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37481F-BB8B-F475-F9B1-01C29AC68DA9}"/>
              </a:ext>
            </a:extLst>
          </p:cNvPr>
          <p:cNvSpPr txBox="1"/>
          <p:nvPr/>
        </p:nvSpPr>
        <p:spPr>
          <a:xfrm>
            <a:off x="8612375" y="5865384"/>
            <a:ext cx="309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/>
              <a:t>V</a:t>
            </a:r>
            <a:r>
              <a:rPr kumimoji="1" lang="en-US" altLang="ko-Kore-KR" dirty="0"/>
              <a:t>ariational </a:t>
            </a:r>
            <a:r>
              <a:rPr kumimoji="1" lang="en-US" altLang="ko-Kore-KR" b="1" dirty="0" err="1"/>
              <a:t>A</a:t>
            </a:r>
            <a:r>
              <a:rPr kumimoji="1" lang="en-US" altLang="ko-Kore-KR" dirty="0" err="1"/>
              <a:t>uto</a:t>
            </a:r>
            <a:r>
              <a:rPr kumimoji="1" lang="en-US" altLang="ko-Kore-KR" b="1" dirty="0" err="1"/>
              <a:t>E</a:t>
            </a:r>
            <a:r>
              <a:rPr kumimoji="1" lang="en-US" altLang="ko-Kore-KR" dirty="0" err="1"/>
              <a:t>ncoders</a:t>
            </a:r>
            <a:r>
              <a:rPr kumimoji="1" lang="en-US" altLang="ko-Kore-KR" dirty="0"/>
              <a:t> </a:t>
            </a:r>
            <a:r>
              <a:rPr kumimoji="1" lang="en-US" altLang="ko-Kore-KR" baseline="30000" dirty="0"/>
              <a:t>[4]</a:t>
            </a:r>
            <a:endParaRPr kumimoji="1" lang="ko-Kore-KR" altLang="en-US" baseline="30000"/>
          </a:p>
        </p:txBody>
      </p:sp>
      <p:sp>
        <p:nvSpPr>
          <p:cNvPr id="18" name="모서리가 둥근 직사각형 17">
            <a:extLst>
              <a:ext uri="{FF2B5EF4-FFF2-40B4-BE49-F238E27FC236}">
                <a16:creationId xmlns:a16="http://schemas.microsoft.com/office/drawing/2014/main" id="{16E97058-B88E-AC75-FCBC-5882BE970036}"/>
              </a:ext>
            </a:extLst>
          </p:cNvPr>
          <p:cNvSpPr/>
          <p:nvPr/>
        </p:nvSpPr>
        <p:spPr>
          <a:xfrm>
            <a:off x="837560" y="2623836"/>
            <a:ext cx="3910904" cy="1043364"/>
          </a:xfrm>
          <a:prstGeom prst="roundRect">
            <a:avLst/>
          </a:prstGeom>
          <a:noFill/>
          <a:ln w="31750">
            <a:solidFill>
              <a:srgbClr val="00FA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2004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134B1-2FD3-4C48-6849-88DDCCB6D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E78531-6D8D-B998-1703-7CA7E44D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Probabilistic Generative Models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B1309A-1B3E-7BE9-D054-AEDD439E8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en-US" altLang="ko-KR" dirty="0"/>
              <a:t>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Why</a:t>
            </a:r>
            <a:r>
              <a:rPr lang="en-US" altLang="ko-KR" dirty="0"/>
              <a:t> do we have to use Probabilistic Generative Models in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Planning tasks</a:t>
            </a:r>
            <a:r>
              <a:rPr lang="en-US" altLang="ko-KR" dirty="0"/>
              <a:t>?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094568-81A2-0B5E-6E09-B8C0247F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78760-83F1-FE1E-E03C-2BF7B6B82B32}"/>
              </a:ext>
            </a:extLst>
          </p:cNvPr>
          <p:cNvSpPr txBox="1"/>
          <p:nvPr/>
        </p:nvSpPr>
        <p:spPr>
          <a:xfrm>
            <a:off x="6996648" y="1961329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/>
              <a:t>Probabilistic Generative Models</a:t>
            </a:r>
            <a:endParaRPr kumimoji="1" lang="ko-KR" altLang="en-US" b="1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61A664F-AD3A-E39F-B0EA-218551551F03}"/>
              </a:ext>
            </a:extLst>
          </p:cNvPr>
          <p:cNvGrpSpPr/>
          <p:nvPr/>
        </p:nvGrpSpPr>
        <p:grpSpPr>
          <a:xfrm>
            <a:off x="6802927" y="2442373"/>
            <a:ext cx="4053274" cy="1100913"/>
            <a:chOff x="1084403" y="2453591"/>
            <a:chExt cx="4053274" cy="1100913"/>
          </a:xfrm>
        </p:grpSpPr>
        <p:sp>
          <p:nvSpPr>
            <p:cNvPr id="8" name="모서리가 둥근 직사각형 7">
              <a:extLst>
                <a:ext uri="{FF2B5EF4-FFF2-40B4-BE49-F238E27FC236}">
                  <a16:creationId xmlns:a16="http://schemas.microsoft.com/office/drawing/2014/main" id="{CD615A46-65FE-1385-2E23-873B8EA7667D}"/>
                </a:ext>
              </a:extLst>
            </p:cNvPr>
            <p:cNvSpPr/>
            <p:nvPr/>
          </p:nvSpPr>
          <p:spPr>
            <a:xfrm>
              <a:off x="1084403" y="2453591"/>
              <a:ext cx="4053274" cy="1100913"/>
            </a:xfrm>
            <a:prstGeom prst="round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D839CF-142E-02DC-541C-D1DA44BDF86B}"/>
                </a:ext>
              </a:extLst>
            </p:cNvPr>
            <p:cNvSpPr txBox="1"/>
            <p:nvPr/>
          </p:nvSpPr>
          <p:spPr>
            <a:xfrm>
              <a:off x="1345973" y="2680881"/>
              <a:ext cx="35301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dirty="0"/>
                <a:t>Modeling complex distributions </a:t>
              </a:r>
              <a:br>
                <a:rPr kumimoji="1" lang="en-US" altLang="ko-KR" dirty="0"/>
              </a:br>
              <a:r>
                <a:rPr kumimoji="1" lang="en-US" altLang="ko-KR" dirty="0"/>
                <a:t>(Latent space)</a:t>
              </a:r>
              <a:endParaRPr kumimoji="1" lang="ko-KR" altLang="en-US" dirty="0"/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1C2823B7-5800-50C4-1EF4-C17A6F1D88B0}"/>
              </a:ext>
            </a:extLst>
          </p:cNvPr>
          <p:cNvGrpSpPr/>
          <p:nvPr/>
        </p:nvGrpSpPr>
        <p:grpSpPr>
          <a:xfrm>
            <a:off x="6802927" y="3733659"/>
            <a:ext cx="4053274" cy="679354"/>
            <a:chOff x="1084403" y="3892647"/>
            <a:chExt cx="4053274" cy="679354"/>
          </a:xfrm>
        </p:grpSpPr>
        <p:sp>
          <p:nvSpPr>
            <p:cNvPr id="12" name="모서리가 둥근 직사각형 11">
              <a:extLst>
                <a:ext uri="{FF2B5EF4-FFF2-40B4-BE49-F238E27FC236}">
                  <a16:creationId xmlns:a16="http://schemas.microsoft.com/office/drawing/2014/main" id="{91EFF35C-EC56-EB45-0C7E-2BB435F9441A}"/>
                </a:ext>
              </a:extLst>
            </p:cNvPr>
            <p:cNvSpPr/>
            <p:nvPr/>
          </p:nvSpPr>
          <p:spPr>
            <a:xfrm>
              <a:off x="1084403" y="3892647"/>
              <a:ext cx="4053274" cy="679354"/>
            </a:xfrm>
            <a:prstGeom prst="round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A7D1EC-AC22-6B2C-414D-4F628C8F4021}"/>
                </a:ext>
              </a:extLst>
            </p:cNvPr>
            <p:cNvSpPr txBox="1"/>
            <p:nvPr/>
          </p:nvSpPr>
          <p:spPr>
            <a:xfrm>
              <a:off x="2411172" y="4059976"/>
              <a:ext cx="1399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dirty="0"/>
                <a:t>Uncertainty</a:t>
              </a:r>
              <a:endParaRPr kumimoji="1" lang="ko-KR" altLang="en-US" dirty="0"/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4A90109F-45F0-0B5A-6738-8C18898B3F5A}"/>
              </a:ext>
            </a:extLst>
          </p:cNvPr>
          <p:cNvGrpSpPr/>
          <p:nvPr/>
        </p:nvGrpSpPr>
        <p:grpSpPr>
          <a:xfrm>
            <a:off x="6802927" y="4606064"/>
            <a:ext cx="4053274" cy="679354"/>
            <a:chOff x="1084403" y="4777067"/>
            <a:chExt cx="4053274" cy="679354"/>
          </a:xfrm>
        </p:grpSpPr>
        <p:sp>
          <p:nvSpPr>
            <p:cNvPr id="17" name="모서리가 둥근 직사각형 16">
              <a:extLst>
                <a:ext uri="{FF2B5EF4-FFF2-40B4-BE49-F238E27FC236}">
                  <a16:creationId xmlns:a16="http://schemas.microsoft.com/office/drawing/2014/main" id="{36225968-008A-CB4C-E7DF-F08E6082441E}"/>
                </a:ext>
              </a:extLst>
            </p:cNvPr>
            <p:cNvSpPr/>
            <p:nvPr/>
          </p:nvSpPr>
          <p:spPr>
            <a:xfrm>
              <a:off x="1084403" y="4777067"/>
              <a:ext cx="4053274" cy="679354"/>
            </a:xfrm>
            <a:prstGeom prst="round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2DD1E0-D57F-7206-0CAA-8DBC4EE53157}"/>
                </a:ext>
              </a:extLst>
            </p:cNvPr>
            <p:cNvSpPr txBox="1"/>
            <p:nvPr/>
          </p:nvSpPr>
          <p:spPr>
            <a:xfrm>
              <a:off x="1808448" y="4944396"/>
              <a:ext cx="2605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dirty="0"/>
                <a:t>Conditional Generation</a:t>
              </a:r>
              <a:endParaRPr kumimoji="1" lang="ko-KR" altLang="en-US" dirty="0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3808762-4DF6-912E-5C72-CC9384ED8AEA}"/>
              </a:ext>
            </a:extLst>
          </p:cNvPr>
          <p:cNvGrpSpPr/>
          <p:nvPr/>
        </p:nvGrpSpPr>
        <p:grpSpPr>
          <a:xfrm>
            <a:off x="6802927" y="5472538"/>
            <a:ext cx="4053274" cy="679354"/>
            <a:chOff x="1084403" y="5541566"/>
            <a:chExt cx="4053274" cy="679354"/>
          </a:xfrm>
        </p:grpSpPr>
        <p:sp>
          <p:nvSpPr>
            <p:cNvPr id="19" name="모서리가 둥근 직사각형 18">
              <a:extLst>
                <a:ext uri="{FF2B5EF4-FFF2-40B4-BE49-F238E27FC236}">
                  <a16:creationId xmlns:a16="http://schemas.microsoft.com/office/drawing/2014/main" id="{234CB544-CAB7-987E-D87B-6D34A554D7FE}"/>
                </a:ext>
              </a:extLst>
            </p:cNvPr>
            <p:cNvSpPr/>
            <p:nvPr/>
          </p:nvSpPr>
          <p:spPr>
            <a:xfrm>
              <a:off x="1084403" y="5541566"/>
              <a:ext cx="4053274" cy="679354"/>
            </a:xfrm>
            <a:prstGeom prst="round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CF9121-B78C-23A7-94B0-2EB973C86A22}"/>
                </a:ext>
              </a:extLst>
            </p:cNvPr>
            <p:cNvSpPr txBox="1"/>
            <p:nvPr/>
          </p:nvSpPr>
          <p:spPr>
            <a:xfrm>
              <a:off x="2139857" y="5708895"/>
              <a:ext cx="1942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dirty="0"/>
                <a:t>Sample Diversity</a:t>
              </a:r>
              <a:endParaRPr kumimoji="1" lang="ko-KR" altLang="en-US" dirty="0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4031471-0169-E645-0308-702EEE956220}"/>
              </a:ext>
            </a:extLst>
          </p:cNvPr>
          <p:cNvGrpSpPr/>
          <p:nvPr/>
        </p:nvGrpSpPr>
        <p:grpSpPr>
          <a:xfrm>
            <a:off x="1424543" y="2442373"/>
            <a:ext cx="4053274" cy="1100913"/>
            <a:chOff x="6720705" y="2453591"/>
            <a:chExt cx="4053274" cy="1100913"/>
          </a:xfrm>
        </p:grpSpPr>
        <p:sp>
          <p:nvSpPr>
            <p:cNvPr id="21" name="모서리가 둥근 직사각형 20">
              <a:extLst>
                <a:ext uri="{FF2B5EF4-FFF2-40B4-BE49-F238E27FC236}">
                  <a16:creationId xmlns:a16="http://schemas.microsoft.com/office/drawing/2014/main" id="{50189BB3-2013-C388-7A7B-79F1CAEDC378}"/>
                </a:ext>
              </a:extLst>
            </p:cNvPr>
            <p:cNvSpPr/>
            <p:nvPr/>
          </p:nvSpPr>
          <p:spPr>
            <a:xfrm>
              <a:off x="6720705" y="2453591"/>
              <a:ext cx="4053274" cy="1100913"/>
            </a:xfrm>
            <a:prstGeom prst="round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9371DC-A803-6F02-1B7A-134F6841AA62}"/>
                </a:ext>
              </a:extLst>
            </p:cNvPr>
            <p:cNvSpPr txBox="1"/>
            <p:nvPr/>
          </p:nvSpPr>
          <p:spPr>
            <a:xfrm>
              <a:off x="7515855" y="2680881"/>
              <a:ext cx="24629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dirty="0"/>
                <a:t>Modeling various env.</a:t>
              </a:r>
              <a:br>
                <a:rPr kumimoji="1" lang="en-US" altLang="ko-KR" dirty="0"/>
              </a:br>
              <a:r>
                <a:rPr kumimoji="1" lang="en-US" altLang="ko-KR" dirty="0"/>
                <a:t>and sensor data</a:t>
              </a:r>
              <a:endParaRPr kumimoji="1" lang="ko-KR" altLang="en-US" dirty="0"/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C3A53A9-B5B2-ABFF-4E2F-45C14C3201C8}"/>
              </a:ext>
            </a:extLst>
          </p:cNvPr>
          <p:cNvGrpSpPr/>
          <p:nvPr/>
        </p:nvGrpSpPr>
        <p:grpSpPr>
          <a:xfrm>
            <a:off x="1424543" y="3727343"/>
            <a:ext cx="4053274" cy="691986"/>
            <a:chOff x="6720705" y="3892647"/>
            <a:chExt cx="4053274" cy="691986"/>
          </a:xfrm>
        </p:grpSpPr>
        <p:sp>
          <p:nvSpPr>
            <p:cNvPr id="23" name="모서리가 둥근 직사각형 22">
              <a:extLst>
                <a:ext uri="{FF2B5EF4-FFF2-40B4-BE49-F238E27FC236}">
                  <a16:creationId xmlns:a16="http://schemas.microsoft.com/office/drawing/2014/main" id="{A64367E8-69FB-3C5C-41CE-B2767E0A01A3}"/>
                </a:ext>
              </a:extLst>
            </p:cNvPr>
            <p:cNvSpPr/>
            <p:nvPr/>
          </p:nvSpPr>
          <p:spPr>
            <a:xfrm>
              <a:off x="6720705" y="3892647"/>
              <a:ext cx="4053274" cy="679354"/>
            </a:xfrm>
            <a:prstGeom prst="round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EBE127-5F53-67DC-6503-552F8CD79A9E}"/>
                </a:ext>
              </a:extLst>
            </p:cNvPr>
            <p:cNvSpPr txBox="1"/>
            <p:nvPr/>
          </p:nvSpPr>
          <p:spPr>
            <a:xfrm>
              <a:off x="7333333" y="3938302"/>
              <a:ext cx="28280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dirty="0"/>
                <a:t>Considering uncertainties</a:t>
              </a:r>
            </a:p>
            <a:p>
              <a:pPr algn="ctr"/>
              <a:r>
                <a:rPr kumimoji="1" lang="en-US" altLang="ko-KR" dirty="0"/>
                <a:t>in env. and sensors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EBC089B-E29E-86E4-E274-540306C42F0B}"/>
              </a:ext>
            </a:extLst>
          </p:cNvPr>
          <p:cNvGrpSpPr/>
          <p:nvPr/>
        </p:nvGrpSpPr>
        <p:grpSpPr>
          <a:xfrm>
            <a:off x="1424543" y="4603194"/>
            <a:ext cx="4053274" cy="685095"/>
            <a:chOff x="6720705" y="4777067"/>
            <a:chExt cx="4053274" cy="685095"/>
          </a:xfrm>
        </p:grpSpPr>
        <p:sp>
          <p:nvSpPr>
            <p:cNvPr id="25" name="모서리가 둥근 직사각형 24">
              <a:extLst>
                <a:ext uri="{FF2B5EF4-FFF2-40B4-BE49-F238E27FC236}">
                  <a16:creationId xmlns:a16="http://schemas.microsoft.com/office/drawing/2014/main" id="{D8D63603-5218-7C32-6BB3-77A67D5C51D0}"/>
                </a:ext>
              </a:extLst>
            </p:cNvPr>
            <p:cNvSpPr/>
            <p:nvPr/>
          </p:nvSpPr>
          <p:spPr>
            <a:xfrm>
              <a:off x="6720705" y="4777067"/>
              <a:ext cx="4053274" cy="679354"/>
            </a:xfrm>
            <a:prstGeom prst="round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CBD206-BC62-9A2D-2D4F-C0DD4BAC5F57}"/>
                </a:ext>
              </a:extLst>
            </p:cNvPr>
            <p:cNvSpPr txBox="1"/>
            <p:nvPr/>
          </p:nvSpPr>
          <p:spPr>
            <a:xfrm>
              <a:off x="7062437" y="4815831"/>
              <a:ext cx="33698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dirty="0"/>
                <a:t>Generating paths that adapt to </a:t>
              </a:r>
              <a:br>
                <a:rPr kumimoji="1" lang="en-US" altLang="ko-KR" dirty="0"/>
              </a:br>
              <a:r>
                <a:rPr kumimoji="1" lang="en-US" altLang="ko-KR" dirty="0"/>
                <a:t>various constraints</a:t>
              </a:r>
              <a:endParaRPr kumimoji="1" lang="ko-KR" altLang="en-US" dirty="0"/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CCCF4AE8-3DAC-7B49-EFF3-0B08A2DCD217}"/>
              </a:ext>
            </a:extLst>
          </p:cNvPr>
          <p:cNvGrpSpPr/>
          <p:nvPr/>
        </p:nvGrpSpPr>
        <p:grpSpPr>
          <a:xfrm>
            <a:off x="1424543" y="5472538"/>
            <a:ext cx="4053274" cy="679354"/>
            <a:chOff x="6720705" y="5541566"/>
            <a:chExt cx="4053274" cy="679354"/>
          </a:xfrm>
        </p:grpSpPr>
        <p:sp>
          <p:nvSpPr>
            <p:cNvPr id="27" name="모서리가 둥근 직사각형 26">
              <a:extLst>
                <a:ext uri="{FF2B5EF4-FFF2-40B4-BE49-F238E27FC236}">
                  <a16:creationId xmlns:a16="http://schemas.microsoft.com/office/drawing/2014/main" id="{965E243E-051C-D4B4-D211-72142E6BAEA6}"/>
                </a:ext>
              </a:extLst>
            </p:cNvPr>
            <p:cNvSpPr/>
            <p:nvPr/>
          </p:nvSpPr>
          <p:spPr>
            <a:xfrm>
              <a:off x="6720705" y="5541566"/>
              <a:ext cx="4053274" cy="679354"/>
            </a:xfrm>
            <a:prstGeom prst="round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CCEC1B-3909-6708-A50D-BD9EE9223858}"/>
                </a:ext>
              </a:extLst>
            </p:cNvPr>
            <p:cNvSpPr txBox="1"/>
            <p:nvPr/>
          </p:nvSpPr>
          <p:spPr>
            <a:xfrm>
              <a:off x="7371406" y="5708895"/>
              <a:ext cx="275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dirty="0"/>
                <a:t>Generating diverse paths</a:t>
              </a:r>
              <a:endParaRPr kumimoji="1" lang="ko-KR" alt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2448518-3C5A-5ACD-3525-59F132096A8F}"/>
              </a:ext>
            </a:extLst>
          </p:cNvPr>
          <p:cNvSpPr txBox="1"/>
          <p:nvPr/>
        </p:nvSpPr>
        <p:spPr>
          <a:xfrm>
            <a:off x="2883157" y="196132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/>
              <a:t>Planning</a:t>
            </a:r>
            <a:endParaRPr kumimoji="1" lang="ko-KR" altLang="en-US" b="1" dirty="0"/>
          </a:p>
        </p:txBody>
      </p:sp>
      <p:cxnSp>
        <p:nvCxnSpPr>
          <p:cNvPr id="34" name="직선 연결선[R] 33">
            <a:extLst>
              <a:ext uri="{FF2B5EF4-FFF2-40B4-BE49-F238E27FC236}">
                <a16:creationId xmlns:a16="http://schemas.microsoft.com/office/drawing/2014/main" id="{74720508-5E90-5465-6DEE-9108687B433F}"/>
              </a:ext>
            </a:extLst>
          </p:cNvPr>
          <p:cNvCxnSpPr>
            <a:cxnSpLocks/>
          </p:cNvCxnSpPr>
          <p:nvPr/>
        </p:nvCxnSpPr>
        <p:spPr>
          <a:xfrm>
            <a:off x="5705770" y="2992829"/>
            <a:ext cx="821384" cy="0"/>
          </a:xfrm>
          <a:prstGeom prst="line">
            <a:avLst/>
          </a:prstGeom>
          <a:ln w="508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직선 연결선[R] 35">
            <a:extLst>
              <a:ext uri="{FF2B5EF4-FFF2-40B4-BE49-F238E27FC236}">
                <a16:creationId xmlns:a16="http://schemas.microsoft.com/office/drawing/2014/main" id="{4ACB9982-1004-5FFF-F154-B2AA3B1F29F1}"/>
              </a:ext>
            </a:extLst>
          </p:cNvPr>
          <p:cNvCxnSpPr>
            <a:cxnSpLocks/>
          </p:cNvCxnSpPr>
          <p:nvPr/>
        </p:nvCxnSpPr>
        <p:spPr>
          <a:xfrm>
            <a:off x="5705770" y="4073336"/>
            <a:ext cx="821384" cy="0"/>
          </a:xfrm>
          <a:prstGeom prst="line">
            <a:avLst/>
          </a:prstGeom>
          <a:ln w="508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직선 연결선[R] 36">
            <a:extLst>
              <a:ext uri="{FF2B5EF4-FFF2-40B4-BE49-F238E27FC236}">
                <a16:creationId xmlns:a16="http://schemas.microsoft.com/office/drawing/2014/main" id="{35E4E867-737A-7490-9F87-C3B94EC0CAAE}"/>
              </a:ext>
            </a:extLst>
          </p:cNvPr>
          <p:cNvCxnSpPr>
            <a:cxnSpLocks/>
          </p:cNvCxnSpPr>
          <p:nvPr/>
        </p:nvCxnSpPr>
        <p:spPr>
          <a:xfrm>
            <a:off x="5705770" y="4945741"/>
            <a:ext cx="821384" cy="0"/>
          </a:xfrm>
          <a:prstGeom prst="line">
            <a:avLst/>
          </a:prstGeom>
          <a:ln w="508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직선 연결선[R] 37">
            <a:extLst>
              <a:ext uri="{FF2B5EF4-FFF2-40B4-BE49-F238E27FC236}">
                <a16:creationId xmlns:a16="http://schemas.microsoft.com/office/drawing/2014/main" id="{97EFA012-2BD6-3F24-3E2B-344718C2E2FF}"/>
              </a:ext>
            </a:extLst>
          </p:cNvPr>
          <p:cNvCxnSpPr>
            <a:cxnSpLocks/>
          </p:cNvCxnSpPr>
          <p:nvPr/>
        </p:nvCxnSpPr>
        <p:spPr>
          <a:xfrm>
            <a:off x="5705770" y="5812215"/>
            <a:ext cx="821384" cy="0"/>
          </a:xfrm>
          <a:prstGeom prst="line">
            <a:avLst/>
          </a:prstGeom>
          <a:ln w="508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73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A06DB-DEFC-25CB-1E29-9A35180B0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2737A3-FA13-453E-DBF9-5277DFE8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Timeline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56FB4B-D0C8-D9FF-0E47-047747588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B54C2923-3371-4951-C7A8-B8A3CE3B97C4}"/>
              </a:ext>
            </a:extLst>
          </p:cNvPr>
          <p:cNvSpPr/>
          <p:nvPr/>
        </p:nvSpPr>
        <p:spPr>
          <a:xfrm>
            <a:off x="432741" y="5406224"/>
            <a:ext cx="11491954" cy="90212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D804CE00-0291-97B5-3A16-2DED9EAD30F6}"/>
              </a:ext>
            </a:extLst>
          </p:cNvPr>
          <p:cNvSpPr/>
          <p:nvPr/>
        </p:nvSpPr>
        <p:spPr>
          <a:xfrm>
            <a:off x="432741" y="3684389"/>
            <a:ext cx="11491954" cy="138328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F31EADA8-08CF-26FD-A3E9-FEE2DCBDD7E9}"/>
              </a:ext>
            </a:extLst>
          </p:cNvPr>
          <p:cNvSpPr/>
          <p:nvPr/>
        </p:nvSpPr>
        <p:spPr>
          <a:xfrm>
            <a:off x="432741" y="2579541"/>
            <a:ext cx="11491954" cy="67840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EF215937-551B-C9A0-281B-6914A55034E5}"/>
              </a:ext>
            </a:extLst>
          </p:cNvPr>
          <p:cNvCxnSpPr>
            <a:cxnSpLocks/>
          </p:cNvCxnSpPr>
          <p:nvPr/>
        </p:nvCxnSpPr>
        <p:spPr>
          <a:xfrm>
            <a:off x="432741" y="1919826"/>
            <a:ext cx="11372685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A80706-E275-F42A-A221-6EFC3D55D426}"/>
              </a:ext>
            </a:extLst>
          </p:cNvPr>
          <p:cNvSpPr txBox="1"/>
          <p:nvPr/>
        </p:nvSpPr>
        <p:spPr>
          <a:xfrm>
            <a:off x="355081" y="5067673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chemeClr val="accent2"/>
                </a:solidFill>
              </a:rPr>
              <a:t>Flow matching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EC37C-B1EE-0EF7-5BB9-42FC141489E9}"/>
              </a:ext>
            </a:extLst>
          </p:cNvPr>
          <p:cNvSpPr txBox="1"/>
          <p:nvPr/>
        </p:nvSpPr>
        <p:spPr>
          <a:xfrm>
            <a:off x="2818789" y="13850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/>
              <a:t>2021</a:t>
            </a:r>
            <a:endParaRPr kumimoji="1" lang="ko-Kore-KR" alt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0F0B4-2E78-5651-FE9A-32664CF63839}"/>
              </a:ext>
            </a:extLst>
          </p:cNvPr>
          <p:cNvSpPr txBox="1"/>
          <p:nvPr/>
        </p:nvSpPr>
        <p:spPr>
          <a:xfrm>
            <a:off x="813824" y="13850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/>
              <a:t>2020</a:t>
            </a:r>
            <a:endParaRPr kumimoji="1" lang="ko-Kore-KR" alt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A271EF-58B4-B85C-0A0A-0694E78559EE}"/>
              </a:ext>
            </a:extLst>
          </p:cNvPr>
          <p:cNvSpPr txBox="1"/>
          <p:nvPr/>
        </p:nvSpPr>
        <p:spPr>
          <a:xfrm>
            <a:off x="4823754" y="13850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/>
              <a:t>2022</a:t>
            </a:r>
            <a:endParaRPr kumimoji="1" lang="ko-Kore-KR" altLang="en-US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EE9297-61AC-1EF2-4C0C-773BFA3321B9}"/>
              </a:ext>
            </a:extLst>
          </p:cNvPr>
          <p:cNvSpPr txBox="1"/>
          <p:nvPr/>
        </p:nvSpPr>
        <p:spPr>
          <a:xfrm>
            <a:off x="6828719" y="13850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/>
              <a:t>2023</a:t>
            </a:r>
            <a:endParaRPr kumimoji="1" lang="ko-Kore-KR" alt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783B49-1C69-73DC-CB40-7A81D099512E}"/>
              </a:ext>
            </a:extLst>
          </p:cNvPr>
          <p:cNvSpPr txBox="1"/>
          <p:nvPr/>
        </p:nvSpPr>
        <p:spPr>
          <a:xfrm>
            <a:off x="8833684" y="13850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/>
              <a:t>2024</a:t>
            </a:r>
            <a:endParaRPr kumimoji="1" lang="ko-Kore-KR" altLang="en-US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1363B7-9BBB-C6CA-6769-9BA03CE3E3FD}"/>
              </a:ext>
            </a:extLst>
          </p:cNvPr>
          <p:cNvSpPr txBox="1"/>
          <p:nvPr/>
        </p:nvSpPr>
        <p:spPr>
          <a:xfrm>
            <a:off x="386574" y="2244544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solidFill>
                  <a:schemeClr val="accent6"/>
                </a:solidFill>
              </a:rPr>
              <a:t>Generative Probabilistic Models</a:t>
            </a:r>
            <a:endParaRPr kumimoji="1" lang="ko-Kore-KR" altLang="en-US" b="1">
              <a:solidFill>
                <a:schemeClr val="accent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B94BD1-50FC-ADD5-0DFE-9FCEFF8E2C12}"/>
              </a:ext>
            </a:extLst>
          </p:cNvPr>
          <p:cNvSpPr txBox="1"/>
          <p:nvPr/>
        </p:nvSpPr>
        <p:spPr>
          <a:xfrm>
            <a:off x="355081" y="331505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solidFill>
                  <a:schemeClr val="accent5"/>
                </a:solidFill>
              </a:rPr>
              <a:t>Diffusion</a:t>
            </a:r>
            <a:endParaRPr kumimoji="1" lang="ko-Kore-KR" altLang="en-US" b="1">
              <a:solidFill>
                <a:schemeClr val="accent5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2C1EDD-DBEE-7A20-3DDF-437D77A6E582}"/>
              </a:ext>
            </a:extLst>
          </p:cNvPr>
          <p:cNvSpPr txBox="1"/>
          <p:nvPr/>
        </p:nvSpPr>
        <p:spPr>
          <a:xfrm>
            <a:off x="10838648" y="13850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/>
              <a:t>2025</a:t>
            </a:r>
            <a:endParaRPr kumimoji="1" lang="ko-Kore-KR" altLang="en-US" b="1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34F7BAF6-0161-5818-E36E-858A18C1F019}"/>
              </a:ext>
            </a:extLst>
          </p:cNvPr>
          <p:cNvSpPr/>
          <p:nvPr/>
        </p:nvSpPr>
        <p:spPr>
          <a:xfrm>
            <a:off x="390776" y="1801737"/>
            <a:ext cx="238539" cy="238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3CFB69B2-3609-4890-40E7-F37DB5F751A0}"/>
              </a:ext>
            </a:extLst>
          </p:cNvPr>
          <p:cNvSpPr/>
          <p:nvPr/>
        </p:nvSpPr>
        <p:spPr>
          <a:xfrm>
            <a:off x="11686156" y="1801737"/>
            <a:ext cx="238539" cy="238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BEC761-C9E3-5949-F241-E1B0FFC10BCF}"/>
              </a:ext>
            </a:extLst>
          </p:cNvPr>
          <p:cNvSpPr txBox="1"/>
          <p:nvPr/>
        </p:nvSpPr>
        <p:spPr>
          <a:xfrm rot="5400000">
            <a:off x="10623681" y="1912928"/>
            <a:ext cx="707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4000" b="1"/>
              <a:t>👉</a:t>
            </a:r>
            <a:endParaRPr kumimoji="1" lang="ko-Kore-KR" altLang="en-US" sz="40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8246F-E4D2-5883-28E6-3C99FCC07C65}"/>
              </a:ext>
            </a:extLst>
          </p:cNvPr>
          <p:cNvSpPr txBox="1"/>
          <p:nvPr/>
        </p:nvSpPr>
        <p:spPr>
          <a:xfrm>
            <a:off x="687987" y="273405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/>
              <a:t>DDPM</a:t>
            </a:r>
            <a:endParaRPr kumimoji="1" lang="ko-KR" alt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F2B48-D983-2108-F376-62DEFEEC7F48}"/>
              </a:ext>
            </a:extLst>
          </p:cNvPr>
          <p:cNvSpPr txBox="1"/>
          <p:nvPr/>
        </p:nvSpPr>
        <p:spPr>
          <a:xfrm>
            <a:off x="3995254" y="4151255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/>
              <a:t>Diffusion Policy</a:t>
            </a:r>
            <a:endParaRPr kumimoji="1" lang="ko-KR" alt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423A00-8C4A-6D4B-EEAD-9360557C1BBA}"/>
              </a:ext>
            </a:extLst>
          </p:cNvPr>
          <p:cNvSpPr txBox="1"/>
          <p:nvPr/>
        </p:nvSpPr>
        <p:spPr>
          <a:xfrm>
            <a:off x="6593720" y="415125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/>
              <a:t>Diffuser</a:t>
            </a:r>
            <a:endParaRPr kumimoji="1" lang="ko-KR" alt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98E4A9-0397-3C59-C604-2323441DBC7A}"/>
              </a:ext>
            </a:extLst>
          </p:cNvPr>
          <p:cNvSpPr txBox="1"/>
          <p:nvPr/>
        </p:nvSpPr>
        <p:spPr>
          <a:xfrm>
            <a:off x="8649338" y="3667190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err="1"/>
              <a:t>NoMaD</a:t>
            </a:r>
            <a:endParaRPr kumimoji="1"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7D1FFD-E6DE-BA84-B351-22092D8C68C7}"/>
              </a:ext>
            </a:extLst>
          </p:cNvPr>
          <p:cNvSpPr txBox="1"/>
          <p:nvPr/>
        </p:nvSpPr>
        <p:spPr>
          <a:xfrm>
            <a:off x="8290784" y="4021132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Potential Based</a:t>
            </a:r>
            <a:endParaRPr kumimoji="1"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3ADE5-026D-2055-345A-1A9DC8970876}"/>
              </a:ext>
            </a:extLst>
          </p:cNvPr>
          <p:cNvSpPr txBox="1"/>
          <p:nvPr/>
        </p:nvSpPr>
        <p:spPr>
          <a:xfrm>
            <a:off x="8476943" y="438231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LDP</a:t>
            </a:r>
            <a:endParaRPr kumimoji="1"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DE4719-7D3D-99ED-6A09-2F2BC1DBF75C}"/>
              </a:ext>
            </a:extLst>
          </p:cNvPr>
          <p:cNvSpPr txBox="1"/>
          <p:nvPr/>
        </p:nvSpPr>
        <p:spPr>
          <a:xfrm>
            <a:off x="9158898" y="436712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DTG</a:t>
            </a:r>
            <a:endParaRPr kumimoji="1"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2EBB29-E0F5-9620-55D0-0A49B9A715E1}"/>
              </a:ext>
            </a:extLst>
          </p:cNvPr>
          <p:cNvSpPr txBox="1"/>
          <p:nvPr/>
        </p:nvSpPr>
        <p:spPr>
          <a:xfrm>
            <a:off x="8257079" y="469772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Dipper</a:t>
            </a:r>
            <a:endParaRPr kumimoji="1"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ED4423-B5EA-C188-B1AF-EBE3B8A83C56}"/>
              </a:ext>
            </a:extLst>
          </p:cNvPr>
          <p:cNvSpPr txBox="1"/>
          <p:nvPr/>
        </p:nvSpPr>
        <p:spPr>
          <a:xfrm>
            <a:off x="9196192" y="4697720"/>
            <a:ext cx="98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err="1"/>
              <a:t>DiPPest</a:t>
            </a:r>
            <a:endParaRPr kumimoji="1"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8C4E5F-A06B-325B-FA92-B37F1669973C}"/>
              </a:ext>
            </a:extLst>
          </p:cNvPr>
          <p:cNvSpPr txBox="1"/>
          <p:nvPr/>
        </p:nvSpPr>
        <p:spPr>
          <a:xfrm>
            <a:off x="10346759" y="4126750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err="1"/>
              <a:t>SafeDiffuser</a:t>
            </a:r>
            <a:endParaRPr kumimoji="1"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84A346-6C6A-66AB-C9E9-A42855A1A829}"/>
              </a:ext>
            </a:extLst>
          </p:cNvPr>
          <p:cNvSpPr txBox="1"/>
          <p:nvPr/>
        </p:nvSpPr>
        <p:spPr>
          <a:xfrm>
            <a:off x="10542325" y="5518623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dirty="0" err="1"/>
              <a:t>FlowMP</a:t>
            </a:r>
            <a:endParaRPr kumimoji="1"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AFF56-19A0-2C61-EFDC-0EC7EB6D072C}"/>
              </a:ext>
            </a:extLst>
          </p:cNvPr>
          <p:cNvSpPr txBox="1"/>
          <p:nvPr/>
        </p:nvSpPr>
        <p:spPr>
          <a:xfrm>
            <a:off x="10408923" y="5857174"/>
            <a:ext cx="132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dirty="0" err="1"/>
              <a:t>FlowPolicy</a:t>
            </a:r>
            <a:endParaRPr kumimoji="1"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D3F468-3110-5B49-E740-E9A4C2921E74}"/>
              </a:ext>
            </a:extLst>
          </p:cNvPr>
          <p:cNvSpPr txBox="1"/>
          <p:nvPr/>
        </p:nvSpPr>
        <p:spPr>
          <a:xfrm>
            <a:off x="3919388" y="2612744"/>
            <a:ext cx="244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/>
              <a:t>Flow Matching for </a:t>
            </a:r>
            <a:br>
              <a:rPr kumimoji="1" lang="en-US" altLang="ko-KR" b="1" dirty="0"/>
            </a:br>
            <a:r>
              <a:rPr kumimoji="1" lang="en-US" altLang="ko-KR" b="1" dirty="0"/>
              <a:t>Generative Modeling</a:t>
            </a:r>
            <a:endParaRPr kumimoji="1" lang="ko-KR" alt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A6E8D9-1203-33AA-EB70-4D3497138F4D}"/>
              </a:ext>
            </a:extLst>
          </p:cNvPr>
          <p:cNvSpPr txBox="1"/>
          <p:nvPr/>
        </p:nvSpPr>
        <p:spPr>
          <a:xfrm>
            <a:off x="2723409" y="273405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DDIM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354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3F284-CFB3-E687-1A32-7BA94E97E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ffusion Model(DDPM)">
            <a:extLst>
              <a:ext uri="{FF2B5EF4-FFF2-40B4-BE49-F238E27FC236}">
                <a16:creationId xmlns:a16="http://schemas.microsoft.com/office/drawing/2014/main" id="{D76696D0-7D88-F14D-046A-618BACB7A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08" y="4728407"/>
            <a:ext cx="6548568" cy="169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DC43576-0603-5E4E-609C-F71F9459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Diffusion Models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EB9C7F0-0D42-2108-B81F-F9FC39033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Denoising Diffusion Probabilistic Models</a:t>
            </a:r>
            <a:r>
              <a:rPr lang="en-US" altLang="ko-KR" baseline="30000" dirty="0"/>
              <a:t>[5]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351BBE-6E83-BCA3-BD49-BD5D1198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014D8EE-58B0-2F32-D02D-42415BAFC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611" y="1802925"/>
            <a:ext cx="3090147" cy="467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diffusion_process">
            <a:hlinkClick r:id="" action="ppaction://media"/>
            <a:extLst>
              <a:ext uri="{FF2B5EF4-FFF2-40B4-BE49-F238E27FC236}">
                <a16:creationId xmlns:a16="http://schemas.microsoft.com/office/drawing/2014/main" id="{6996DB95-9238-9213-7A09-0770A6C916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5.78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2886" y="2129592"/>
            <a:ext cx="2576412" cy="25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3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6A219-1B28-A018-92E5-B90E51CCC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EE497F-0D5D-DD2D-4755-E1CB32FA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Diffusion Models in Planning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5DAB1EF-B1FA-2625-BA0A-CC71DC128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en-US" altLang="ko-KR" dirty="0"/>
              <a:t> Diffusion Policy</a:t>
            </a:r>
            <a:r>
              <a:rPr lang="en-US" altLang="ko-KR" baseline="30000" dirty="0"/>
              <a:t>[6]</a:t>
            </a:r>
            <a:r>
              <a:rPr lang="en-US" altLang="ko-KR" dirty="0"/>
              <a:t>  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D8AD73-8440-E2C3-14D0-C339D4C8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DD500FB1-211D-338D-8838-75387B9AC8CF}"/>
              </a:ext>
            </a:extLst>
          </p:cNvPr>
          <p:cNvSpPr txBox="1">
            <a:spLocks/>
          </p:cNvSpPr>
          <p:nvPr/>
        </p:nvSpPr>
        <p:spPr>
          <a:xfrm>
            <a:off x="6056437" y="1178782"/>
            <a:ext cx="11418852" cy="2624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D95"/>
              </a:buClr>
              <a:buFont typeface="Wingdings" panose="05000000000000000000" pitchFamily="2" charset="2"/>
              <a:buChar char="l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D95"/>
              </a:buClr>
              <a:buFont typeface="Montserrat" pitchFamily="2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B91C7"/>
              </a:buClr>
              <a:buFont typeface="Wingdings" panose="05000000000000000000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B91C7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itchFamily="2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 </a:t>
            </a:r>
            <a:r>
              <a:rPr lang="en-US" altLang="ko-KR" dirty="0" err="1"/>
              <a:t>NoMaD</a:t>
            </a:r>
            <a:r>
              <a:rPr lang="en-US" altLang="ko-KR" baseline="30000" dirty="0"/>
              <a:t>[7]</a:t>
            </a:r>
          </a:p>
          <a:p>
            <a:pPr lvl="1"/>
            <a:endParaRPr lang="en-US" altLang="ko-KR" dirty="0"/>
          </a:p>
        </p:txBody>
      </p:sp>
      <p:pic>
        <p:nvPicPr>
          <p:cNvPr id="13" name="nomad_indoors">
            <a:hlinkClick r:id="" action="ppaction://media"/>
            <a:extLst>
              <a:ext uri="{FF2B5EF4-FFF2-40B4-BE49-F238E27FC236}">
                <a16:creationId xmlns:a16="http://schemas.microsoft.com/office/drawing/2014/main" id="{F0E22099-E1C9-49AD-2454-D7FBF1602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8504" y="2041901"/>
            <a:ext cx="3974093" cy="2235427"/>
          </a:xfrm>
          <a:prstGeom prst="rect">
            <a:avLst/>
          </a:prstGeom>
        </p:spPr>
      </p:pic>
      <p:pic>
        <p:nvPicPr>
          <p:cNvPr id="15" name="diffusion_policy">
            <a:hlinkClick r:id="" action="ppaction://media"/>
            <a:extLst>
              <a:ext uri="{FF2B5EF4-FFF2-40B4-BE49-F238E27FC236}">
                <a16:creationId xmlns:a16="http://schemas.microsoft.com/office/drawing/2014/main" id="{DF673BEE-D279-A30B-ACF1-AB51F1DB2E2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2425" y="2045912"/>
            <a:ext cx="3371072" cy="223542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0A71641-5B69-3D88-FCBF-D13AE9D09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861" y="4543952"/>
            <a:ext cx="5410200" cy="160816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C5907F1-B067-7BAA-A384-D35527F642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6921" y="4782151"/>
            <a:ext cx="4777257" cy="11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949A-EBD7-2FFF-31BE-978F295A4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8BB6AF-B173-3C54-5C0F-35A6C7785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Diffusion Models in Planning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22C3E15-F049-8578-FDC0-5240E35FE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en-US" altLang="ko-KR" dirty="0"/>
              <a:t> </a:t>
            </a:r>
            <a:r>
              <a:rPr lang="en" altLang="ko-KR" dirty="0"/>
              <a:t>Advantages of Probabilistic Generative Models for Planning Tasks</a:t>
            </a:r>
          </a:p>
          <a:p>
            <a:pPr lvl="1"/>
            <a:r>
              <a:rPr lang="en-US" altLang="ko-KR" dirty="0"/>
              <a:t>Effective non-greedy planning</a:t>
            </a:r>
          </a:p>
          <a:p>
            <a:pPr lvl="2"/>
            <a:r>
              <a:rPr lang="en-US" altLang="ko-KR" dirty="0"/>
              <a:t>Local trap</a:t>
            </a:r>
            <a:r>
              <a:rPr lang="en-US" altLang="ko-KR" baseline="30000" dirty="0"/>
              <a:t>[8]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en-US" altLang="ko-KR" dirty="0"/>
          </a:p>
          <a:p>
            <a:pPr lvl="1"/>
            <a:r>
              <a:rPr lang="en-US" altLang="ko-KR" dirty="0"/>
              <a:t>Multi-modality</a:t>
            </a:r>
            <a:r>
              <a:rPr lang="en-US" altLang="ko-KR" baseline="30000" dirty="0"/>
              <a:t>[6]</a:t>
            </a:r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32E4C3D-8DB0-26E5-5983-F7F2E036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3DE1FE2-E8B2-B519-2500-9C1630542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31" y="4191000"/>
            <a:ext cx="4394258" cy="243945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71AD178-49B6-CACD-D6C3-C4ABC5027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420" y="4328160"/>
            <a:ext cx="5712326" cy="1984978"/>
          </a:xfrm>
          <a:prstGeom prst="rect">
            <a:avLst/>
          </a:prstGeom>
        </p:spPr>
      </p:pic>
      <p:sp>
        <p:nvSpPr>
          <p:cNvPr id="7" name="사각형: 둥근 모서리 10">
            <a:extLst>
              <a:ext uri="{FF2B5EF4-FFF2-40B4-BE49-F238E27FC236}">
                <a16:creationId xmlns:a16="http://schemas.microsoft.com/office/drawing/2014/main" id="{488CB9BF-D407-064D-9042-D9EAEB0DB11E}"/>
              </a:ext>
            </a:extLst>
          </p:cNvPr>
          <p:cNvSpPr/>
          <p:nvPr/>
        </p:nvSpPr>
        <p:spPr>
          <a:xfrm>
            <a:off x="5986420" y="4516655"/>
            <a:ext cx="1471948" cy="1299722"/>
          </a:xfrm>
          <a:prstGeom prst="roundRect">
            <a:avLst>
              <a:gd name="adj" fmla="val 8504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D6B46AB-FEDB-C59A-418C-9D84D47847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096"/>
          <a:stretch/>
        </p:blipFill>
        <p:spPr>
          <a:xfrm>
            <a:off x="3273315" y="2078395"/>
            <a:ext cx="5373380" cy="1686499"/>
          </a:xfrm>
          <a:prstGeom prst="rect">
            <a:avLst/>
          </a:prstGeom>
        </p:spPr>
      </p:pic>
      <p:sp>
        <p:nvSpPr>
          <p:cNvPr id="9" name="사각형: 둥근 모서리 10">
            <a:extLst>
              <a:ext uri="{FF2B5EF4-FFF2-40B4-BE49-F238E27FC236}">
                <a16:creationId xmlns:a16="http://schemas.microsoft.com/office/drawing/2014/main" id="{AE6C141A-1916-89BE-91CF-E15C42156A46}"/>
              </a:ext>
            </a:extLst>
          </p:cNvPr>
          <p:cNvSpPr/>
          <p:nvPr/>
        </p:nvSpPr>
        <p:spPr>
          <a:xfrm>
            <a:off x="7436711" y="3086658"/>
            <a:ext cx="632468" cy="342342"/>
          </a:xfrm>
          <a:prstGeom prst="roundRect">
            <a:avLst>
              <a:gd name="adj" fmla="val 8504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0216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F9AEB-F3BB-4D5F-5BA2-2E6459DD9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D0E6E5-6FBE-C9EE-422A-1D8FD779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Conditions in Diffusion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02707A-87FB-515D-C893-E0519F648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178782"/>
            <a:ext cx="11418852" cy="5451677"/>
          </a:xfrm>
        </p:spPr>
        <p:txBody>
          <a:bodyPr>
            <a:norm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Condition</a:t>
            </a:r>
          </a:p>
          <a:p>
            <a:pPr lvl="1"/>
            <a:r>
              <a:rPr lang="en-US" altLang="ko-KR" dirty="0"/>
              <a:t>Guides the generative process toward desired outputs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en-US" altLang="ko-KR" dirty="0"/>
          </a:p>
          <a:p>
            <a:r>
              <a:rPr lang="en-US" altLang="ko-KR" dirty="0"/>
              <a:t> Give guidance to model about how to use this condition </a:t>
            </a:r>
          </a:p>
          <a:p>
            <a:pPr lvl="1"/>
            <a:r>
              <a:rPr lang="en-US" altLang="ko-KR" dirty="0"/>
              <a:t>Gradient guidance during denoising</a:t>
            </a:r>
          </a:p>
          <a:p>
            <a:pPr lvl="2"/>
            <a:r>
              <a:rPr lang="en-US" altLang="ko-KR" b="1" dirty="0"/>
              <a:t>Diffuser</a:t>
            </a:r>
            <a:r>
              <a:rPr lang="en-US" altLang="ko-KR" dirty="0"/>
              <a:t> : Classifier-free guidance</a:t>
            </a:r>
            <a:endParaRPr lang="en-US" altLang="ko-KR" baseline="30000" dirty="0"/>
          </a:p>
          <a:p>
            <a:pPr lvl="3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8384D4-E2B2-625A-AACD-C4024C20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E98-2C0B-4D79-A0D1-4507E2DEAE84}" type="slidenum">
              <a:rPr lang="ko-KR" altLang="en-US" smtClean="0"/>
              <a:t>8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2FA4D0-C8E2-3271-5EEC-640011D57C08}"/>
                  </a:ext>
                </a:extLst>
              </p:cNvPr>
              <p:cNvSpPr txBox="1"/>
              <p:nvPr/>
            </p:nvSpPr>
            <p:spPr>
              <a:xfrm>
                <a:off x="1468191" y="2176530"/>
                <a:ext cx="38188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ko-K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kumimoji="1" lang="el-GR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kumimoji="1"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ko-KR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1" lang="en-US" altLang="ko-K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ko-K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kumimoji="1"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kumimoji="1"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ko-KR" dirty="0"/>
                  <a:t>  </a:t>
                </a:r>
                <a:endParaRPr kumimoji="1" lang="ko-KR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2FA4D0-C8E2-3271-5EEC-640011D57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191" y="2176530"/>
                <a:ext cx="3818802" cy="276999"/>
              </a:xfrm>
              <a:prstGeom prst="rect">
                <a:avLst/>
              </a:prstGeom>
              <a:blipFill>
                <a:blip r:embed="rId5"/>
                <a:stretch>
                  <a:fillRect l="-2318" t="-9091" b="-409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그림 11">
            <a:extLst>
              <a:ext uri="{FF2B5EF4-FFF2-40B4-BE49-F238E27FC236}">
                <a16:creationId xmlns:a16="http://schemas.microsoft.com/office/drawing/2014/main" id="{7A479838-7929-01D2-00F1-B3CE89F16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594" y="4404472"/>
            <a:ext cx="7980811" cy="163462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85163F3-8D13-FAB5-864B-B75E22ED5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494" y="3702701"/>
            <a:ext cx="4703708" cy="1074075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DAB630D7-1F16-887D-169A-ADCD4EE80AF5}"/>
              </a:ext>
            </a:extLst>
          </p:cNvPr>
          <p:cNvSpPr/>
          <p:nvPr/>
        </p:nvSpPr>
        <p:spPr>
          <a:xfrm>
            <a:off x="9545053" y="3904620"/>
            <a:ext cx="1122947" cy="6673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FA65DC-CFEE-B360-F102-AF1436953233}"/>
              </a:ext>
            </a:extLst>
          </p:cNvPr>
          <p:cNvSpPr txBox="1"/>
          <p:nvPr/>
        </p:nvSpPr>
        <p:spPr>
          <a:xfrm>
            <a:off x="9239141" y="3470028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Guide function</a:t>
            </a:r>
            <a:endParaRPr kumimoji="1" lang="ko-KR" altLang="en-US" dirty="0">
              <a:solidFill>
                <a:srgbClr val="FF0000"/>
              </a:solidFill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61D4346-A188-7223-76BE-3C3DE23CFE95}"/>
              </a:ext>
            </a:extLst>
          </p:cNvPr>
          <p:cNvGrpSpPr/>
          <p:nvPr/>
        </p:nvGrpSpPr>
        <p:grpSpPr>
          <a:xfrm>
            <a:off x="6665494" y="4275222"/>
            <a:ext cx="368969" cy="577515"/>
            <a:chOff x="3866147" y="-1090862"/>
            <a:chExt cx="497305" cy="577515"/>
          </a:xfrm>
        </p:grpSpPr>
        <p:cxnSp>
          <p:nvCxnSpPr>
            <p:cNvPr id="19" name="직선 연결선[R] 18">
              <a:extLst>
                <a:ext uri="{FF2B5EF4-FFF2-40B4-BE49-F238E27FC236}">
                  <a16:creationId xmlns:a16="http://schemas.microsoft.com/office/drawing/2014/main" id="{4E7050AA-B172-8073-DDA9-D4F96CDA8B60}"/>
                </a:ext>
              </a:extLst>
            </p:cNvPr>
            <p:cNvCxnSpPr/>
            <p:nvPr/>
          </p:nvCxnSpPr>
          <p:spPr>
            <a:xfrm>
              <a:off x="3866147" y="-1074821"/>
              <a:ext cx="0" cy="5614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[R] 19">
              <a:extLst>
                <a:ext uri="{FF2B5EF4-FFF2-40B4-BE49-F238E27FC236}">
                  <a16:creationId xmlns:a16="http://schemas.microsoft.com/office/drawing/2014/main" id="{2E993FAF-E8A6-324A-6720-FF84B46A0641}"/>
                </a:ext>
              </a:extLst>
            </p:cNvPr>
            <p:cNvCxnSpPr>
              <a:cxnSpLocks/>
            </p:cNvCxnSpPr>
            <p:nvPr/>
          </p:nvCxnSpPr>
          <p:spPr>
            <a:xfrm>
              <a:off x="3866147" y="-1090862"/>
              <a:ext cx="497305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2F52510-3B6A-1D7A-A047-2DD8B8530574}"/>
              </a:ext>
            </a:extLst>
          </p:cNvPr>
          <p:cNvSpPr txBox="1"/>
          <p:nvPr/>
        </p:nvSpPr>
        <p:spPr>
          <a:xfrm>
            <a:off x="5086910" y="4090556"/>
            <a:ext cx="147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0000"/>
                </a:solidFill>
              </a:rPr>
              <a:t>Perturbation</a:t>
            </a:r>
            <a:endParaRPr kumimoji="1"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20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교수님_지명">
      <a:majorFont>
        <a:latin typeface="Palatino Linotype"/>
        <a:ea typeface="나눔바른고딕OTF"/>
        <a:cs typeface=""/>
      </a:majorFont>
      <a:minorFont>
        <a:latin typeface="Palatino Linotype"/>
        <a:ea typeface="나눔바른고딕OTF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chemeClr val="tx1"/>
          </a:solidFill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41410</TotalTime>
  <Words>1305</Words>
  <Application>Microsoft Macintosh PowerPoint</Application>
  <PresentationFormat>와이드스크린</PresentationFormat>
  <Paragraphs>234</Paragraphs>
  <Slides>21</Slides>
  <Notes>21</Notes>
  <HiddenSlides>0</HiddenSlides>
  <MMClips>6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8" baseType="lpstr">
      <vt:lpstr>Cambria Math</vt:lpstr>
      <vt:lpstr>Wingdings</vt:lpstr>
      <vt:lpstr>Montserrat</vt:lpstr>
      <vt:lpstr>맑은 고딕</vt:lpstr>
      <vt:lpstr>Palatino Linotype</vt:lpstr>
      <vt:lpstr>Arial</vt:lpstr>
      <vt:lpstr>Office 테마</vt:lpstr>
      <vt:lpstr>Navigation with Probabilistic Generative Models  :  About Efficient Conditioning and its Architectures</vt:lpstr>
      <vt:lpstr>Index</vt:lpstr>
      <vt:lpstr>Probabilistic Generative Models</vt:lpstr>
      <vt:lpstr>Probabilistic Generative Models</vt:lpstr>
      <vt:lpstr>Timeline</vt:lpstr>
      <vt:lpstr>Diffusion Models</vt:lpstr>
      <vt:lpstr>Diffusion Models in Planning</vt:lpstr>
      <vt:lpstr>Diffusion Models in Planning</vt:lpstr>
      <vt:lpstr>Conditions in Diffusion</vt:lpstr>
      <vt:lpstr>Conditions in Diffusion</vt:lpstr>
      <vt:lpstr>Constraints in Diffusion</vt:lpstr>
      <vt:lpstr>Constraints in Diffusion</vt:lpstr>
      <vt:lpstr>Flow Matching</vt:lpstr>
      <vt:lpstr>Flow Matching</vt:lpstr>
      <vt:lpstr>Flow Matching</vt:lpstr>
      <vt:lpstr>Flow Matching</vt:lpstr>
      <vt:lpstr>Flow Matching</vt:lpstr>
      <vt:lpstr>Flow Matching</vt:lpstr>
      <vt:lpstr>Flow Matching</vt:lpstr>
      <vt:lpstr>References</vt:lpstr>
      <vt:lpstr>Quiz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Yu Byeongho</dc:creator>
  <cp:lastModifiedBy>박지원</cp:lastModifiedBy>
  <cp:revision>1368</cp:revision>
  <cp:lastPrinted>2025-04-20T12:50:28Z</cp:lastPrinted>
  <dcterms:created xsi:type="dcterms:W3CDTF">2022-12-09T05:50:17Z</dcterms:created>
  <dcterms:modified xsi:type="dcterms:W3CDTF">2025-04-27T13:10:34Z</dcterms:modified>
</cp:coreProperties>
</file>