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377" r:id="rId3"/>
    <p:sldId id="349" r:id="rId4"/>
    <p:sldId id="376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4" r:id="rId19"/>
    <p:sldId id="393" r:id="rId20"/>
    <p:sldId id="395" r:id="rId21"/>
    <p:sldId id="398" r:id="rId22"/>
    <p:sldId id="399" r:id="rId23"/>
    <p:sldId id="400" r:id="rId24"/>
    <p:sldId id="402" r:id="rId25"/>
    <p:sldId id="396" r:id="rId26"/>
    <p:sldId id="401" r:id="rId27"/>
    <p:sldId id="397" r:id="rId28"/>
    <p:sldId id="403" r:id="rId29"/>
  </p:sldIdLst>
  <p:sldSz cx="9144000" cy="6858000" type="screen4x3"/>
  <p:notesSz cx="6858000" cy="9199563"/>
  <p:embeddedFontLst>
    <p:embeddedFont>
      <p:font typeface="Tahoma" pitchFamily="34" charset="0"/>
      <p:regular r:id="rId31"/>
      <p:bold r:id="rId32"/>
    </p:embeddedFont>
    <p:embeddedFont>
      <p:font typeface="Malgun Gothic" pitchFamily="50" charset="-127"/>
      <p:regular r:id="rId33"/>
      <p:bold r:id="rId34"/>
    </p:embeddedFont>
    <p:embeddedFont>
      <p:font typeface="Cambria" pitchFamily="18" charset="0"/>
      <p:regular r:id="rId35"/>
      <p:bold r:id="rId36"/>
      <p:italic r:id="rId37"/>
      <p:boldItalic r:id="rId38"/>
    </p:embeddedFont>
    <p:embeddedFont>
      <p:font typeface="ＭＳ Ｐゴシック" pitchFamily="34" charset="-128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1D02BE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7" autoAdjust="0"/>
  </p:normalViewPr>
  <p:slideViewPr>
    <p:cSldViewPr snapToGrid="0">
      <p:cViewPr varScale="1">
        <p:scale>
          <a:sx n="64" d="100"/>
          <a:sy n="64" d="100"/>
        </p:scale>
        <p:origin x="-1452" y="-96"/>
      </p:cViewPr>
      <p:guideLst>
        <p:guide orient="horz"/>
        <p:guide pos="26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5" tIns="47900" rIns="95825" bIns="479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:notes"/>
          <p:cNvSpPr/>
          <p:nvPr/>
        </p:nvSpPr>
        <p:spPr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50" tIns="0" rIns="191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52" name="Google Shape;52;p1:notes"/>
          <p:cNvSpPr/>
          <p:nvPr/>
        </p:nvSpPr>
        <p:spPr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/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97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044700" y="-38100"/>
            <a:ext cx="5067300" cy="8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519613" y="2436812"/>
            <a:ext cx="6356350" cy="20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284163" y="433387"/>
            <a:ext cx="6356350" cy="608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6875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5455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31800" algn="l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SzPts val="2800"/>
              <a:buChar char="●"/>
              <a:defRPr sz="2800"/>
            </a:lvl2pPr>
            <a:lvl3pPr marL="1371600" lvl="2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406400" algn="l" rtl="0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Char char="●"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419100" y="1250950"/>
            <a:ext cx="8305800" cy="196850"/>
            <a:chOff x="264" y="788"/>
            <a:chExt cx="5232" cy="124"/>
          </a:xfrm>
        </p:grpSpPr>
        <p:sp>
          <p:nvSpPr>
            <p:cNvPr id="10" name="Google Shape;10;p1"/>
            <p:cNvSpPr/>
            <p:nvPr/>
          </p:nvSpPr>
          <p:spPr>
            <a:xfrm>
              <a:off x="264" y="788"/>
              <a:ext cx="5232" cy="61"/>
            </a:xfrm>
            <a:prstGeom prst="rect">
              <a:avLst/>
            </a:prstGeom>
            <a:gradFill>
              <a:gsLst>
                <a:gs pos="0">
                  <a:srgbClr val="10AFD2"/>
                </a:gs>
                <a:gs pos="50000">
                  <a:srgbClr val="12C2E9"/>
                </a:gs>
                <a:gs pos="100000">
                  <a:srgbClr val="10AFD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64" y="881"/>
              <a:ext cx="5232" cy="31"/>
            </a:xfrm>
            <a:prstGeom prst="rect">
              <a:avLst/>
            </a:prstGeom>
            <a:gradFill>
              <a:gsLst>
                <a:gs pos="0">
                  <a:srgbClr val="D800D8"/>
                </a:gs>
                <a:gs pos="50000">
                  <a:srgbClr val="FF00FF"/>
                </a:gs>
                <a:gs pos="100000">
                  <a:srgbClr val="D800D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1" descr="KAIST-1"/>
          <p:cNvSpPr/>
          <p:nvPr/>
        </p:nvSpPr>
        <p:spPr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50800" y="2713038"/>
            <a:ext cx="9075738" cy="152400"/>
            <a:chOff x="296" y="1676"/>
            <a:chExt cx="5088" cy="96"/>
          </a:xfrm>
        </p:grpSpPr>
        <p:sp>
          <p:nvSpPr>
            <p:cNvPr id="58" name="Google Shape;58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0" y="842963"/>
            <a:ext cx="91440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lvl="0" algn="ctr">
              <a:lnSpc>
                <a:spcPct val="104999"/>
              </a:lnSpc>
            </a:pPr>
            <a:r>
              <a:rPr lang="en-US" sz="4000" b="1" dirty="0" err="1" smtClean="0">
                <a:solidFill>
                  <a:srgbClr val="0000FF"/>
                </a:solidFill>
              </a:rPr>
              <a:t>NetVLAD</a:t>
            </a:r>
            <a:r>
              <a:rPr lang="en-US" sz="4000" b="1" dirty="0" smtClean="0">
                <a:solidFill>
                  <a:srgbClr val="0000FF"/>
                </a:solidFill>
              </a:rPr>
              <a:t>: CNN architecture for weakly supervised place </a:t>
            </a:r>
            <a:r>
              <a:rPr lang="en-US" sz="4000" b="1" dirty="0" smtClean="0">
                <a:solidFill>
                  <a:srgbClr val="0000FF"/>
                </a:solidFill>
              </a:rPr>
              <a:t>recognition</a:t>
            </a:r>
            <a:endParaRPr lang="en-US" sz="4000" b="1" dirty="0" smtClean="0">
              <a:solidFill>
                <a:srgbClr val="0000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15235" y="5910861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EA8B00"/>
                </a:solidFill>
              </a:rPr>
              <a:t>Chungsu</a:t>
            </a:r>
            <a:r>
              <a:rPr lang="en-US" sz="3600" b="1" dirty="0" smtClean="0">
                <a:solidFill>
                  <a:srgbClr val="EA8B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rgbClr val="EA8B00"/>
                </a:solidFill>
                <a:latin typeface="Arial"/>
                <a:ea typeface="Arial"/>
                <a:cs typeface="Arial"/>
                <a:sym typeface="Arial"/>
              </a:rPr>
              <a:t>Jang</a:t>
            </a:r>
            <a:endParaRPr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68263" y="842963"/>
            <a:ext cx="9075737" cy="152400"/>
            <a:chOff x="296" y="1676"/>
            <a:chExt cx="5088" cy="96"/>
          </a:xfrm>
        </p:grpSpPr>
        <p:sp>
          <p:nvSpPr>
            <p:cNvPr id="63" name="Google Shape;63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3" descr="KAIST-1"/>
          <p:cNvSpPr/>
          <p:nvPr/>
        </p:nvSpPr>
        <p:spPr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직사각형 10"/>
          <p:cNvSpPr/>
          <p:nvPr/>
        </p:nvSpPr>
        <p:spPr>
          <a:xfrm>
            <a:off x="239050" y="2954932"/>
            <a:ext cx="890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4999"/>
              </a:lnSpc>
              <a:buFontTx/>
              <a:buChar char="-"/>
            </a:pPr>
            <a:r>
              <a:rPr lang="en-US" altLang="ko-KR" sz="20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CVPR 2016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lvl="0">
              <a:lnSpc>
                <a:spcPct val="104999"/>
              </a:lnSpc>
              <a:buFontTx/>
              <a:buChar char="-"/>
            </a:pPr>
            <a:r>
              <a:rPr lang="en-US" altLang="ko-KR" sz="20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Relja</a:t>
            </a:r>
            <a:r>
              <a:rPr lang="en-US" altLang="ko-KR" sz="1800" b="1" dirty="0" smtClean="0">
                <a:solidFill>
                  <a:srgbClr val="3333FF"/>
                </a:solidFill>
              </a:rPr>
              <a:t>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Arandjelovi´c</a:t>
            </a:r>
            <a:r>
              <a:rPr lang="en-US" altLang="ko-KR" sz="1800" b="1" dirty="0" smtClean="0">
                <a:solidFill>
                  <a:srgbClr val="3333FF"/>
                </a:solidFill>
              </a:rPr>
              <a:t> ,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Petr</a:t>
            </a:r>
            <a:r>
              <a:rPr lang="en-US" altLang="ko-KR" sz="1800" b="1" dirty="0" smtClean="0">
                <a:solidFill>
                  <a:srgbClr val="3333FF"/>
                </a:solidFill>
              </a:rPr>
              <a:t>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Gronat</a:t>
            </a:r>
            <a:r>
              <a:rPr lang="en-US" altLang="ko-KR" sz="1800" b="1" dirty="0" smtClean="0">
                <a:solidFill>
                  <a:srgbClr val="3333FF"/>
                </a:solidFill>
              </a:rPr>
              <a:t>, Akihiko Torii , Tomas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Pajdla</a:t>
            </a:r>
            <a:r>
              <a:rPr lang="en-US" altLang="ko-KR" sz="1800" b="1" dirty="0" smtClean="0">
                <a:solidFill>
                  <a:srgbClr val="3333FF"/>
                </a:solidFill>
              </a:rPr>
              <a:t>, Josef </a:t>
            </a:r>
            <a:r>
              <a:rPr lang="en-US" altLang="ko-KR" sz="1800" b="1" dirty="0" err="1" smtClean="0">
                <a:solidFill>
                  <a:srgbClr val="3333FF"/>
                </a:solidFill>
              </a:rPr>
              <a:t>Sivic</a:t>
            </a:r>
            <a:endParaRPr lang="en-US" altLang="ko-KR" sz="1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Is it possible to apply CNNs to place recognition ? (Q1)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u="sng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  <a:r>
              <a:rPr lang="en-US" altLang="ko-KR" sz="2000" u="sng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Trainable pooling layer </a:t>
            </a:r>
            <a:endParaRPr lang="en-US" altLang="ko-KR" sz="2000" u="sng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r>
              <a:rPr lang="en-US" altLang="ko-KR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Mimic the state-of-the-art architecture</a:t>
            </a:r>
          </a:p>
          <a:p>
            <a:pPr marL="1092200" lvl="2" indent="-177800">
              <a:spcBef>
                <a:spcPts val="0"/>
              </a:spcBef>
            </a:pPr>
            <a:endParaRPr lang="en-US" altLang="ko-KR" sz="2000" u="sng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3067050"/>
            <a:ext cx="8473874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788" y="5022824"/>
            <a:ext cx="7591425" cy="15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Mimic the state-of-the-art architecture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Review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Pooling local descriptor  - Bag-of-Words(BOW)</a:t>
            </a: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3114675"/>
            <a:ext cx="6553199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Mimic the state-of-the-art architecture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Review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Vector of Locally Aggregated Descriptors(VLAD)</a:t>
            </a: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3048000"/>
            <a:ext cx="5905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Mimic the state-of-the-art architecture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 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</a:t>
            </a:r>
            <a:r>
              <a:rPr lang="en-US" sz="20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NetVLAD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Trainable pooling layer</a:t>
            </a: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Part of the CNN architecture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Trainable end-to-end</a:t>
            </a:r>
            <a:endParaRPr lang="en-US" sz="12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3225"/>
            <a:ext cx="8829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495800" y="2800350"/>
            <a:ext cx="4343400" cy="2247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NetVLAD</a:t>
            </a: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: Trainable pooling layer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Replace hard-assignment of descriptors to clusters with soft-assignment</a:t>
            </a: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469" y="2940599"/>
            <a:ext cx="3486229" cy="10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713" y="2614613"/>
            <a:ext cx="2809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387" y="3892603"/>
            <a:ext cx="3023641" cy="1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496" y="4848435"/>
            <a:ext cx="3867463" cy="20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NetVLAD</a:t>
            </a: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: Trainable pooling layer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Replace hard-assignment of descriptors to clusters with soft-assignment</a:t>
            </a: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469" y="2940599"/>
            <a:ext cx="3486229" cy="10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713" y="2614613"/>
            <a:ext cx="2809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387" y="3892603"/>
            <a:ext cx="3023641" cy="1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496" y="4848435"/>
            <a:ext cx="3867463" cy="20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NetVLAD</a:t>
            </a: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: Trainable pooling layer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Decouple assignment (w</a:t>
            </a:r>
            <a:r>
              <a:rPr lang="en-US" sz="1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k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, </a:t>
            </a:r>
            <a:r>
              <a:rPr lang="en-US" sz="20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b</a:t>
            </a:r>
            <a:r>
              <a:rPr lang="en-US" sz="1000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k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) from anchor point C</a:t>
            </a:r>
            <a:r>
              <a:rPr lang="en-US" sz="1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k</a:t>
            </a:r>
          </a:p>
          <a:p>
            <a:pPr marL="1092200" lvl="2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7097"/>
            <a:ext cx="4152901" cy="274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오른쪽 화살표 8"/>
          <p:cNvSpPr/>
          <p:nvPr/>
        </p:nvSpPr>
        <p:spPr>
          <a:xfrm>
            <a:off x="4362450" y="4248150"/>
            <a:ext cx="5334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38463"/>
            <a:ext cx="396239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Is it possible to apply CNNs to place recognition ? (Q1)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Annotated training data</a:t>
            </a:r>
          </a:p>
          <a:p>
            <a:pPr lvl="2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Street View Time Machine  :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Location at different times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altLang="ko-KR" sz="2000" dirty="0" smtClean="0">
                <a:solidFill>
                  <a:srgbClr val="FF0000"/>
                </a:solidFill>
              </a:rPr>
              <a:t>Negatives </a:t>
            </a:r>
            <a:r>
              <a:rPr lang="en-US" altLang="ko-KR" sz="2000" dirty="0" smtClean="0"/>
              <a:t>: geographically </a:t>
            </a:r>
            <a:r>
              <a:rPr lang="en-US" altLang="ko-KR" sz="2000" dirty="0" smtClean="0"/>
              <a:t>far from the </a:t>
            </a:r>
            <a:r>
              <a:rPr lang="en-US" altLang="ko-KR" sz="2000" dirty="0" smtClean="0">
                <a:ln w="3175"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accent6"/>
                </a:solidFill>
              </a:rPr>
              <a:t>query</a:t>
            </a:r>
            <a:endParaRPr lang="en-US" altLang="ko-KR" sz="1800" baseline="30000" dirty="0" smtClean="0">
              <a:solidFill>
                <a:srgbClr val="00BCB8"/>
              </a:solidFill>
            </a:endParaRPr>
          </a:p>
          <a:p>
            <a:pPr lvl="2"/>
            <a:r>
              <a:rPr lang="en-US" altLang="ko-KR" sz="2000" dirty="0" smtClean="0">
                <a:solidFill>
                  <a:srgbClr val="FF0000"/>
                </a:solidFill>
              </a:rPr>
              <a:t>Positive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: geographically </a:t>
            </a:r>
            <a:r>
              <a:rPr lang="en-US" altLang="ko-KR" sz="2000" dirty="0" smtClean="0"/>
              <a:t>close </a:t>
            </a:r>
            <a:r>
              <a:rPr lang="en-US" altLang="ko-KR" sz="2000" dirty="0" smtClean="0"/>
              <a:t>from the </a:t>
            </a:r>
            <a:r>
              <a:rPr lang="en-US" altLang="ko-KR" sz="2000" dirty="0" smtClean="0">
                <a:ln w="3175"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accent6"/>
                </a:solidFill>
              </a:rPr>
              <a:t>query</a:t>
            </a:r>
            <a:endParaRPr lang="en-US" altLang="ko-KR" sz="2000" baseline="30000" dirty="0" smtClean="0">
              <a:solidFill>
                <a:srgbClr val="00BCB8"/>
              </a:solidFill>
            </a:endParaRPr>
          </a:p>
          <a:p>
            <a:pPr marL="1092200" lvl="2" indent="-177800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" y="4698743"/>
            <a:ext cx="1617415" cy="121306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53" y="5283537"/>
            <a:ext cx="1699547" cy="1274660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3102965" y="4706911"/>
            <a:ext cx="2203554" cy="1768839"/>
            <a:chOff x="1104912" y="3287505"/>
            <a:chExt cx="6934176" cy="3465576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912" y="3287505"/>
              <a:ext cx="6934176" cy="34655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05109" y="4263918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n>
                    <a:solidFill>
                      <a:schemeClr val="bg1"/>
                    </a:solidFill>
                  </a:ln>
                  <a:solidFill>
                    <a:schemeClr val="accent2"/>
                  </a:solidFill>
                </a:rPr>
                <a:t>Query</a:t>
              </a: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 rotWithShape="1">
          <a:blip r:embed="rId6"/>
          <a:srcRect t="6982" b="28886"/>
          <a:stretch/>
        </p:blipFill>
        <p:spPr>
          <a:xfrm>
            <a:off x="5456420" y="4689042"/>
            <a:ext cx="2867950" cy="18016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72939" y="5372665"/>
            <a:ext cx="388778" cy="267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Is it possible to apply CNNs to place recognition ? (Q1)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 loss function for end-to-end training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Triplet loss function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1520744" y="3240268"/>
            <a:ext cx="6289131" cy="2351063"/>
            <a:chOff x="1205950" y="2655651"/>
            <a:chExt cx="6951978" cy="252748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05950" y="3116164"/>
                  <a:ext cx="6732099" cy="1094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limLow>
                                  <m:limLowPr>
                                    <m:ctrlP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  <m:sSubSup>
                                  <m:sSubSupPr>
                                    <m:ctrlP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950" y="3116164"/>
                  <a:ext cx="6732099" cy="10943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20"/>
            <p:cNvGrpSpPr/>
            <p:nvPr/>
          </p:nvGrpSpPr>
          <p:grpSpPr>
            <a:xfrm>
              <a:off x="5676049" y="3957524"/>
              <a:ext cx="2481879" cy="1097524"/>
              <a:chOff x="5676049" y="3957524"/>
              <a:chExt cx="2481879" cy="1097524"/>
            </a:xfrm>
          </p:grpSpPr>
          <p:sp>
            <p:nvSpPr>
              <p:cNvPr id="20" name="Left Brace 6"/>
              <p:cNvSpPr/>
              <p:nvPr/>
            </p:nvSpPr>
            <p:spPr>
              <a:xfrm rot="16200000">
                <a:off x="6685553" y="3495668"/>
                <a:ext cx="462870" cy="1386581"/>
              </a:xfrm>
              <a:prstGeom prst="leftBrace">
                <a:avLst>
                  <a:gd name="adj1" fmla="val 60711"/>
                  <a:gd name="adj2" fmla="val 50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7"/>
              <p:cNvSpPr txBox="1"/>
              <p:nvPr/>
            </p:nvSpPr>
            <p:spPr>
              <a:xfrm>
                <a:off x="5676049" y="4408717"/>
                <a:ext cx="24818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00B0F0"/>
                    </a:solidFill>
                  </a:rPr>
                  <a:t>Distance to the </a:t>
                </a:r>
                <a:r>
                  <a:rPr lang="en-GB" sz="1800" dirty="0">
                    <a:solidFill>
                      <a:srgbClr val="FF0000"/>
                    </a:solidFill>
                  </a:rPr>
                  <a:t>negative</a:t>
                </a:r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5112590" y="2655651"/>
              <a:ext cx="1164270" cy="640112"/>
              <a:chOff x="5362349" y="2631969"/>
              <a:chExt cx="1164270" cy="640112"/>
            </a:xfrm>
          </p:grpSpPr>
          <p:sp>
            <p:nvSpPr>
              <p:cNvPr id="18" name="Left Brace 8"/>
              <p:cNvSpPr/>
              <p:nvPr/>
            </p:nvSpPr>
            <p:spPr>
              <a:xfrm rot="5400000">
                <a:off x="5814625" y="2861450"/>
                <a:ext cx="272055" cy="549208"/>
              </a:xfrm>
              <a:prstGeom prst="leftBrace">
                <a:avLst>
                  <a:gd name="adj1" fmla="val 60711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62349" y="2631969"/>
                <a:ext cx="1164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800" dirty="0">
                    <a:solidFill>
                      <a:schemeClr val="bg1"/>
                    </a:solidFill>
                  </a:rPr>
                  <a:t>margin</a:t>
                </a: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1672483" y="2655651"/>
              <a:ext cx="2215965" cy="591277"/>
              <a:chOff x="1784024" y="2631969"/>
              <a:chExt cx="2215965" cy="591277"/>
            </a:xfrm>
          </p:grpSpPr>
          <p:sp>
            <p:nvSpPr>
              <p:cNvPr id="15" name="Left Brace 10"/>
              <p:cNvSpPr/>
              <p:nvPr/>
            </p:nvSpPr>
            <p:spPr>
              <a:xfrm rot="5400000">
                <a:off x="2780398" y="2859021"/>
                <a:ext cx="223219" cy="505232"/>
              </a:xfrm>
              <a:prstGeom prst="leftBrace">
                <a:avLst>
                  <a:gd name="adj1" fmla="val 60711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84024" y="2631969"/>
                <a:ext cx="2215965" cy="44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800" dirty="0">
                    <a:solidFill>
                      <a:schemeClr val="bg1"/>
                    </a:solidFill>
                  </a:rPr>
                  <a:t>hinge loss</a:t>
                </a: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1477811" y="3957524"/>
              <a:ext cx="1718866" cy="1225610"/>
              <a:chOff x="1477811" y="3957524"/>
              <a:chExt cx="1718866" cy="12256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477811" y="4408717"/>
                <a:ext cx="1718866" cy="77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FF0000"/>
                    </a:solidFill>
                  </a:rPr>
                  <a:t>Sum over negatives</a:t>
                </a:r>
              </a:p>
            </p:txBody>
          </p:sp>
          <p:sp>
            <p:nvSpPr>
              <p:cNvPr id="14" name="Left Brace 13"/>
              <p:cNvSpPr/>
              <p:nvPr/>
            </p:nvSpPr>
            <p:spPr>
              <a:xfrm rot="16200000">
                <a:off x="2105809" y="3924068"/>
                <a:ext cx="462870" cy="529782"/>
              </a:xfrm>
              <a:prstGeom prst="leftBrace">
                <a:avLst>
                  <a:gd name="adj1" fmla="val 60711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19"/>
            <p:cNvGrpSpPr/>
            <p:nvPr/>
          </p:nvGrpSpPr>
          <p:grpSpPr>
            <a:xfrm>
              <a:off x="2827434" y="3957524"/>
              <a:ext cx="2481879" cy="1097524"/>
              <a:chOff x="2827434" y="3957524"/>
              <a:chExt cx="2481879" cy="1097524"/>
            </a:xfrm>
          </p:grpSpPr>
          <p:sp>
            <p:nvSpPr>
              <p:cNvPr id="11" name="TextBox 4"/>
              <p:cNvSpPr txBox="1"/>
              <p:nvPr/>
            </p:nvSpPr>
            <p:spPr>
              <a:xfrm>
                <a:off x="2827434" y="4408717"/>
                <a:ext cx="24818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009900"/>
                    </a:solidFill>
                  </a:rPr>
                  <a:t>Distance to the best </a:t>
                </a:r>
                <a:r>
                  <a:rPr lang="en-GB" sz="1800" dirty="0"/>
                  <a:t>potential positive</a:t>
                </a:r>
              </a:p>
            </p:txBody>
          </p:sp>
          <p:sp>
            <p:nvSpPr>
              <p:cNvPr id="12" name="Left Brace 14"/>
              <p:cNvSpPr/>
              <p:nvPr/>
            </p:nvSpPr>
            <p:spPr>
              <a:xfrm rot="16200000">
                <a:off x="3836938" y="3153669"/>
                <a:ext cx="462870" cy="2070580"/>
              </a:xfrm>
              <a:prstGeom prst="leftBrace">
                <a:avLst>
                  <a:gd name="adj1" fmla="val 60711"/>
                  <a:gd name="adj2" fmla="val 50000"/>
                </a:avLst>
              </a:prstGeom>
              <a:ln>
                <a:solidFill>
                  <a:srgbClr val="0099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9900"/>
                  </a:solidFill>
                </a:endParaRPr>
              </a:p>
            </p:txBody>
          </p:sp>
        </p:grpSp>
      </p:grpSp>
      <p:sp>
        <p:nvSpPr>
          <p:cNvPr id="22" name="Rectangle 22"/>
          <p:cNvSpPr/>
          <p:nvPr/>
        </p:nvSpPr>
        <p:spPr>
          <a:xfrm>
            <a:off x="947165" y="2971720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For a </a:t>
            </a:r>
            <a:r>
              <a:rPr lang="en-US" sz="1800" dirty="0" err="1">
                <a:solidFill>
                  <a:srgbClr val="000000"/>
                </a:solidFill>
              </a:rPr>
              <a:t>tuple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(q</a:t>
            </a:r>
            <a:r>
              <a:rPr lang="en-US" sz="1800" dirty="0" smtClean="0"/>
              <a:t>, </a:t>
            </a:r>
            <a:r>
              <a:rPr lang="en-US" sz="1800" dirty="0"/>
              <a:t>{</a:t>
            </a:r>
            <a:r>
              <a:rPr lang="en-US" sz="1800" dirty="0" err="1"/>
              <a:t>p</a:t>
            </a:r>
            <a:r>
              <a:rPr lang="en-US" sz="1800" baseline="-25000" dirty="0" err="1"/>
              <a:t>i</a:t>
            </a:r>
            <a:r>
              <a:rPr lang="en-US" sz="1800" baseline="30000" dirty="0" err="1"/>
              <a:t>q</a:t>
            </a:r>
            <a:r>
              <a:rPr lang="en-US" sz="1800" dirty="0"/>
              <a:t>}, </a:t>
            </a:r>
            <a:r>
              <a:rPr lang="en-US" sz="1800" dirty="0">
                <a:solidFill>
                  <a:srgbClr val="FF0000"/>
                </a:solidFill>
              </a:rPr>
              <a:t>{</a:t>
            </a:r>
            <a:r>
              <a:rPr lang="en-US" sz="1800" dirty="0" err="1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j</a:t>
            </a:r>
            <a:r>
              <a:rPr lang="en-US" sz="1800" baseline="30000" dirty="0" err="1">
                <a:solidFill>
                  <a:srgbClr val="FF0000"/>
                </a:solidFill>
              </a:rPr>
              <a:t>q</a:t>
            </a:r>
            <a:r>
              <a:rPr lang="en-US" sz="1800" dirty="0">
                <a:solidFill>
                  <a:srgbClr val="FF0000"/>
                </a:solidFill>
              </a:rPr>
              <a:t>}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, </a:t>
            </a:r>
            <a:r>
              <a:rPr lang="el-GR" sz="1800" dirty="0" smtClean="0"/>
              <a:t>θ</a:t>
            </a:r>
            <a:r>
              <a:rPr lang="en-US" sz="1800" dirty="0" smtClean="0"/>
              <a:t>: Stochastic Gradient Descent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Dataset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Pittsburgh [Torii et al. 13]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Database: 250k images from Street View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Queries: 24k images from Street View at other 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times</a:t>
            </a: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Tokyo 24/7 [Torii et al. 15]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Database: 76k images from Street View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Queries: 315 images from mobile phone cameras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32" name="1_004_quer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8021" y="5056897"/>
            <a:ext cx="1969921" cy="147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2_007_quer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6181" y="5056897"/>
            <a:ext cx="1969921" cy="147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_001_query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9862" y="5056897"/>
            <a:ext cx="1969920" cy="147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_001_gt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07114" y="5036157"/>
            <a:ext cx="1980584" cy="148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r>
              <a:rPr sz="1600" dirty="0">
                <a:latin typeface="Arial"/>
                <a:cs typeface="Arial"/>
              </a:rPr>
              <a:t>Day</a:t>
            </a:r>
            <a:r>
              <a:rPr lang="en-US" sz="1600" dirty="0">
                <a:latin typeface="Arial"/>
                <a:cs typeface="Arial"/>
              </a:rPr>
              <a:t> query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Shape 74"/>
          <p:cNvSpPr/>
          <p:nvPr/>
        </p:nvSpPr>
        <p:spPr>
          <a:xfrm>
            <a:off x="2494678" y="4813805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r>
              <a:rPr sz="1600" dirty="0">
                <a:latin typeface="Arial"/>
                <a:cs typeface="Arial"/>
              </a:rPr>
              <a:t>Sunset</a:t>
            </a:r>
            <a:r>
              <a:rPr lang="en-US" sz="1600" dirty="0">
                <a:latin typeface="Arial"/>
                <a:cs typeface="Arial"/>
              </a:rPr>
              <a:t> query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8" name="Shape 75"/>
          <p:cNvSpPr/>
          <p:nvPr/>
        </p:nvSpPr>
        <p:spPr>
          <a:xfrm>
            <a:off x="4552839" y="4816640"/>
            <a:ext cx="1676605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r>
              <a:rPr sz="1600" dirty="0">
                <a:latin typeface="Arial"/>
                <a:cs typeface="Arial"/>
              </a:rPr>
              <a:t>Night</a:t>
            </a:r>
            <a:r>
              <a:rPr lang="en-US" sz="1600" dirty="0">
                <a:latin typeface="Arial"/>
                <a:cs typeface="Arial"/>
              </a:rPr>
              <a:t> query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Shape 78"/>
          <p:cNvSpPr/>
          <p:nvPr/>
        </p:nvSpPr>
        <p:spPr>
          <a:xfrm>
            <a:off x="6990853" y="4760573"/>
            <a:ext cx="2213107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r>
              <a:rPr sz="1600" dirty="0">
                <a:latin typeface="Arial"/>
                <a:cs typeface="Arial"/>
              </a:rPr>
              <a:t>Database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Experiment</a:t>
            </a:r>
            <a:endParaRPr spc="-15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3087973"/>
            <a:ext cx="2607669" cy="2429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30454" y="3520979"/>
            <a:ext cx="246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RootSIFT+VLAD+whitening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[Torii et al. CVPR’15]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7009" y="3945828"/>
            <a:ext cx="23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Off-the-shelf Max pooling</a:t>
            </a:r>
            <a:br>
              <a:rPr lang="en-GB" sz="1400" dirty="0"/>
            </a:br>
            <a:r>
              <a:rPr lang="en-GB" sz="1400" dirty="0"/>
              <a:t>[</a:t>
            </a:r>
            <a:r>
              <a:rPr lang="en-GB" sz="1400" i="1" dirty="0" err="1"/>
              <a:t>Razavian</a:t>
            </a:r>
            <a:r>
              <a:rPr lang="en-GB" sz="1400" i="1" dirty="0"/>
              <a:t> et al.</a:t>
            </a:r>
            <a:r>
              <a:rPr lang="en-GB" sz="1400" dirty="0"/>
              <a:t> ICLR’15]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1522" y="3111323"/>
            <a:ext cx="215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Trained </a:t>
            </a:r>
            <a:r>
              <a:rPr lang="en-GB" sz="1400" b="1" dirty="0" err="1">
                <a:solidFill>
                  <a:srgbClr val="FF0000"/>
                </a:solidFill>
              </a:rPr>
              <a:t>NetVLAD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1141520" y="3456947"/>
            <a:ext cx="413857" cy="395525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-106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533858"/>
              </p:ext>
            </p:extLst>
          </p:nvPr>
        </p:nvGraphicFramePr>
        <p:xfrm>
          <a:off x="830574" y="5566847"/>
          <a:ext cx="275063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585">
                  <a:extLst>
                    <a:ext uri="{9D8B030D-6E8A-4147-A177-3AD203B41FA5}">
                      <a16:colId xmlns:a16="http://schemas.microsoft.com/office/drawing/2014/main" xmlns="" val="165686607"/>
                    </a:ext>
                  </a:extLst>
                </a:gridCol>
                <a:gridCol w="846052">
                  <a:extLst>
                    <a:ext uri="{9D8B030D-6E8A-4147-A177-3AD203B41FA5}">
                      <a16:colId xmlns:a16="http://schemas.microsoft.com/office/drawing/2014/main" xmlns="" val="2481484169"/>
                    </a:ext>
                  </a:extLst>
                </a:gridCol>
              </a:tblGrid>
              <a:tr h="268051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recall@5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5578691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Previous state-of-the-art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768904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Trained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NetVLAD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446888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Relative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77964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9341" y="2338466"/>
            <a:ext cx="2928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1600" dirty="0" smtClean="0">
                <a:solidFill>
                  <a:schemeClr val="tx1"/>
                </a:solidFill>
              </a:rPr>
              <a:t>New state-of-the-art result on all datasets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35" y="3053166"/>
            <a:ext cx="2536531" cy="23712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69040" y="3807236"/>
            <a:ext cx="230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Off-the-shelf VLAD</a:t>
            </a:r>
          </a:p>
        </p:txBody>
      </p:sp>
      <p:sp>
        <p:nvSpPr>
          <p:cNvPr id="22" name="Down Arrow 17"/>
          <p:cNvSpPr/>
          <p:nvPr/>
        </p:nvSpPr>
        <p:spPr bwMode="auto">
          <a:xfrm rot="10800000">
            <a:off x="5682457" y="3533612"/>
            <a:ext cx="422910" cy="477145"/>
          </a:xfrm>
          <a:prstGeom prst="downArrow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FF0000"/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-106" charset="0"/>
            </a:endParaRPr>
          </a:p>
        </p:txBody>
      </p:sp>
      <p:graphicFrame>
        <p:nvGraphicFramePr>
          <p:cNvPr id="23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273212"/>
              </p:ext>
            </p:extLst>
          </p:nvPr>
        </p:nvGraphicFramePr>
        <p:xfrm>
          <a:off x="5321312" y="5443322"/>
          <a:ext cx="275063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585">
                  <a:extLst>
                    <a:ext uri="{9D8B030D-6E8A-4147-A177-3AD203B41FA5}">
                      <a16:colId xmlns:a16="http://schemas.microsoft.com/office/drawing/2014/main" xmlns="" val="165686607"/>
                    </a:ext>
                  </a:extLst>
                </a:gridCol>
                <a:gridCol w="846052">
                  <a:extLst>
                    <a:ext uri="{9D8B030D-6E8A-4147-A177-3AD203B41FA5}">
                      <a16:colId xmlns:a16="http://schemas.microsoft.com/office/drawing/2014/main" xmlns="" val="2481484169"/>
                    </a:ext>
                  </a:extLst>
                </a:gridCol>
              </a:tblGrid>
              <a:tr h="268051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recall@5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5578691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Off-the-shelf VLAD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768904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Trained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NetVLAD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446888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Relative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77964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20827" y="3149942"/>
            <a:ext cx="215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Ours: Trained </a:t>
            </a:r>
            <a:r>
              <a:rPr lang="en-GB" sz="1400" b="1" dirty="0" err="1">
                <a:solidFill>
                  <a:srgbClr val="FF0000"/>
                </a:solidFill>
              </a:rPr>
              <a:t>NetVLAD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086198" y="2390692"/>
            <a:ext cx="29290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End-to-end training </a:t>
            </a:r>
            <a:r>
              <a:rPr lang="en-US" altLang="ko-KR" dirty="0" err="1" smtClean="0">
                <a:solidFill>
                  <a:schemeClr val="tx1"/>
                </a:solidFill>
              </a:rPr>
              <a:t>vs</a:t>
            </a:r>
            <a:r>
              <a:rPr lang="en-US" altLang="ko-KR" dirty="0" smtClean="0">
                <a:solidFill>
                  <a:schemeClr val="tx1"/>
                </a:solidFill>
              </a:rPr>
              <a:t> off-the-shelf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Experiment</a:t>
            </a:r>
            <a:endParaRPr spc="-150" dirty="0"/>
          </a:p>
        </p:txBody>
      </p:sp>
      <p:sp>
        <p:nvSpPr>
          <p:cNvPr id="19" name="TextBox 18"/>
          <p:cNvSpPr txBox="1"/>
          <p:nvPr/>
        </p:nvSpPr>
        <p:spPr>
          <a:xfrm>
            <a:off x="833957" y="2098624"/>
            <a:ext cx="29285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1600" dirty="0" err="1" smtClean="0">
                <a:solidFill>
                  <a:schemeClr val="tx1"/>
                </a:solidFill>
              </a:rPr>
              <a:t>NetVLAD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vs</a:t>
            </a:r>
            <a:r>
              <a:rPr lang="en-US" altLang="ko-KR" sz="1600" dirty="0" smtClean="0">
                <a:solidFill>
                  <a:schemeClr val="tx1"/>
                </a:solidFill>
              </a:rPr>
              <a:t> Max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0" y="2728199"/>
            <a:ext cx="4821103" cy="41298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54494" y="3629699"/>
            <a:ext cx="242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Ours: Trained Max pooling</a:t>
            </a:r>
          </a:p>
        </p:txBody>
      </p:sp>
      <p:sp>
        <p:nvSpPr>
          <p:cNvPr id="28" name="Down Arrow 17"/>
          <p:cNvSpPr/>
          <p:nvPr/>
        </p:nvSpPr>
        <p:spPr bwMode="auto">
          <a:xfrm rot="10800000">
            <a:off x="2257182" y="3361160"/>
            <a:ext cx="414000" cy="910672"/>
          </a:xfrm>
          <a:prstGeom prst="downArrow">
            <a:avLst/>
          </a:prstGeom>
          <a:gradFill>
            <a:gsLst>
              <a:gs pos="0">
                <a:srgbClr val="0000CC"/>
              </a:gs>
              <a:gs pos="100000">
                <a:srgbClr val="FF000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-10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9491" y="2874351"/>
            <a:ext cx="215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Ours: Trained </a:t>
            </a:r>
            <a:r>
              <a:rPr lang="en-GB" sz="1400" b="1" dirty="0" err="1">
                <a:solidFill>
                  <a:srgbClr val="FF0000"/>
                </a:solidFill>
              </a:rPr>
              <a:t>NetVLAD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549061"/>
              </p:ext>
            </p:extLst>
          </p:nvPr>
        </p:nvGraphicFramePr>
        <p:xfrm>
          <a:off x="5642203" y="4985222"/>
          <a:ext cx="275063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585">
                  <a:extLst>
                    <a:ext uri="{9D8B030D-6E8A-4147-A177-3AD203B41FA5}">
                      <a16:colId xmlns:a16="http://schemas.microsoft.com/office/drawing/2014/main" xmlns="" val="165686607"/>
                    </a:ext>
                  </a:extLst>
                </a:gridCol>
                <a:gridCol w="846052">
                  <a:extLst>
                    <a:ext uri="{9D8B030D-6E8A-4147-A177-3AD203B41FA5}">
                      <a16:colId xmlns:a16="http://schemas.microsoft.com/office/drawing/2014/main" xmlns="" val="2481484169"/>
                    </a:ext>
                  </a:extLst>
                </a:gridCol>
              </a:tblGrid>
              <a:tr h="231669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recall@5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5578691"/>
                  </a:ext>
                </a:extLst>
              </a:tr>
              <a:tr h="23166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Off-the-shelf VLAD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768904"/>
                  </a:ext>
                </a:extLst>
              </a:tr>
              <a:tr h="23166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Trained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NetVLAD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446888"/>
                  </a:ext>
                </a:extLst>
              </a:tr>
              <a:tr h="23166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Relative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77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GB" altLang="ko-KR" sz="2400" dirty="0" smtClean="0">
                <a:solidFill>
                  <a:schemeClr val="tx1"/>
                </a:solidFill>
              </a:rPr>
              <a:t>Results on standard retrieval benchmarks</a:t>
            </a:r>
            <a:r>
              <a:rPr lang="en-US" sz="2400" spc="-1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8408421"/>
              </p:ext>
            </p:extLst>
          </p:nvPr>
        </p:nvGraphicFramePr>
        <p:xfrm>
          <a:off x="430887" y="3156360"/>
          <a:ext cx="8372478" cy="370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268">
                  <a:extLst>
                    <a:ext uri="{9D8B030D-6E8A-4147-A177-3AD203B41FA5}">
                      <a16:colId xmlns:a16="http://schemas.microsoft.com/office/drawing/2014/main" xmlns="" val="4109731716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3340629606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2536931625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1231472384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967051254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2655081953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2965672279"/>
                    </a:ext>
                  </a:extLst>
                </a:gridCol>
              </a:tblGrid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Oxford 5k (full)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Oxford 5k</a:t>
                      </a:r>
                      <a:r>
                        <a:rPr lang="en-GB" sz="1200" baseline="0" dirty="0"/>
                        <a:t> (crop)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Paris 6k (full)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Paris 6k (crop)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Holidays (original)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Holidays (rotated)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594448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 err="1"/>
                        <a:t>Jégou</a:t>
                      </a:r>
                      <a:r>
                        <a:rPr lang="en-GB" sz="1600" i="1" dirty="0"/>
                        <a:t> and Zisserman</a:t>
                      </a:r>
                      <a:r>
                        <a:rPr lang="en-GB" sz="1600" dirty="0"/>
                        <a:t> CVPR14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3604272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 err="1"/>
                        <a:t>Gordo</a:t>
                      </a:r>
                      <a:r>
                        <a:rPr lang="en-GB" sz="1600" i="1" dirty="0"/>
                        <a:t> et al.</a:t>
                      </a:r>
                      <a:r>
                        <a:rPr lang="en-GB" sz="1600" dirty="0"/>
                        <a:t> CVPR12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42604024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 err="1"/>
                        <a:t>Razavian</a:t>
                      </a:r>
                      <a:r>
                        <a:rPr lang="en-GB" sz="1600" i="1" dirty="0"/>
                        <a:t> et al.</a:t>
                      </a:r>
                      <a:r>
                        <a:rPr lang="en-GB" sz="1600" dirty="0"/>
                        <a:t> ICLR15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5440321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 err="1"/>
                        <a:t>Babenko</a:t>
                      </a:r>
                      <a:r>
                        <a:rPr lang="en-GB" sz="1600" i="1" dirty="0"/>
                        <a:t> and </a:t>
                      </a:r>
                      <a:r>
                        <a:rPr lang="en-GB" sz="1600" i="1" dirty="0" err="1"/>
                        <a:t>Lempitsky</a:t>
                      </a:r>
                      <a:r>
                        <a:rPr lang="en-GB" sz="1600" dirty="0"/>
                        <a:t> ICCV15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58.9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53.1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80.2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704620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NetVLAD</a:t>
                      </a:r>
                      <a:r>
                        <a:rPr lang="en-GB" sz="1600" baseline="0" dirty="0"/>
                        <a:t> off-the-shelf</a:t>
                      </a:r>
                      <a:endParaRPr lang="en-GB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53.4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55.5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64.3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67.7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82.1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86.0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89703"/>
                  </a:ext>
                </a:extLst>
              </a:tr>
              <a:tr h="50868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NetVLAD</a:t>
                      </a:r>
                      <a:r>
                        <a:rPr lang="en-GB" sz="1600" dirty="0"/>
                        <a:t> trained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62.5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63.5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72.0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73.5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84.3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56408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20573" y="61649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Ours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16926" y="5347405"/>
            <a:ext cx="1055811" cy="1475450"/>
            <a:chOff x="4043239" y="4618072"/>
            <a:chExt cx="1055811" cy="1475450"/>
          </a:xfrm>
        </p:grpSpPr>
        <p:sp>
          <p:nvSpPr>
            <p:cNvPr id="7" name="Oval 3"/>
            <p:cNvSpPr/>
            <p:nvPr/>
          </p:nvSpPr>
          <p:spPr bwMode="auto">
            <a:xfrm>
              <a:off x="4043239" y="5657587"/>
              <a:ext cx="712381" cy="43593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8" name="Oval 8"/>
            <p:cNvSpPr/>
            <p:nvPr/>
          </p:nvSpPr>
          <p:spPr bwMode="auto">
            <a:xfrm>
              <a:off x="4043239" y="4618072"/>
              <a:ext cx="712381" cy="43593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9" name="Curved Right Arrow 4"/>
            <p:cNvSpPr/>
            <p:nvPr/>
          </p:nvSpPr>
          <p:spPr bwMode="auto">
            <a:xfrm flipH="1">
              <a:off x="4678364" y="4788514"/>
              <a:ext cx="420686" cy="1190011"/>
            </a:xfrm>
            <a:prstGeom prst="curved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06" charset="0"/>
              </a:endParaRPr>
            </a:p>
          </p:txBody>
        </p:sp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68" y="2271596"/>
            <a:ext cx="1073009" cy="81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678" y="2269262"/>
            <a:ext cx="1210161" cy="81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71" y="2273489"/>
            <a:ext cx="1071879" cy="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Conclusion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altLang="ko-KR" sz="2400" dirty="0" smtClean="0"/>
              <a:t>State-of-the-art on place recognition and</a:t>
            </a:r>
            <a:br>
              <a:rPr lang="en-US" altLang="ko-KR" sz="2400" dirty="0" smtClean="0"/>
            </a:br>
            <a:r>
              <a:rPr lang="en-US" altLang="ko-KR" sz="2400" dirty="0" smtClean="0"/>
              <a:t>image retrieval benchmarks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lvl="0"/>
            <a:r>
              <a:rPr lang="en-US" altLang="ko-KR" sz="2400" dirty="0" smtClean="0">
                <a:latin typeface="Arial"/>
                <a:ea typeface="ＭＳ Ｐゴシック" pitchFamily="-106" charset="-128"/>
              </a:rPr>
              <a:t>Trainable </a:t>
            </a:r>
            <a:r>
              <a:rPr lang="en-US" altLang="ko-KR" sz="2400" dirty="0" err="1" smtClean="0">
                <a:latin typeface="Arial"/>
                <a:ea typeface="ＭＳ Ｐゴシック" pitchFamily="-106" charset="-128"/>
              </a:rPr>
              <a:t>NetVLAD</a:t>
            </a:r>
            <a:r>
              <a:rPr lang="en-US" altLang="ko-KR" sz="2400" dirty="0" smtClean="0">
                <a:latin typeface="Arial"/>
                <a:ea typeface="ＭＳ Ｐゴシック" pitchFamily="-106" charset="-128"/>
              </a:rPr>
              <a:t> pooling layer</a:t>
            </a:r>
            <a:endParaRPr lang="en-GB" altLang="ko-KR" sz="2400" dirty="0" smtClean="0"/>
          </a:p>
          <a:p>
            <a:pPr lvl="0"/>
            <a:r>
              <a:rPr lang="en-US" altLang="ko-KR" sz="2400" dirty="0" smtClean="0">
                <a:latin typeface="Arial"/>
                <a:ea typeface="ＭＳ Ｐゴシック" pitchFamily="-106" charset="-128"/>
              </a:rPr>
              <a:t>Street View Time Machine</a:t>
            </a:r>
            <a:endParaRPr lang="en-GB" altLang="ko-KR" sz="2400" dirty="0" smtClean="0"/>
          </a:p>
          <a:p>
            <a:pPr lvl="0"/>
            <a:r>
              <a:rPr lang="en-US" altLang="ko-KR" sz="2400" dirty="0" smtClean="0">
                <a:latin typeface="Arial"/>
                <a:ea typeface="ＭＳ Ｐゴシック" pitchFamily="-106" charset="-128"/>
              </a:rPr>
              <a:t>Weakly supervised ranking </a:t>
            </a:r>
            <a:r>
              <a:rPr lang="en-US" altLang="ko-KR" sz="2400" dirty="0" smtClean="0">
                <a:latin typeface="Arial"/>
                <a:ea typeface="ＭＳ Ｐゴシック" pitchFamily="-106" charset="-128"/>
              </a:rPr>
              <a:t>loss</a:t>
            </a:r>
            <a:endParaRPr lang="en-GB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Quiz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Is </a:t>
            </a:r>
            <a:r>
              <a:rPr lang="en-US" altLang="ko-KR" sz="2400" i="1" dirty="0" err="1" smtClean="0">
                <a:latin typeface="Arial"/>
                <a:ea typeface="ＭＳ Ｐゴシック" pitchFamily="-106" charset="-128"/>
              </a:rPr>
              <a:t>s</a:t>
            </a:r>
            <a:r>
              <a:rPr lang="en-US" altLang="ko-KR" sz="2400" i="1" dirty="0" err="1" smtClean="0">
                <a:latin typeface="Arial"/>
                <a:ea typeface="ＭＳ Ｐゴシック" pitchFamily="-106" charset="-128"/>
              </a:rPr>
              <a:t>oftmax</a:t>
            </a:r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 loss </a:t>
            </a:r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f</a:t>
            </a:r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unction classifier of category data?</a:t>
            </a:r>
          </a:p>
          <a:p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What is triplet structure of </a:t>
            </a:r>
            <a:r>
              <a:rPr lang="en-US" altLang="ko-KR" sz="2400" i="1" dirty="0" err="1" smtClean="0">
                <a:latin typeface="Arial"/>
                <a:ea typeface="ＭＳ Ｐゴシック" pitchFamily="-106" charset="-128"/>
              </a:rPr>
              <a:t>annotaed</a:t>
            </a:r>
            <a:r>
              <a:rPr lang="en-US" altLang="ko-KR" sz="2400" i="1" dirty="0" smtClean="0">
                <a:latin typeface="Arial"/>
                <a:ea typeface="ＭＳ Ｐゴシック" pitchFamily="-106" charset="-128"/>
              </a:rPr>
              <a:t> </a:t>
            </a:r>
            <a:r>
              <a:rPr lang="en-US" altLang="ko-KR" sz="2400" i="1" smtClean="0">
                <a:latin typeface="Arial"/>
                <a:ea typeface="ＭＳ Ｐゴシック" pitchFamily="-106" charset="-128"/>
              </a:rPr>
              <a:t>training data?</a:t>
            </a:r>
            <a:endParaRPr lang="en-US" altLang="ko-KR" sz="2400" i="1" dirty="0" smtClean="0">
              <a:latin typeface="Arial"/>
              <a:ea typeface="ＭＳ Ｐゴシック" pitchFamily="-106" charset="-128"/>
            </a:endParaRPr>
          </a:p>
          <a:p>
            <a:endParaRPr lang="en-GB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The Goal : Visual Place Recognition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411" y="2174935"/>
            <a:ext cx="7217218" cy="37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Importance of Visual Place Recognition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Legacy and historical imagery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accuracy of GPS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personal photo collections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299" y="2541152"/>
            <a:ext cx="1819275" cy="10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100" y="5190784"/>
            <a:ext cx="2943224" cy="14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2838"/>
            <a:ext cx="2133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Difficulty of Visual Place Recognition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Changes : Different time of day / year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camera viewpoint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Ambiguous objects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 scale localization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3200400"/>
            <a:ext cx="4524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Approach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Visual place recognition </a:t>
            </a: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Visual instance recognition</a:t>
            </a:r>
            <a:endParaRPr lang="en-US" sz="20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 the world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 set of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geotagged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images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an “image representation”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 extractor f(I)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Match query image with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geotagged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image database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3887750"/>
            <a:ext cx="5524500" cy="29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Approach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Local Feature based method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better local features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start from either hand-engineered descriptors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not train for end-task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81463"/>
            <a:ext cx="8473874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 smtClean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xmlns="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Approach</a:t>
            </a:r>
            <a:endParaRPr lang="en-US" sz="2400" spc="-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Local Feature based method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local features with a pre-trained CNN descriptor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trained on the instance recognition task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81463"/>
            <a:ext cx="8473874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142089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669</Words>
  <Application>Microsoft Office PowerPoint</Application>
  <PresentationFormat>화면 슬라이드 쇼(4:3)</PresentationFormat>
  <Paragraphs>223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굴림</vt:lpstr>
      <vt:lpstr>Arial</vt:lpstr>
      <vt:lpstr>Tahoma</vt:lpstr>
      <vt:lpstr>Malgun Gothic</vt:lpstr>
      <vt:lpstr>Wingdings</vt:lpstr>
      <vt:lpstr>Cambria</vt:lpstr>
      <vt:lpstr>ＭＳ Ｐゴシック</vt:lpstr>
      <vt:lpstr>Times New Roman</vt:lpstr>
      <vt:lpstr>untitled 1</vt:lpstr>
      <vt:lpstr>슬라이드 1</vt:lpstr>
      <vt:lpstr>Contents</vt:lpstr>
      <vt:lpstr>Motivation</vt:lpstr>
      <vt:lpstr>Motivation</vt:lpstr>
      <vt:lpstr>Motivation</vt:lpstr>
      <vt:lpstr>Contents</vt:lpstr>
      <vt:lpstr>Related Work</vt:lpstr>
      <vt:lpstr>Related Work</vt:lpstr>
      <vt:lpstr>Related Work</vt:lpstr>
      <vt:lpstr>Contents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Contents</vt:lpstr>
      <vt:lpstr> Experiment</vt:lpstr>
      <vt:lpstr> Experiment</vt:lpstr>
      <vt:lpstr> Experiment</vt:lpstr>
      <vt:lpstr> Experiment</vt:lpstr>
      <vt:lpstr>Contents</vt:lpstr>
      <vt:lpstr>Conclusion</vt:lpstr>
      <vt:lpstr>Contents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MrJohd</dc:creator>
  <cp:lastModifiedBy>장충수</cp:lastModifiedBy>
  <cp:revision>165</cp:revision>
  <dcterms:modified xsi:type="dcterms:W3CDTF">2020-05-26T00:15:53Z</dcterms:modified>
</cp:coreProperties>
</file>