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9" r:id="rId4"/>
    <p:sldId id="259" r:id="rId5"/>
    <p:sldId id="267" r:id="rId6"/>
    <p:sldId id="260" r:id="rId7"/>
    <p:sldId id="264" r:id="rId8"/>
    <p:sldId id="274" r:id="rId9"/>
    <p:sldId id="276" r:id="rId10"/>
    <p:sldId id="261" r:id="rId11"/>
    <p:sldId id="275" r:id="rId12"/>
    <p:sldId id="271" r:id="rId13"/>
    <p:sldId id="272" r:id="rId14"/>
    <p:sldId id="279" r:id="rId15"/>
    <p:sldId id="280" r:id="rId16"/>
    <p:sldId id="278" r:id="rId17"/>
    <p:sldId id="262" r:id="rId18"/>
    <p:sldId id="263" r:id="rId19"/>
    <p:sldId id="265" r:id="rId20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8B00"/>
    <a:srgbClr val="00BCAA"/>
    <a:srgbClr val="006B61"/>
    <a:srgbClr val="005048"/>
    <a:srgbClr val="009A8B"/>
    <a:srgbClr val="002622"/>
    <a:srgbClr val="008E80"/>
    <a:srgbClr val="005C53"/>
    <a:srgbClr val="00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86425" autoAdjust="0"/>
  </p:normalViewPr>
  <p:slideViewPr>
    <p:cSldViewPr snapToGrid="0" snapToObjects="1">
      <p:cViewPr varScale="1">
        <p:scale>
          <a:sx n="140" d="100"/>
          <a:sy n="140" d="100"/>
        </p:scale>
        <p:origin x="2292" y="132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86200" y="874077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69" tIns="0" rIns="19169" bIns="0" anchor="b"/>
          <a:lstStyle>
            <a:lvl1pPr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0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874077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71975"/>
            <a:ext cx="5030787" cy="41370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9" rIns="99037" bIns="49519"/>
          <a:lstStyle/>
          <a:p>
            <a:pPr defTabSz="974725"/>
            <a:endParaRPr lang="en-US" altLang="ko-KR" dirty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36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35916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7166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874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635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70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899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1607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8344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1292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 i="0" dirty="0">
              <a:solidFill>
                <a:srgbClr val="ECECEC"/>
              </a:solidFill>
              <a:effectLst/>
              <a:highlight>
                <a:srgbClr val="212121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45124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0192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063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36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933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980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6104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1161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069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1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906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718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712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01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84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 b="0">
                <a:ea typeface="굴림" panose="020B0600000101010101" pitchFamily="50" charset="-127"/>
              </a:rPr>
              <a:t> </a:t>
            </a:r>
            <a:fld id="{E4B1060E-3622-4921-AFBD-4294A2B20CCE}" type="slidenum">
              <a:rPr lang="en-US" altLang="ko-KR" sz="1400" b="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 b="0"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SOLAR: Second-Order Loss and Attention for Image Retrieval</a:t>
            </a:r>
          </a:p>
          <a:p>
            <a:pPr>
              <a:lnSpc>
                <a:spcPts val="4200"/>
              </a:lnSpc>
            </a:pP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(ECCV 2020)</a:t>
            </a: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Jinhwan Seo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(</a:t>
            </a:r>
            <a:r>
              <a:rPr lang="ko-KR" altLang="en-US" sz="3200" dirty="0">
                <a:solidFill>
                  <a:srgbClr val="EA8B00"/>
                </a:solidFill>
                <a:ea typeface="굴림" panose="020B0600000101010101" pitchFamily="50" charset="-127"/>
              </a:rPr>
              <a:t>서진환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29"/>
          <p:cNvSpPr txBox="1">
            <a:spLocks noChangeArrowheads="1"/>
          </p:cNvSpPr>
          <p:nvPr/>
        </p:nvSpPr>
        <p:spPr bwMode="auto">
          <a:xfrm>
            <a:off x="3582418" y="4968875"/>
            <a:ext cx="1726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dirty="0">
                <a:ea typeface="굴림" panose="020B0600000101010101" pitchFamily="50" charset="-127"/>
              </a:rPr>
              <a:t>2024/04/29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18" name="직선 화살표 연결선 147">
            <a:extLst>
              <a:ext uri="{FF2B5EF4-FFF2-40B4-BE49-F238E27FC236}">
                <a16:creationId xmlns:a16="http://schemas.microsoft.com/office/drawing/2014/main" id="{1D461477-9967-86FF-9038-CEC5AB8CA235}"/>
              </a:ext>
            </a:extLst>
          </p:cNvPr>
          <p:cNvCxnSpPr>
            <a:cxnSpLocks/>
          </p:cNvCxnSpPr>
          <p:nvPr/>
        </p:nvCxnSpPr>
        <p:spPr>
          <a:xfrm>
            <a:off x="1909544" y="2979143"/>
            <a:ext cx="582371" cy="0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Main Idea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grpSp>
        <p:nvGrpSpPr>
          <p:cNvPr id="6" name="Group 2059">
            <a:extLst>
              <a:ext uri="{FF2B5EF4-FFF2-40B4-BE49-F238E27FC236}">
                <a16:creationId xmlns:a16="http://schemas.microsoft.com/office/drawing/2014/main" id="{0D019BB4-E612-46B2-8971-EDFF7582545B}"/>
              </a:ext>
            </a:extLst>
          </p:cNvPr>
          <p:cNvGrpSpPr/>
          <p:nvPr/>
        </p:nvGrpSpPr>
        <p:grpSpPr>
          <a:xfrm>
            <a:off x="1261883" y="4736985"/>
            <a:ext cx="864761" cy="840965"/>
            <a:chOff x="5889823" y="2465311"/>
            <a:chExt cx="864761" cy="840965"/>
          </a:xfrm>
        </p:grpSpPr>
        <p:sp>
          <p:nvSpPr>
            <p:cNvPr id="7" name="정육면체 159">
              <a:extLst>
                <a:ext uri="{FF2B5EF4-FFF2-40B4-BE49-F238E27FC236}">
                  <a16:creationId xmlns:a16="http://schemas.microsoft.com/office/drawing/2014/main" id="{CDF2A42A-7AE4-4D1E-8C8E-5564CC56EDEB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정육면체 159">
              <a:extLst>
                <a:ext uri="{FF2B5EF4-FFF2-40B4-BE49-F238E27FC236}">
                  <a16:creationId xmlns:a16="http://schemas.microsoft.com/office/drawing/2014/main" id="{AAB32C7E-3DCB-468A-AC11-B2562CA15176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정육면체 159">
              <a:extLst>
                <a:ext uri="{FF2B5EF4-FFF2-40B4-BE49-F238E27FC236}">
                  <a16:creationId xmlns:a16="http://schemas.microsoft.com/office/drawing/2014/main" id="{AFFCD07F-7D43-46B0-BBF5-55447A547CD9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정육면체 159">
              <a:extLst>
                <a:ext uri="{FF2B5EF4-FFF2-40B4-BE49-F238E27FC236}">
                  <a16:creationId xmlns:a16="http://schemas.microsoft.com/office/drawing/2014/main" id="{E2612E97-733A-4E47-8600-F8A291BEE98F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정육면체 159">
              <a:extLst>
                <a:ext uri="{FF2B5EF4-FFF2-40B4-BE49-F238E27FC236}">
                  <a16:creationId xmlns:a16="http://schemas.microsoft.com/office/drawing/2014/main" id="{94C756A5-0EF0-498B-BD11-481084EFC5ED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정육면체 159">
              <a:extLst>
                <a:ext uri="{FF2B5EF4-FFF2-40B4-BE49-F238E27FC236}">
                  <a16:creationId xmlns:a16="http://schemas.microsoft.com/office/drawing/2014/main" id="{FD610A62-5607-4EE1-BC99-3DAB06135973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정육면체 159">
              <a:extLst>
                <a:ext uri="{FF2B5EF4-FFF2-40B4-BE49-F238E27FC236}">
                  <a16:creationId xmlns:a16="http://schemas.microsoft.com/office/drawing/2014/main" id="{15D92AE9-2ADA-46D9-A1D1-3ABE202D355B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정육면체 159">
              <a:extLst>
                <a:ext uri="{FF2B5EF4-FFF2-40B4-BE49-F238E27FC236}">
                  <a16:creationId xmlns:a16="http://schemas.microsoft.com/office/drawing/2014/main" id="{2458B0C8-6D24-411A-B329-4CAA837399F7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정육면체 159">
              <a:extLst>
                <a:ext uri="{FF2B5EF4-FFF2-40B4-BE49-F238E27FC236}">
                  <a16:creationId xmlns:a16="http://schemas.microsoft.com/office/drawing/2014/main" id="{94D37DA3-BFF6-4A98-853C-C52F2909C7B9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정육면체 159">
              <a:extLst>
                <a:ext uri="{FF2B5EF4-FFF2-40B4-BE49-F238E27FC236}">
                  <a16:creationId xmlns:a16="http://schemas.microsoft.com/office/drawing/2014/main" id="{C26EA6BF-CF9D-4911-9A0C-F28A5CC70939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정육면체 159">
              <a:extLst>
                <a:ext uri="{FF2B5EF4-FFF2-40B4-BE49-F238E27FC236}">
                  <a16:creationId xmlns:a16="http://schemas.microsoft.com/office/drawing/2014/main" id="{FB2F6284-8421-4208-AE95-359128D4EA1B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정육면체 159">
              <a:extLst>
                <a:ext uri="{FF2B5EF4-FFF2-40B4-BE49-F238E27FC236}">
                  <a16:creationId xmlns:a16="http://schemas.microsoft.com/office/drawing/2014/main" id="{304DA688-1296-4C32-9ADC-E27358F5EFDD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정육면체 159">
              <a:extLst>
                <a:ext uri="{FF2B5EF4-FFF2-40B4-BE49-F238E27FC236}">
                  <a16:creationId xmlns:a16="http://schemas.microsoft.com/office/drawing/2014/main" id="{7C6829F5-E6CC-493A-B370-66EB7E518925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정육면체 159">
              <a:extLst>
                <a:ext uri="{FF2B5EF4-FFF2-40B4-BE49-F238E27FC236}">
                  <a16:creationId xmlns:a16="http://schemas.microsoft.com/office/drawing/2014/main" id="{9DDE141C-72AD-40AB-9BDE-C2BED883EEE0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정육면체 159">
              <a:extLst>
                <a:ext uri="{FF2B5EF4-FFF2-40B4-BE49-F238E27FC236}">
                  <a16:creationId xmlns:a16="http://schemas.microsoft.com/office/drawing/2014/main" id="{CFC27B25-4520-4DCE-BA84-D1F1D669176A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정육면체 159">
              <a:extLst>
                <a:ext uri="{FF2B5EF4-FFF2-40B4-BE49-F238E27FC236}">
                  <a16:creationId xmlns:a16="http://schemas.microsoft.com/office/drawing/2014/main" id="{D293D2F3-368F-4CEF-B8A6-7E7EBEBB9EB6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2087">
            <a:extLst>
              <a:ext uri="{FF2B5EF4-FFF2-40B4-BE49-F238E27FC236}">
                <a16:creationId xmlns:a16="http://schemas.microsoft.com/office/drawing/2014/main" id="{66B54B67-43BB-4654-92C0-24FD13333344}"/>
              </a:ext>
            </a:extLst>
          </p:cNvPr>
          <p:cNvGrpSpPr/>
          <p:nvPr/>
        </p:nvGrpSpPr>
        <p:grpSpPr>
          <a:xfrm>
            <a:off x="7539723" y="4725467"/>
            <a:ext cx="864761" cy="840965"/>
            <a:chOff x="5889823" y="2465311"/>
            <a:chExt cx="864761" cy="840965"/>
          </a:xfrm>
        </p:grpSpPr>
        <p:sp>
          <p:nvSpPr>
            <p:cNvPr id="32" name="정육면체 159">
              <a:extLst>
                <a:ext uri="{FF2B5EF4-FFF2-40B4-BE49-F238E27FC236}">
                  <a16:creationId xmlns:a16="http://schemas.microsoft.com/office/drawing/2014/main" id="{D7DA6B9A-3808-48BF-9C78-32068ED2F872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정육면체 159">
              <a:extLst>
                <a:ext uri="{FF2B5EF4-FFF2-40B4-BE49-F238E27FC236}">
                  <a16:creationId xmlns:a16="http://schemas.microsoft.com/office/drawing/2014/main" id="{6AC6F31A-5A7A-4261-8FCA-7BCF997ECA54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정육면체 159">
              <a:extLst>
                <a:ext uri="{FF2B5EF4-FFF2-40B4-BE49-F238E27FC236}">
                  <a16:creationId xmlns:a16="http://schemas.microsoft.com/office/drawing/2014/main" id="{6E6BD40F-EC29-4BA3-A06D-95D864E79112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정육면체 159">
              <a:extLst>
                <a:ext uri="{FF2B5EF4-FFF2-40B4-BE49-F238E27FC236}">
                  <a16:creationId xmlns:a16="http://schemas.microsoft.com/office/drawing/2014/main" id="{3AEB1163-2592-43DA-BB99-920DE447D382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9A8B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정육면체 159">
              <a:extLst>
                <a:ext uri="{FF2B5EF4-FFF2-40B4-BE49-F238E27FC236}">
                  <a16:creationId xmlns:a16="http://schemas.microsoft.com/office/drawing/2014/main" id="{F523685F-808E-4527-8A15-BE42EDB395CC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정육면체 159">
              <a:extLst>
                <a:ext uri="{FF2B5EF4-FFF2-40B4-BE49-F238E27FC236}">
                  <a16:creationId xmlns:a16="http://schemas.microsoft.com/office/drawing/2014/main" id="{AE909213-4800-450D-A940-F17244868006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5048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정육면체 159">
              <a:extLst>
                <a:ext uri="{FF2B5EF4-FFF2-40B4-BE49-F238E27FC236}">
                  <a16:creationId xmlns:a16="http://schemas.microsoft.com/office/drawing/2014/main" id="{F1A02320-1E0B-4BAE-8BA6-94A043D8E0CD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정육면체 159">
              <a:extLst>
                <a:ext uri="{FF2B5EF4-FFF2-40B4-BE49-F238E27FC236}">
                  <a16:creationId xmlns:a16="http://schemas.microsoft.com/office/drawing/2014/main" id="{340AFDF7-519D-4126-8B17-F3899E07EDD9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정육면체 159">
              <a:extLst>
                <a:ext uri="{FF2B5EF4-FFF2-40B4-BE49-F238E27FC236}">
                  <a16:creationId xmlns:a16="http://schemas.microsoft.com/office/drawing/2014/main" id="{25BB3FB3-09BA-449C-A8FE-F76EE89E5DF2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정육면체 159">
              <a:extLst>
                <a:ext uri="{FF2B5EF4-FFF2-40B4-BE49-F238E27FC236}">
                  <a16:creationId xmlns:a16="http://schemas.microsoft.com/office/drawing/2014/main" id="{F099433B-EBD8-4E1F-8802-52BEDACCE609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정육면체 159">
              <a:extLst>
                <a:ext uri="{FF2B5EF4-FFF2-40B4-BE49-F238E27FC236}">
                  <a16:creationId xmlns:a16="http://schemas.microsoft.com/office/drawing/2014/main" id="{8528AB98-1825-4AF6-9A44-547CD22C65F3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262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정육면체 159">
              <a:extLst>
                <a:ext uri="{FF2B5EF4-FFF2-40B4-BE49-F238E27FC236}">
                  <a16:creationId xmlns:a16="http://schemas.microsoft.com/office/drawing/2014/main" id="{21B59DAB-D637-4044-BEB4-6D4F74FDA96D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정육면체 159">
              <a:extLst>
                <a:ext uri="{FF2B5EF4-FFF2-40B4-BE49-F238E27FC236}">
                  <a16:creationId xmlns:a16="http://schemas.microsoft.com/office/drawing/2014/main" id="{2AD30E68-8C23-4869-9EA2-471AF5985FE4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정육면체 159">
              <a:extLst>
                <a:ext uri="{FF2B5EF4-FFF2-40B4-BE49-F238E27FC236}">
                  <a16:creationId xmlns:a16="http://schemas.microsoft.com/office/drawing/2014/main" id="{07393904-F6FF-47E2-8C29-802B800AB7D9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9A8B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정육면체 159">
              <a:extLst>
                <a:ext uri="{FF2B5EF4-FFF2-40B4-BE49-F238E27FC236}">
                  <a16:creationId xmlns:a16="http://schemas.microsoft.com/office/drawing/2014/main" id="{938B3A86-3752-4F19-A3EA-C810878A397C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8E8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정육면체 159">
              <a:extLst>
                <a:ext uri="{FF2B5EF4-FFF2-40B4-BE49-F238E27FC236}">
                  <a16:creationId xmlns:a16="http://schemas.microsoft.com/office/drawing/2014/main" id="{AEDF3DB6-BAEF-4138-BE20-14A0E24E2B9B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5C53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2CD2EF5-7872-4117-ABC5-C6F9FF904D42}"/>
              </a:ext>
            </a:extLst>
          </p:cNvPr>
          <p:cNvSpPr txBox="1"/>
          <p:nvPr/>
        </p:nvSpPr>
        <p:spPr>
          <a:xfrm>
            <a:off x="1007582" y="5729657"/>
            <a:ext cx="1232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(H, W, D)</a:t>
            </a:r>
            <a:endParaRPr lang="ko-KR" alt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7AA477-CABE-462B-8FC9-A56FBF97A513}"/>
              </a:ext>
            </a:extLst>
          </p:cNvPr>
          <p:cNvSpPr txBox="1"/>
          <p:nvPr/>
        </p:nvSpPr>
        <p:spPr>
          <a:xfrm>
            <a:off x="1577761" y="4163149"/>
            <a:ext cx="1112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ea typeface="굴림" panose="020B0600000101010101" pitchFamily="50" charset="-127"/>
              </a:rPr>
              <a:t>1 x 1 CONV</a:t>
            </a:r>
            <a:endParaRPr lang="ko-KR" altLang="en-US" sz="1200" dirty="0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B5058E9F-0F58-2B17-F8F4-35BB0067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1. Second-Order Attention (SOA)</a:t>
            </a:r>
            <a:endParaRPr lang="ko-KR" altLang="en-US" sz="1800" dirty="0">
              <a:ea typeface="굴림" panose="020B0600000101010101" pitchFamily="50" charset="-127"/>
            </a:endParaRPr>
          </a:p>
        </p:txBody>
      </p:sp>
      <p:cxnSp>
        <p:nvCxnSpPr>
          <p:cNvPr id="27" name="직선 화살표 연결선 147">
            <a:extLst>
              <a:ext uri="{FF2B5EF4-FFF2-40B4-BE49-F238E27FC236}">
                <a16:creationId xmlns:a16="http://schemas.microsoft.com/office/drawing/2014/main" id="{FFBF82FC-457A-A431-215A-EAA51D41964A}"/>
              </a:ext>
            </a:extLst>
          </p:cNvPr>
          <p:cNvCxnSpPr>
            <a:cxnSpLocks/>
          </p:cNvCxnSpPr>
          <p:nvPr/>
        </p:nvCxnSpPr>
        <p:spPr>
          <a:xfrm flipV="1">
            <a:off x="1623704" y="3898497"/>
            <a:ext cx="0" cy="729158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119" name="Group 3118">
            <a:extLst>
              <a:ext uri="{FF2B5EF4-FFF2-40B4-BE49-F238E27FC236}">
                <a16:creationId xmlns:a16="http://schemas.microsoft.com/office/drawing/2014/main" id="{C1507853-91E5-7404-598E-0957E2A0CF2B}"/>
              </a:ext>
            </a:extLst>
          </p:cNvPr>
          <p:cNvGrpSpPr/>
          <p:nvPr/>
        </p:nvGrpSpPr>
        <p:grpSpPr>
          <a:xfrm>
            <a:off x="1405235" y="2278657"/>
            <a:ext cx="460882" cy="1502153"/>
            <a:chOff x="1405235" y="2194897"/>
            <a:chExt cx="460882" cy="1502153"/>
          </a:xfrm>
        </p:grpSpPr>
        <p:sp>
          <p:nvSpPr>
            <p:cNvPr id="59" name="정육면체 159">
              <a:extLst>
                <a:ext uri="{FF2B5EF4-FFF2-40B4-BE49-F238E27FC236}">
                  <a16:creationId xmlns:a16="http://schemas.microsoft.com/office/drawing/2014/main" id="{97050B6A-6293-6176-78A9-971BECE6082D}"/>
                </a:ext>
              </a:extLst>
            </p:cNvPr>
            <p:cNvSpPr/>
            <p:nvPr/>
          </p:nvSpPr>
          <p:spPr>
            <a:xfrm>
              <a:off x="1433021" y="326505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정육면체 159">
              <a:extLst>
                <a:ext uri="{FF2B5EF4-FFF2-40B4-BE49-F238E27FC236}">
                  <a16:creationId xmlns:a16="http://schemas.microsoft.com/office/drawing/2014/main" id="{1C312428-BE92-FD32-43C9-8F04F92BE910}"/>
                </a:ext>
              </a:extLst>
            </p:cNvPr>
            <p:cNvSpPr/>
            <p:nvPr/>
          </p:nvSpPr>
          <p:spPr>
            <a:xfrm>
              <a:off x="1434117" y="246570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정육면체 159">
              <a:extLst>
                <a:ext uri="{FF2B5EF4-FFF2-40B4-BE49-F238E27FC236}">
                  <a16:creationId xmlns:a16="http://schemas.microsoft.com/office/drawing/2014/main" id="{3AF39E7E-834A-FF24-0E9E-F29D8231D32E}"/>
                </a:ext>
              </a:extLst>
            </p:cNvPr>
            <p:cNvSpPr/>
            <p:nvPr/>
          </p:nvSpPr>
          <p:spPr>
            <a:xfrm>
              <a:off x="1433019" y="312689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5" name="정육면체 159">
              <a:extLst>
                <a:ext uri="{FF2B5EF4-FFF2-40B4-BE49-F238E27FC236}">
                  <a16:creationId xmlns:a16="http://schemas.microsoft.com/office/drawing/2014/main" id="{C20A468C-6873-8762-8461-C1E1B86F8AE6}"/>
                </a:ext>
              </a:extLst>
            </p:cNvPr>
            <p:cNvSpPr/>
            <p:nvPr/>
          </p:nvSpPr>
          <p:spPr>
            <a:xfrm>
              <a:off x="1434115" y="232756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9" name="정육면체 159">
              <a:extLst>
                <a:ext uri="{FF2B5EF4-FFF2-40B4-BE49-F238E27FC236}">
                  <a16:creationId xmlns:a16="http://schemas.microsoft.com/office/drawing/2014/main" id="{C65FE92E-2577-2E93-2CC9-BB778F1E4FC5}"/>
                </a:ext>
              </a:extLst>
            </p:cNvPr>
            <p:cNvSpPr/>
            <p:nvPr/>
          </p:nvSpPr>
          <p:spPr>
            <a:xfrm>
              <a:off x="1433019" y="219489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83" name="TextBox 3082">
              <a:extLst>
                <a:ext uri="{FF2B5EF4-FFF2-40B4-BE49-F238E27FC236}">
                  <a16:creationId xmlns:a16="http://schemas.microsoft.com/office/drawing/2014/main" id="{9B02E8B7-BA67-F858-9B64-530F8F4CFBE0}"/>
                </a:ext>
              </a:extLst>
            </p:cNvPr>
            <p:cNvSpPr txBox="1"/>
            <p:nvPr/>
          </p:nvSpPr>
          <p:spPr>
            <a:xfrm rot="5400000">
              <a:off x="1415326" y="2923058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sp>
        <p:nvSpPr>
          <p:cNvPr id="3084" name="TextBox 3083">
            <a:extLst>
              <a:ext uri="{FF2B5EF4-FFF2-40B4-BE49-F238E27FC236}">
                <a16:creationId xmlns:a16="http://schemas.microsoft.com/office/drawing/2014/main" id="{886C64B4-1471-EB4D-CF9A-74F35BEBDAD9}"/>
              </a:ext>
            </a:extLst>
          </p:cNvPr>
          <p:cNvSpPr txBox="1"/>
          <p:nvPr/>
        </p:nvSpPr>
        <p:spPr>
          <a:xfrm>
            <a:off x="159096" y="2923008"/>
            <a:ext cx="1232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u="sng" dirty="0">
                <a:ea typeface="굴림" panose="020B0600000101010101" pitchFamily="50" charset="-127"/>
              </a:rPr>
              <a:t>Query</a:t>
            </a:r>
            <a:r>
              <a:rPr lang="en-US" altLang="ko-KR" sz="1600" dirty="0">
                <a:ea typeface="굴림" panose="020B0600000101010101" pitchFamily="50" charset="-127"/>
              </a:rPr>
              <a:t> - </a:t>
            </a:r>
          </a:p>
          <a:p>
            <a:r>
              <a:rPr lang="en-US" altLang="ko-KR" sz="1600" dirty="0">
                <a:ea typeface="굴림" panose="020B0600000101010101" pitchFamily="50" charset="-127"/>
              </a:rPr>
              <a:t>(H*W, D)</a:t>
            </a:r>
            <a:endParaRPr lang="ko-KR" altLang="en-US" sz="1600" dirty="0"/>
          </a:p>
        </p:txBody>
      </p:sp>
      <p:sp>
        <p:nvSpPr>
          <p:cNvPr id="3085" name="TextBox 3084">
            <a:extLst>
              <a:ext uri="{FF2B5EF4-FFF2-40B4-BE49-F238E27FC236}">
                <a16:creationId xmlns:a16="http://schemas.microsoft.com/office/drawing/2014/main" id="{C2D590A3-EC02-886F-D293-6915A04F5AF0}"/>
              </a:ext>
            </a:extLst>
          </p:cNvPr>
          <p:cNvSpPr txBox="1"/>
          <p:nvPr/>
        </p:nvSpPr>
        <p:spPr>
          <a:xfrm>
            <a:off x="2404423" y="2263220"/>
            <a:ext cx="2371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u="sng" dirty="0">
                <a:ea typeface="굴림" panose="020B0600000101010101" pitchFamily="50" charset="-127"/>
              </a:rPr>
              <a:t>Key</a:t>
            </a:r>
            <a:r>
              <a:rPr lang="en-US" altLang="ko-KR" sz="1600" dirty="0">
                <a:ea typeface="굴림" panose="020B0600000101010101" pitchFamily="50" charset="-127"/>
              </a:rPr>
              <a:t> - (D, H*W)</a:t>
            </a:r>
            <a:endParaRPr lang="ko-KR" altLang="en-US" sz="1600" dirty="0"/>
          </a:p>
        </p:txBody>
      </p:sp>
      <p:grpSp>
        <p:nvGrpSpPr>
          <p:cNvPr id="3114" name="Group 3113">
            <a:extLst>
              <a:ext uri="{FF2B5EF4-FFF2-40B4-BE49-F238E27FC236}">
                <a16:creationId xmlns:a16="http://schemas.microsoft.com/office/drawing/2014/main" id="{1B2BBA29-8887-74B3-9B44-03B12FC18D68}"/>
              </a:ext>
            </a:extLst>
          </p:cNvPr>
          <p:cNvGrpSpPr/>
          <p:nvPr/>
        </p:nvGrpSpPr>
        <p:grpSpPr>
          <a:xfrm>
            <a:off x="2622236" y="2701815"/>
            <a:ext cx="1713928" cy="446605"/>
            <a:chOff x="3110845" y="2701815"/>
            <a:chExt cx="1713928" cy="446605"/>
          </a:xfrm>
        </p:grpSpPr>
        <p:sp>
          <p:nvSpPr>
            <p:cNvPr id="3105" name="정육면체 159">
              <a:extLst>
                <a:ext uri="{FF2B5EF4-FFF2-40B4-BE49-F238E27FC236}">
                  <a16:creationId xmlns:a16="http://schemas.microsoft.com/office/drawing/2014/main" id="{31F86DE3-D142-8248-670B-40052C030E4F}"/>
                </a:ext>
              </a:extLst>
            </p:cNvPr>
            <p:cNvSpPr/>
            <p:nvPr/>
          </p:nvSpPr>
          <p:spPr>
            <a:xfrm>
              <a:off x="3110845" y="270181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92D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6" name="정육면체 159">
              <a:extLst>
                <a:ext uri="{FF2B5EF4-FFF2-40B4-BE49-F238E27FC236}">
                  <a16:creationId xmlns:a16="http://schemas.microsoft.com/office/drawing/2014/main" id="{8200C01C-2725-2722-A7E7-FD67B7129D76}"/>
                </a:ext>
              </a:extLst>
            </p:cNvPr>
            <p:cNvSpPr/>
            <p:nvPr/>
          </p:nvSpPr>
          <p:spPr>
            <a:xfrm>
              <a:off x="3256667" y="270181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92D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7" name="정육면체 159">
              <a:extLst>
                <a:ext uri="{FF2B5EF4-FFF2-40B4-BE49-F238E27FC236}">
                  <a16:creationId xmlns:a16="http://schemas.microsoft.com/office/drawing/2014/main" id="{729480F1-3BC5-D0D5-F6F5-982262F956C1}"/>
                </a:ext>
              </a:extLst>
            </p:cNvPr>
            <p:cNvSpPr/>
            <p:nvPr/>
          </p:nvSpPr>
          <p:spPr>
            <a:xfrm>
              <a:off x="4247779" y="270763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92D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8" name="정육면체 159">
              <a:extLst>
                <a:ext uri="{FF2B5EF4-FFF2-40B4-BE49-F238E27FC236}">
                  <a16:creationId xmlns:a16="http://schemas.microsoft.com/office/drawing/2014/main" id="{D3AD3D1D-28B6-345F-E1EF-D118463F8B68}"/>
                </a:ext>
              </a:extLst>
            </p:cNvPr>
            <p:cNvSpPr/>
            <p:nvPr/>
          </p:nvSpPr>
          <p:spPr>
            <a:xfrm>
              <a:off x="4392773" y="270763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92D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09" name="정육면체 159">
              <a:extLst>
                <a:ext uri="{FF2B5EF4-FFF2-40B4-BE49-F238E27FC236}">
                  <a16:creationId xmlns:a16="http://schemas.microsoft.com/office/drawing/2014/main" id="{647A2013-87B9-D572-02BF-6A07898DB0C3}"/>
                </a:ext>
              </a:extLst>
            </p:cNvPr>
            <p:cNvSpPr/>
            <p:nvPr/>
          </p:nvSpPr>
          <p:spPr>
            <a:xfrm>
              <a:off x="3402086" y="270763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92D05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10" name="TextBox 3109">
              <a:extLst>
                <a:ext uri="{FF2B5EF4-FFF2-40B4-BE49-F238E27FC236}">
                  <a16:creationId xmlns:a16="http://schemas.microsoft.com/office/drawing/2014/main" id="{DF331A66-0338-CD8E-E5F8-C00E8A7C200C}"/>
                </a:ext>
              </a:extLst>
            </p:cNvPr>
            <p:cNvSpPr txBox="1"/>
            <p:nvPr/>
          </p:nvSpPr>
          <p:spPr>
            <a:xfrm rot="10800000">
              <a:off x="3854697" y="2809866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cxnSp>
        <p:nvCxnSpPr>
          <p:cNvPr id="3112" name="Connector: Elbow 3111">
            <a:extLst>
              <a:ext uri="{FF2B5EF4-FFF2-40B4-BE49-F238E27FC236}">
                <a16:creationId xmlns:a16="http://schemas.microsoft.com/office/drawing/2014/main" id="{12E57CF4-68C5-C905-4FDA-75EFC7F6DBCD}"/>
              </a:ext>
            </a:extLst>
          </p:cNvPr>
          <p:cNvCxnSpPr>
            <a:cxnSpLocks/>
            <a:endCxn id="3110" idx="0"/>
          </p:cNvCxnSpPr>
          <p:nvPr/>
        </p:nvCxnSpPr>
        <p:spPr bwMode="auto">
          <a:xfrm rot="5400000" flipH="1" flipV="1">
            <a:off x="1883261" y="3517801"/>
            <a:ext cx="2011392" cy="1272631"/>
          </a:xfrm>
          <a:prstGeom prst="bentConnector3">
            <a:avLst>
              <a:gd name="adj1" fmla="val 27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17" name="TextBox 3116">
            <a:extLst>
              <a:ext uri="{FF2B5EF4-FFF2-40B4-BE49-F238E27FC236}">
                <a16:creationId xmlns:a16="http://schemas.microsoft.com/office/drawing/2014/main" id="{14B6C978-5CDD-43E2-56E4-E368F6FEB97E}"/>
              </a:ext>
            </a:extLst>
          </p:cNvPr>
          <p:cNvSpPr txBox="1"/>
          <p:nvPr/>
        </p:nvSpPr>
        <p:spPr>
          <a:xfrm>
            <a:off x="3459153" y="4119893"/>
            <a:ext cx="1112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ea typeface="굴림" panose="020B0600000101010101" pitchFamily="50" charset="-127"/>
              </a:rPr>
              <a:t>1 x 1 CONV</a:t>
            </a:r>
            <a:endParaRPr lang="ko-KR" altLang="en-US" sz="1200" dirty="0"/>
          </a:p>
        </p:txBody>
      </p:sp>
      <p:cxnSp>
        <p:nvCxnSpPr>
          <p:cNvPr id="3123" name="직선 화살표 연결선 147">
            <a:extLst>
              <a:ext uri="{FF2B5EF4-FFF2-40B4-BE49-F238E27FC236}">
                <a16:creationId xmlns:a16="http://schemas.microsoft.com/office/drawing/2014/main" id="{7362CF02-9EEE-D005-D98E-94841314BCAA}"/>
              </a:ext>
            </a:extLst>
          </p:cNvPr>
          <p:cNvCxnSpPr>
            <a:cxnSpLocks/>
          </p:cNvCxnSpPr>
          <p:nvPr/>
        </p:nvCxnSpPr>
        <p:spPr>
          <a:xfrm>
            <a:off x="4511979" y="2976597"/>
            <a:ext cx="796134" cy="2546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24" name="Picture 3123">
            <a:extLst>
              <a:ext uri="{FF2B5EF4-FFF2-40B4-BE49-F238E27FC236}">
                <a16:creationId xmlns:a16="http://schemas.microsoft.com/office/drawing/2014/main" id="{8CC42FBA-ED48-535D-AC11-17974CF01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18" t="2030" r="29653" b="71694"/>
          <a:stretch/>
        </p:blipFill>
        <p:spPr>
          <a:xfrm>
            <a:off x="5539218" y="2414405"/>
            <a:ext cx="939467" cy="967629"/>
          </a:xfrm>
          <a:prstGeom prst="rect">
            <a:avLst/>
          </a:prstGeom>
        </p:spPr>
      </p:pic>
      <p:sp>
        <p:nvSpPr>
          <p:cNvPr id="3125" name="순서도: 가산 접합 129">
            <a:extLst>
              <a:ext uri="{FF2B5EF4-FFF2-40B4-BE49-F238E27FC236}">
                <a16:creationId xmlns:a16="http://schemas.microsoft.com/office/drawing/2014/main" id="{F515B900-5D81-1804-1B7B-14068C013F3E}"/>
              </a:ext>
            </a:extLst>
          </p:cNvPr>
          <p:cNvSpPr/>
          <p:nvPr/>
        </p:nvSpPr>
        <p:spPr>
          <a:xfrm>
            <a:off x="4773740" y="2885597"/>
            <a:ext cx="171466" cy="171466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7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6" name="TextBox 3125">
            <a:extLst>
              <a:ext uri="{FF2B5EF4-FFF2-40B4-BE49-F238E27FC236}">
                <a16:creationId xmlns:a16="http://schemas.microsoft.com/office/drawing/2014/main" id="{C7C1915C-F948-CDEE-F211-E2C8B6559856}"/>
              </a:ext>
            </a:extLst>
          </p:cNvPr>
          <p:cNvSpPr txBox="1"/>
          <p:nvPr/>
        </p:nvSpPr>
        <p:spPr>
          <a:xfrm>
            <a:off x="5167696" y="3493823"/>
            <a:ext cx="1682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Attention map</a:t>
            </a:r>
          </a:p>
          <a:p>
            <a:r>
              <a:rPr lang="en-US" altLang="ko-KR" sz="1600" dirty="0">
                <a:ea typeface="굴림" panose="020B0600000101010101" pitchFamily="50" charset="-127"/>
              </a:rPr>
              <a:t>(H*W, H*W)</a:t>
            </a:r>
            <a:endParaRPr lang="ko-KR" altLang="en-US" sz="1600" dirty="0"/>
          </a:p>
        </p:txBody>
      </p:sp>
      <p:sp>
        <p:nvSpPr>
          <p:cNvPr id="3129" name="TextBox 3128">
            <a:extLst>
              <a:ext uri="{FF2B5EF4-FFF2-40B4-BE49-F238E27FC236}">
                <a16:creationId xmlns:a16="http://schemas.microsoft.com/office/drawing/2014/main" id="{C60D2FE7-8588-F838-ED3B-7A7E483D8A61}"/>
              </a:ext>
            </a:extLst>
          </p:cNvPr>
          <p:cNvSpPr txBox="1"/>
          <p:nvPr/>
        </p:nvSpPr>
        <p:spPr>
          <a:xfrm>
            <a:off x="3711926" y="5271499"/>
            <a:ext cx="1112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ea typeface="굴림" panose="020B0600000101010101" pitchFamily="50" charset="-127"/>
              </a:rPr>
              <a:t>1 x 1 CONV</a:t>
            </a:r>
            <a:endParaRPr lang="ko-KR" altLang="en-US" sz="1200" dirty="0"/>
          </a:p>
        </p:txBody>
      </p:sp>
      <p:cxnSp>
        <p:nvCxnSpPr>
          <p:cNvPr id="3130" name="직선 화살표 연결선 147">
            <a:extLst>
              <a:ext uri="{FF2B5EF4-FFF2-40B4-BE49-F238E27FC236}">
                <a16:creationId xmlns:a16="http://schemas.microsoft.com/office/drawing/2014/main" id="{E1C4A308-3069-7B31-FA37-B8F39661970B}"/>
              </a:ext>
            </a:extLst>
          </p:cNvPr>
          <p:cNvCxnSpPr>
            <a:cxnSpLocks/>
          </p:cNvCxnSpPr>
          <p:nvPr/>
        </p:nvCxnSpPr>
        <p:spPr>
          <a:xfrm flipV="1">
            <a:off x="2239826" y="5159812"/>
            <a:ext cx="2584947" cy="2198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138" name="Group 3137">
            <a:extLst>
              <a:ext uri="{FF2B5EF4-FFF2-40B4-BE49-F238E27FC236}">
                <a16:creationId xmlns:a16="http://schemas.microsoft.com/office/drawing/2014/main" id="{B747C8A6-3FA4-39BD-FCAA-63FDC18202DA}"/>
              </a:ext>
            </a:extLst>
          </p:cNvPr>
          <p:cNvGrpSpPr/>
          <p:nvPr/>
        </p:nvGrpSpPr>
        <p:grpSpPr>
          <a:xfrm>
            <a:off x="5136336" y="4472718"/>
            <a:ext cx="460882" cy="1502153"/>
            <a:chOff x="1405235" y="2194897"/>
            <a:chExt cx="460882" cy="1502153"/>
          </a:xfrm>
        </p:grpSpPr>
        <p:sp>
          <p:nvSpPr>
            <p:cNvPr id="3139" name="정육면체 159">
              <a:extLst>
                <a:ext uri="{FF2B5EF4-FFF2-40B4-BE49-F238E27FC236}">
                  <a16:creationId xmlns:a16="http://schemas.microsoft.com/office/drawing/2014/main" id="{28769503-A539-1F8E-649E-3AD486E0BFE4}"/>
                </a:ext>
              </a:extLst>
            </p:cNvPr>
            <p:cNvSpPr/>
            <p:nvPr/>
          </p:nvSpPr>
          <p:spPr>
            <a:xfrm>
              <a:off x="1433021" y="326505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0" name="정육면체 159">
              <a:extLst>
                <a:ext uri="{FF2B5EF4-FFF2-40B4-BE49-F238E27FC236}">
                  <a16:creationId xmlns:a16="http://schemas.microsoft.com/office/drawing/2014/main" id="{DD7A9A9B-A14E-B3F5-E9B2-F5FF7A613AD1}"/>
                </a:ext>
              </a:extLst>
            </p:cNvPr>
            <p:cNvSpPr/>
            <p:nvPr/>
          </p:nvSpPr>
          <p:spPr>
            <a:xfrm>
              <a:off x="1434117" y="246570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1" name="정육면체 159">
              <a:extLst>
                <a:ext uri="{FF2B5EF4-FFF2-40B4-BE49-F238E27FC236}">
                  <a16:creationId xmlns:a16="http://schemas.microsoft.com/office/drawing/2014/main" id="{D5412EED-6FCD-E5E1-DE63-7126A677A4EC}"/>
                </a:ext>
              </a:extLst>
            </p:cNvPr>
            <p:cNvSpPr/>
            <p:nvPr/>
          </p:nvSpPr>
          <p:spPr>
            <a:xfrm>
              <a:off x="1433019" y="312689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2" name="정육면체 159">
              <a:extLst>
                <a:ext uri="{FF2B5EF4-FFF2-40B4-BE49-F238E27FC236}">
                  <a16:creationId xmlns:a16="http://schemas.microsoft.com/office/drawing/2014/main" id="{DE9D9B3E-FC22-CE1A-D5C6-F5188F57CABA}"/>
                </a:ext>
              </a:extLst>
            </p:cNvPr>
            <p:cNvSpPr/>
            <p:nvPr/>
          </p:nvSpPr>
          <p:spPr>
            <a:xfrm>
              <a:off x="1434115" y="232756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3" name="정육면체 159">
              <a:extLst>
                <a:ext uri="{FF2B5EF4-FFF2-40B4-BE49-F238E27FC236}">
                  <a16:creationId xmlns:a16="http://schemas.microsoft.com/office/drawing/2014/main" id="{B0737B27-5269-9877-CCDF-75753A949825}"/>
                </a:ext>
              </a:extLst>
            </p:cNvPr>
            <p:cNvSpPr/>
            <p:nvPr/>
          </p:nvSpPr>
          <p:spPr>
            <a:xfrm>
              <a:off x="1433019" y="219489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44" name="TextBox 3143">
              <a:extLst>
                <a:ext uri="{FF2B5EF4-FFF2-40B4-BE49-F238E27FC236}">
                  <a16:creationId xmlns:a16="http://schemas.microsoft.com/office/drawing/2014/main" id="{1E1D401A-76EB-B2BC-F89B-282C754D411C}"/>
                </a:ext>
              </a:extLst>
            </p:cNvPr>
            <p:cNvSpPr txBox="1"/>
            <p:nvPr/>
          </p:nvSpPr>
          <p:spPr>
            <a:xfrm rot="5400000">
              <a:off x="1415326" y="2923058"/>
              <a:ext cx="3183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ea typeface="굴림" panose="020B0600000101010101" pitchFamily="50" charset="-127"/>
                </a:rPr>
                <a:t>…</a:t>
              </a:r>
              <a:endParaRPr lang="ko-KR" altLang="en-US" sz="1600" dirty="0"/>
            </a:p>
          </p:txBody>
        </p:sp>
      </p:grpSp>
      <p:cxnSp>
        <p:nvCxnSpPr>
          <p:cNvPr id="3145" name="Connector: Elbow 3144">
            <a:extLst>
              <a:ext uri="{FF2B5EF4-FFF2-40B4-BE49-F238E27FC236}">
                <a16:creationId xmlns:a16="http://schemas.microsoft.com/office/drawing/2014/main" id="{9237D263-7739-383B-49A0-A74D851C2263}"/>
              </a:ext>
            </a:extLst>
          </p:cNvPr>
          <p:cNvCxnSpPr>
            <a:cxnSpLocks/>
            <a:stCxn id="3126" idx="2"/>
          </p:cNvCxnSpPr>
          <p:nvPr/>
        </p:nvCxnSpPr>
        <p:spPr bwMode="auto">
          <a:xfrm rot="16200000" flipH="1">
            <a:off x="6106245" y="3981303"/>
            <a:ext cx="1067349" cy="1261937"/>
          </a:xfrm>
          <a:prstGeom prst="bentConnector2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50" name="순서도: 가산 접합 129">
            <a:extLst>
              <a:ext uri="{FF2B5EF4-FFF2-40B4-BE49-F238E27FC236}">
                <a16:creationId xmlns:a16="http://schemas.microsoft.com/office/drawing/2014/main" id="{52C6593E-E63C-506F-39A2-82B2A4700E55}"/>
              </a:ext>
            </a:extLst>
          </p:cNvPr>
          <p:cNvSpPr/>
          <p:nvPr/>
        </p:nvSpPr>
        <p:spPr>
          <a:xfrm>
            <a:off x="5923218" y="5052329"/>
            <a:ext cx="171466" cy="171466"/>
          </a:xfrm>
          <a:prstGeom prst="flowChartSummingJunct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7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55" name="TextBox 3154">
            <a:extLst>
              <a:ext uri="{FF2B5EF4-FFF2-40B4-BE49-F238E27FC236}">
                <a16:creationId xmlns:a16="http://schemas.microsoft.com/office/drawing/2014/main" id="{FFC70FEF-07DB-ABD6-0545-319C471B8249}"/>
              </a:ext>
            </a:extLst>
          </p:cNvPr>
          <p:cNvSpPr txBox="1"/>
          <p:nvPr/>
        </p:nvSpPr>
        <p:spPr>
          <a:xfrm>
            <a:off x="4155938" y="6065910"/>
            <a:ext cx="2371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u="sng" dirty="0">
                <a:ea typeface="굴림" panose="020B0600000101010101" pitchFamily="50" charset="-127"/>
              </a:rPr>
              <a:t>Value</a:t>
            </a:r>
            <a:r>
              <a:rPr lang="en-US" altLang="ko-KR" sz="1600" dirty="0">
                <a:ea typeface="굴림" panose="020B0600000101010101" pitchFamily="50" charset="-127"/>
              </a:rPr>
              <a:t> - (H*W, D)</a:t>
            </a:r>
            <a:endParaRPr lang="ko-KR" altLang="en-US" sz="1600" dirty="0"/>
          </a:p>
        </p:txBody>
      </p:sp>
      <p:sp>
        <p:nvSpPr>
          <p:cNvPr id="3156" name="TextBox 3155">
            <a:extLst>
              <a:ext uri="{FF2B5EF4-FFF2-40B4-BE49-F238E27FC236}">
                <a16:creationId xmlns:a16="http://schemas.microsoft.com/office/drawing/2014/main" id="{6FCB1959-03C1-E695-FBF2-2B55451FB944}"/>
              </a:ext>
            </a:extLst>
          </p:cNvPr>
          <p:cNvSpPr txBox="1"/>
          <p:nvPr/>
        </p:nvSpPr>
        <p:spPr>
          <a:xfrm>
            <a:off x="6243774" y="4670630"/>
            <a:ext cx="1112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>
                <a:ea typeface="굴림" panose="020B0600000101010101" pitchFamily="50" charset="-127"/>
              </a:rPr>
              <a:t>Reshape,</a:t>
            </a:r>
          </a:p>
          <a:p>
            <a:r>
              <a:rPr lang="en-US" altLang="ko-KR" sz="1200" dirty="0">
                <a:ea typeface="굴림" panose="020B0600000101010101" pitchFamily="50" charset="-127"/>
              </a:rPr>
              <a:t>1 x 1 CONV</a:t>
            </a:r>
            <a:endParaRPr lang="ko-KR" altLang="en-US" sz="1200" dirty="0"/>
          </a:p>
        </p:txBody>
      </p:sp>
      <p:sp>
        <p:nvSpPr>
          <p:cNvPr id="3157" name="TextBox 3156">
            <a:extLst>
              <a:ext uri="{FF2B5EF4-FFF2-40B4-BE49-F238E27FC236}">
                <a16:creationId xmlns:a16="http://schemas.microsoft.com/office/drawing/2014/main" id="{BD5BD988-A682-EBEB-7589-C74575D5DAA1}"/>
              </a:ext>
            </a:extLst>
          </p:cNvPr>
          <p:cNvSpPr txBox="1"/>
          <p:nvPr/>
        </p:nvSpPr>
        <p:spPr>
          <a:xfrm>
            <a:off x="4336164" y="2345754"/>
            <a:ext cx="1112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>
                <a:ea typeface="굴림" panose="020B0600000101010101" pitchFamily="50" charset="-127"/>
              </a:rPr>
              <a:t>Matmul</a:t>
            </a:r>
            <a:r>
              <a:rPr lang="en-US" altLang="ko-KR" sz="1200" dirty="0">
                <a:ea typeface="굴림" panose="020B0600000101010101" pitchFamily="50" charset="-127"/>
              </a:rPr>
              <a:t>,</a:t>
            </a:r>
          </a:p>
          <a:p>
            <a:r>
              <a:rPr lang="en-US" altLang="ko-KR" sz="1200" dirty="0" err="1">
                <a:ea typeface="굴림" panose="020B0600000101010101" pitchFamily="50" charset="-127"/>
              </a:rPr>
              <a:t>Softmax</a:t>
            </a:r>
            <a:endParaRPr lang="ko-KR" altLang="en-US" sz="12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B5872E-40C6-46D8-AF66-AE6E52373935}"/>
              </a:ext>
            </a:extLst>
          </p:cNvPr>
          <p:cNvSpPr txBox="1"/>
          <p:nvPr/>
        </p:nvSpPr>
        <p:spPr>
          <a:xfrm>
            <a:off x="7290087" y="5729657"/>
            <a:ext cx="12322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(H, W, D)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5842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Overview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2. Second-order Similarity Loss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Picture 2" descr="파리 최고의 뷰를 볼 수 있는 개선문">
            <a:extLst>
              <a:ext uri="{FF2B5EF4-FFF2-40B4-BE49-F238E27FC236}">
                <a16:creationId xmlns:a16="http://schemas.microsoft.com/office/drawing/2014/main" id="{7E163E87-70B1-12B7-063F-F8261D0C179E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0743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유럽 인문학 기행] 6. 프랑스 파리 개선문·샹젤리제 거리 - 부산일보">
            <a:extLst>
              <a:ext uri="{FF2B5EF4-FFF2-40B4-BE49-F238E27FC236}">
                <a16:creationId xmlns:a16="http://schemas.microsoft.com/office/drawing/2014/main" id="{B6C2D2C3-C82B-3699-7FED-8EB8DA24FA0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67" y="234149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에펠 탑 (Eiffel Tower) 로열티 무료 사진, 그림, 이미지 그리고 스톡포토그래피. Image 36574783">
            <a:extLst>
              <a:ext uri="{FF2B5EF4-FFF2-40B4-BE49-F238E27FC236}">
                <a16:creationId xmlns:a16="http://schemas.microsoft.com/office/drawing/2014/main" id="{9E535690-3AB5-343B-3EFF-E8FE38F1138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93" y="386081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화살표 연결선 147">
            <a:extLst>
              <a:ext uri="{FF2B5EF4-FFF2-40B4-BE49-F238E27FC236}">
                <a16:creationId xmlns:a16="http://schemas.microsoft.com/office/drawing/2014/main" id="{5ABC38CA-3556-CC32-7B07-4AD5495EBFA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1319100" y="2791497"/>
            <a:ext cx="1194867" cy="732818"/>
          </a:xfrm>
          <a:prstGeom prst="straightConnector1">
            <a:avLst/>
          </a:prstGeom>
          <a:ln w="31750" cap="flat" cmpd="sng" algn="ctr">
            <a:solidFill>
              <a:srgbClr val="92D05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직선 화살표 연결선 147">
            <a:extLst>
              <a:ext uri="{FF2B5EF4-FFF2-40B4-BE49-F238E27FC236}">
                <a16:creationId xmlns:a16="http://schemas.microsoft.com/office/drawing/2014/main" id="{241ADD9A-4E27-9F86-D84D-F9DC695C90F4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1319100" y="3524315"/>
            <a:ext cx="1980793" cy="786497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D91F9F-AF21-EDFC-B8C9-781B760B9FDD}"/>
              </a:ext>
            </a:extLst>
          </p:cNvPr>
          <p:cNvSpPr txBox="1"/>
          <p:nvPr/>
        </p:nvSpPr>
        <p:spPr>
          <a:xfrm>
            <a:off x="650101" y="397431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7593EE-0D23-6680-926E-6A5AA32FBC09}"/>
              </a:ext>
            </a:extLst>
          </p:cNvPr>
          <p:cNvSpPr txBox="1"/>
          <p:nvPr/>
        </p:nvSpPr>
        <p:spPr>
          <a:xfrm>
            <a:off x="2738206" y="323566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F98759-657D-B003-EDF2-A8FDCA0D718D}"/>
              </a:ext>
            </a:extLst>
          </p:cNvPr>
          <p:cNvSpPr txBox="1"/>
          <p:nvPr/>
        </p:nvSpPr>
        <p:spPr>
          <a:xfrm>
            <a:off x="3524783" y="472920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N</a:t>
            </a:r>
            <a:endParaRPr lang="ko-KR" altLang="en-US" dirty="0"/>
          </a:p>
        </p:txBody>
      </p:sp>
      <p:pic>
        <p:nvPicPr>
          <p:cNvPr id="27" name="Picture 2" descr="파리 최고의 뷰를 볼 수 있는 개선문">
            <a:extLst>
              <a:ext uri="{FF2B5EF4-FFF2-40B4-BE49-F238E27FC236}">
                <a16:creationId xmlns:a16="http://schemas.microsoft.com/office/drawing/2014/main" id="{D4CBFAFC-C892-3A79-09C5-13E969327D34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73" y="30743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유럽 인문학 기행] 6. 프랑스 파리 개선문·샹젤리제 거리 - 부산일보">
            <a:extLst>
              <a:ext uri="{FF2B5EF4-FFF2-40B4-BE49-F238E27FC236}">
                <a16:creationId xmlns:a16="http://schemas.microsoft.com/office/drawing/2014/main" id="{EEFF8D87-B2DB-03F3-8DD1-D4C74E1E3BB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41" y="215824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에펠 탑 (Eiffel Tower) 로열티 무료 사진, 그림, 이미지 그리고 스톡포토그래피. Image 36574783">
            <a:extLst>
              <a:ext uri="{FF2B5EF4-FFF2-40B4-BE49-F238E27FC236}">
                <a16:creationId xmlns:a16="http://schemas.microsoft.com/office/drawing/2014/main" id="{60A67D56-6AAC-A000-8DCF-84E159F9BAF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66" y="386081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직선 화살표 연결선 147">
            <a:extLst>
              <a:ext uri="{FF2B5EF4-FFF2-40B4-BE49-F238E27FC236}">
                <a16:creationId xmlns:a16="http://schemas.microsoft.com/office/drawing/2014/main" id="{494448A3-D8E0-0D24-5808-5881C69522A2}"/>
              </a:ext>
            </a:extLst>
          </p:cNvPr>
          <p:cNvCxnSpPr>
            <a:cxnSpLocks/>
            <a:stCxn id="29" idx="0"/>
            <a:endCxn id="33" idx="0"/>
          </p:cNvCxnSpPr>
          <p:nvPr/>
        </p:nvCxnSpPr>
        <p:spPr>
          <a:xfrm flipH="1" flipV="1">
            <a:off x="6200790" y="3052413"/>
            <a:ext cx="1963076" cy="808399"/>
          </a:xfrm>
          <a:prstGeom prst="straightConnector1">
            <a:avLst/>
          </a:prstGeom>
          <a:ln w="31750" cap="flat" cmpd="sng" algn="ctr">
            <a:solidFill>
              <a:srgbClr val="EA8B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직선 화살표 연결선 147">
            <a:extLst>
              <a:ext uri="{FF2B5EF4-FFF2-40B4-BE49-F238E27FC236}">
                <a16:creationId xmlns:a16="http://schemas.microsoft.com/office/drawing/2014/main" id="{624FD8E3-3FFB-66C3-4DE7-0E3F8472F83C}"/>
              </a:ext>
            </a:extLst>
          </p:cNvPr>
          <p:cNvCxnSpPr>
            <a:cxnSpLocks/>
            <a:stCxn id="27" idx="3"/>
            <a:endCxn id="29" idx="1"/>
          </p:cNvCxnSpPr>
          <p:nvPr/>
        </p:nvCxnSpPr>
        <p:spPr>
          <a:xfrm>
            <a:off x="5733073" y="3524315"/>
            <a:ext cx="1980793" cy="786497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BBDF050-BFBD-0BAD-2F7D-4A46D50C3BA6}"/>
              </a:ext>
            </a:extLst>
          </p:cNvPr>
          <p:cNvSpPr txBox="1"/>
          <p:nvPr/>
        </p:nvSpPr>
        <p:spPr>
          <a:xfrm>
            <a:off x="5064074" y="397431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F2DA07-6D84-4131-EE1A-BC094FFF708C}"/>
              </a:ext>
            </a:extLst>
          </p:cNvPr>
          <p:cNvSpPr txBox="1"/>
          <p:nvPr/>
        </p:nvSpPr>
        <p:spPr>
          <a:xfrm>
            <a:off x="5975680" y="3052413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890F5D-F538-E1E2-0945-0A8E133B4670}"/>
              </a:ext>
            </a:extLst>
          </p:cNvPr>
          <p:cNvSpPr txBox="1"/>
          <p:nvPr/>
        </p:nvSpPr>
        <p:spPr>
          <a:xfrm>
            <a:off x="7938756" y="472920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N</a:t>
            </a:r>
            <a:endParaRPr lang="ko-KR" alt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C8E99B-914D-1991-A7C0-AAEB45C53A4B}"/>
              </a:ext>
            </a:extLst>
          </p:cNvPr>
          <p:cNvSpPr txBox="1"/>
          <p:nvPr/>
        </p:nvSpPr>
        <p:spPr>
          <a:xfrm>
            <a:off x="-12700" y="55533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a typeface="굴림" panose="020B0600000101010101" pitchFamily="50" charset="-127"/>
              </a:rPr>
              <a:t>First-order Similarity</a:t>
            </a:r>
            <a:endParaRPr lang="ko-KR" altLang="en-US" dirty="0"/>
          </a:p>
        </p:txBody>
      </p:sp>
      <p:cxnSp>
        <p:nvCxnSpPr>
          <p:cNvPr id="46" name="직선 화살표 연결선 147">
            <a:extLst>
              <a:ext uri="{FF2B5EF4-FFF2-40B4-BE49-F238E27FC236}">
                <a16:creationId xmlns:a16="http://schemas.microsoft.com/office/drawing/2014/main" id="{1AFCD486-A639-44EE-B49B-B7C3DE85F488}"/>
              </a:ext>
            </a:extLst>
          </p:cNvPr>
          <p:cNvCxnSpPr>
            <a:cxnSpLocks/>
          </p:cNvCxnSpPr>
          <p:nvPr/>
        </p:nvCxnSpPr>
        <p:spPr>
          <a:xfrm>
            <a:off x="4419641" y="2118334"/>
            <a:ext cx="0" cy="4441216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C545651-6A34-3322-E49E-7817E3B6024B}"/>
              </a:ext>
            </a:extLst>
          </p:cNvPr>
          <p:cNvSpPr txBox="1"/>
          <p:nvPr/>
        </p:nvSpPr>
        <p:spPr>
          <a:xfrm>
            <a:off x="4437469" y="55533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a typeface="굴림" panose="020B0600000101010101" pitchFamily="50" charset="-127"/>
              </a:rPr>
              <a:t>Second-order Similarity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109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Main Idea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TextBox 7"/>
              <p:cNvSpPr txBox="1">
                <a:spLocks noChangeArrowheads="1"/>
              </p:cNvSpPr>
              <p:nvPr/>
            </p:nvSpPr>
            <p:spPr bwMode="auto">
              <a:xfrm>
                <a:off x="419100" y="1543166"/>
                <a:ext cx="8280400" cy="2202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anose="020B0600000101010101" pitchFamily="50" charset="-127"/>
                  </a:rPr>
                  <a:t>2-1. First-order Similarity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ea typeface="굴림" panose="020B0600000101010101" pitchFamily="50" charset="-127"/>
                  </a:rPr>
                  <a:t>The standard triplet loss can be considered as first-order in the descriptor space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ea typeface="굴림" panose="020B0600000101010101" pitchFamily="50" charset="-127"/>
                  </a:rPr>
                  <a:t>Anchor, positive and negative are denoted as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ko-KR" sz="160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𝒂</m:t>
                            </m:r>
                          </m:sub>
                        </m:sSub>
                        <m:r>
                          <a:rPr lang="en-US" altLang="ko-KR" sz="16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𝒑</m:t>
                            </m:r>
                          </m:sub>
                        </m:sSub>
                        <m:r>
                          <a:rPr lang="en-US" altLang="ko-KR" sz="1600" i="1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  <a:ea typeface="굴림" panose="020B0600000101010101" pitchFamily="50" charset="-127"/>
                              </a:rPr>
                              <m:t>𝒏</m:t>
                            </m:r>
                          </m:sub>
                        </m:s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)</m:t>
                        </m:r>
                      </m:e>
                    </m:d>
                  </m:oMath>
                </a14:m>
                <a:endParaRPr lang="en-US" altLang="ko-KR" sz="1600" dirty="0">
                  <a:ea typeface="굴림" panose="020B0600000101010101" pitchFamily="50" charset="-127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𝑳</m:t>
                          </m:r>
                        </m:e>
                        <m:sub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𝑭𝑶𝑺</m:t>
                          </m:r>
                        </m:sub>
                      </m:sSub>
                      <m:r>
                        <a:rPr lang="en-US" altLang="ko-KR" sz="1800" b="1" i="1" smtClean="0">
                          <a:latin typeface="Cambria Math" panose="02040503050406030204" pitchFamily="18" charset="0"/>
                          <a:ea typeface="굴림" panose="020B0600000101010101" pitchFamily="50" charset="-127"/>
                        </a:rPr>
                        <m:t>= </m:t>
                      </m:r>
                      <m:f>
                        <m:fPr>
                          <m:ctrlP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𝒎𝒂𝒙</m:t>
                          </m:r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(</m:t>
                          </m:r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𝟎</m:t>
                          </m:r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,</m:t>
                          </m:r>
                          <m:d>
                            <m:dPr>
                              <m:begChr m:val="‖"/>
                              <m:endChr m:val=""/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800" i="1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 − </m:t>
                          </m:r>
                          <m:sSup>
                            <m:sSupPr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‖"/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altLang="ko-KR" sz="1800" b="1" i="1" smtClean="0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𝒑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"/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800" i="1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 − </m:t>
                          </m:r>
                          <m:sSup>
                            <m:sSupPr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‖"/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altLang="ko-KR" sz="1800" b="1" i="1" smtClean="0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+</m:t>
                          </m:r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𝒎</m:t>
                          </m:r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sz="1800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307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" y="1543166"/>
                <a:ext cx="8280400" cy="2202141"/>
              </a:xfrm>
              <a:prstGeom prst="rect">
                <a:avLst/>
              </a:prstGeom>
              <a:blipFill>
                <a:blip r:embed="rId3"/>
                <a:stretch>
                  <a:fillRect l="-1178" r="-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파리 최고의 뷰를 볼 수 있는 개선문">
            <a:extLst>
              <a:ext uri="{FF2B5EF4-FFF2-40B4-BE49-F238E27FC236}">
                <a16:creationId xmlns:a16="http://schemas.microsoft.com/office/drawing/2014/main" id="{382E7425-E3EB-CC61-8DA9-7AF94FDC204E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09" y="478023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유럽 인문학 기행] 6. 프랑스 파리 개선문·샹젤리제 거리 - 부산일보">
            <a:extLst>
              <a:ext uri="{FF2B5EF4-FFF2-40B4-BE49-F238E27FC236}">
                <a16:creationId xmlns:a16="http://schemas.microsoft.com/office/drawing/2014/main" id="{A9AE2534-F8C8-F387-D8EA-7D2E8E3B822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76" y="404741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에펠 탑 (Eiffel Tower) 로열티 무료 사진, 그림, 이미지 그리고 스톡포토그래피. Image 36574783">
            <a:extLst>
              <a:ext uri="{FF2B5EF4-FFF2-40B4-BE49-F238E27FC236}">
                <a16:creationId xmlns:a16="http://schemas.microsoft.com/office/drawing/2014/main" id="{CFEA3728-611E-0E4A-EA1D-FC2D16FE6C3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02" y="556673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화살표 연결선 147">
            <a:extLst>
              <a:ext uri="{FF2B5EF4-FFF2-40B4-BE49-F238E27FC236}">
                <a16:creationId xmlns:a16="http://schemas.microsoft.com/office/drawing/2014/main" id="{202CED66-7301-61AC-0E9F-3146F0324EC6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335209" y="4497415"/>
            <a:ext cx="1194867" cy="732818"/>
          </a:xfrm>
          <a:prstGeom prst="straightConnector1">
            <a:avLst/>
          </a:prstGeom>
          <a:ln w="31750" cap="flat" cmpd="sng" algn="ctr">
            <a:solidFill>
              <a:srgbClr val="92D05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직선 화살표 연결선 147">
            <a:extLst>
              <a:ext uri="{FF2B5EF4-FFF2-40B4-BE49-F238E27FC236}">
                <a16:creationId xmlns:a16="http://schemas.microsoft.com/office/drawing/2014/main" id="{6B67A769-8A89-60E4-D7BD-7653E2FC318B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>
            <a:off x="3335209" y="5230233"/>
            <a:ext cx="1980793" cy="786497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E5DD5E-D175-2814-A4D5-76C98F9B257D}"/>
              </a:ext>
            </a:extLst>
          </p:cNvPr>
          <p:cNvSpPr txBox="1"/>
          <p:nvPr/>
        </p:nvSpPr>
        <p:spPr>
          <a:xfrm>
            <a:off x="2666210" y="5680233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DA3953-E59B-CE21-9FBA-1DADDC40957B}"/>
              </a:ext>
            </a:extLst>
          </p:cNvPr>
          <p:cNvSpPr txBox="1"/>
          <p:nvPr/>
        </p:nvSpPr>
        <p:spPr>
          <a:xfrm>
            <a:off x="4754315" y="4941583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C4CE9-11A3-CBEB-17A1-36DA579D102F}"/>
              </a:ext>
            </a:extLst>
          </p:cNvPr>
          <p:cNvSpPr txBox="1"/>
          <p:nvPr/>
        </p:nvSpPr>
        <p:spPr>
          <a:xfrm>
            <a:off x="5540892" y="6435123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5028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Main Idea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TextBox 7"/>
              <p:cNvSpPr txBox="1">
                <a:spLocks noChangeArrowheads="1"/>
              </p:cNvSpPr>
              <p:nvPr/>
            </p:nvSpPr>
            <p:spPr bwMode="auto">
              <a:xfrm>
                <a:off x="419100" y="1543166"/>
                <a:ext cx="8280400" cy="2831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anose="020B0600000101010101" pitchFamily="50" charset="-127"/>
                  </a:rPr>
                  <a:t>2-2. Second-order Similarity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𝑳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  <a:ea typeface="굴림" panose="020B0600000101010101" pitchFamily="50" charset="-127"/>
                          </a:rPr>
                          <m:t>𝑺𝑶𝑺</m:t>
                        </m:r>
                      </m:sub>
                    </m:sSub>
                  </m:oMath>
                </a14:m>
                <a:r>
                  <a:rPr lang="en-US" altLang="ko-KR" sz="1600" dirty="0">
                    <a:ea typeface="굴림" panose="020B0600000101010101" pitchFamily="50" charset="-127"/>
                  </a:rPr>
                  <a:t> does not force distance matching one to decrease or non-matching one to increase.</a:t>
                </a:r>
              </a:p>
              <a:p>
                <a:pPr marL="285750" indent="-2857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ea typeface="굴림" panose="020B0600000101010101" pitchFamily="50" charset="-127"/>
                  </a:rPr>
                  <a:t>Can only be served as regularization term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sSubPr>
                        <m:e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𝑳</m:t>
                          </m:r>
                        </m:e>
                        <m:sub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𝑺𝑶𝑺</m:t>
                          </m:r>
                        </m:sub>
                      </m:sSub>
                      <m:r>
                        <a:rPr lang="en-US" altLang="ko-KR" sz="1800" b="1" i="1" smtClean="0">
                          <a:latin typeface="Cambria Math" panose="02040503050406030204" pitchFamily="18" charset="0"/>
                          <a:ea typeface="굴림" panose="020B0600000101010101" pitchFamily="50" charset="-127"/>
                        </a:rPr>
                        <m:t>= </m:t>
                      </m:r>
                      <m:f>
                        <m:fPr>
                          <m:ctrlP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fPr>
                        <m:num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en-US" altLang="ko-KR" sz="1800" b="1" i="1" smtClean="0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ko-KR" sz="1800" b="1" i="1" smtClean="0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  <m:t>|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altLang="ko-KR" sz="1800" b="1" i="1" smtClean="0">
                              <a:latin typeface="Cambria Math" panose="02040503050406030204" pitchFamily="18" charset="0"/>
                              <a:ea typeface="굴림" panose="020B0600000101010101" pitchFamily="50" charset="-127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800" i="1">
                                  <a:latin typeface="Cambria Math" panose="02040503050406030204" pitchFamily="18" charset="0"/>
                                  <a:ea typeface="굴림" panose="020B0600000101010101" pitchFamily="50" charset="-127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𝒂</m:t>
                                      </m:r>
                                    </m:sub>
                                  </m:s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𝑫</m:t>
                                      </m:r>
                                    </m:e>
                                    <m:sub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(</m:t>
                                  </m:r>
                                  <m:d>
                                    <m:dPr>
                                      <m:begChr m:val="‖"/>
                                      <m:endChr m:val=""/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  <m:t>𝑫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  <m:t>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‖"/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  <m:t>𝑫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  <m:t>𝒏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‖"/>
                                      <m:endChr m:val=""/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  <m:t>𝑫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800" b="1" i="1" smtClean="0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  <m:t>𝒑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 − </m:t>
                                  </m:r>
                                  <m:sSup>
                                    <m:sSupPr>
                                      <m:ctrlP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endChr m:val="‖"/>
                                          <m:ctrlPr>
                                            <a:rPr lang="en-US" altLang="ko-KR" sz="1800" i="1">
                                              <a:latin typeface="Cambria Math" panose="02040503050406030204" pitchFamily="18" charset="0"/>
                                              <a:ea typeface="굴림" panose="020B0600000101010101" pitchFamily="50" charset="-127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  <m:t>𝑫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ko-KR" sz="1800" i="1">
                                                  <a:latin typeface="Cambria Math" panose="02040503050406030204" pitchFamily="18" charset="0"/>
                                                  <a:ea typeface="굴림" panose="020B0600000101010101" pitchFamily="50" charset="-127"/>
                                                </a:rPr>
                                                <m:t>𝒏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ko-KR" sz="1800" i="1">
                                          <a:latin typeface="Cambria Math" panose="02040503050406030204" pitchFamily="18" charset="0"/>
                                          <a:ea typeface="굴림" panose="020B0600000101010101" pitchFamily="50" charset="-127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ko-KR" sz="1800" i="1">
                                      <a:latin typeface="Cambria Math" panose="02040503050406030204" pitchFamily="18" charset="0"/>
                                      <a:ea typeface="굴림" panose="020B0600000101010101" pitchFamily="50" charset="-127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ko-KR" altLang="en-US" sz="1800" dirty="0">
                  <a:ea typeface="굴림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307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00" y="1543166"/>
                <a:ext cx="8280400" cy="2831929"/>
              </a:xfrm>
              <a:prstGeom prst="rect">
                <a:avLst/>
              </a:prstGeom>
              <a:blipFill>
                <a:blip r:embed="rId3"/>
                <a:stretch>
                  <a:fillRect l="-11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파리 최고의 뷰를 볼 수 있는 개선문">
            <a:extLst>
              <a:ext uri="{FF2B5EF4-FFF2-40B4-BE49-F238E27FC236}">
                <a16:creationId xmlns:a16="http://schemas.microsoft.com/office/drawing/2014/main" id="{691CF70D-C11A-3CAA-26C6-A6CCBC5B6FA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94158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유럽 인문학 기행] 6. 프랑스 파리 개선문·샹젤리제 거리 - 부산일보">
            <a:extLst>
              <a:ext uri="{FF2B5EF4-FFF2-40B4-BE49-F238E27FC236}">
                <a16:creationId xmlns:a16="http://schemas.microsoft.com/office/drawing/2014/main" id="{1CAFC5B6-A955-CC43-52A8-15E6A0B777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67" y="420876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에펠 탑 (Eiffel Tower) 로열티 무료 사진, 그림, 이미지 그리고 스톡포토그래피. Image 36574783">
            <a:extLst>
              <a:ext uri="{FF2B5EF4-FFF2-40B4-BE49-F238E27FC236}">
                <a16:creationId xmlns:a16="http://schemas.microsoft.com/office/drawing/2014/main" id="{8446FEAD-5EA7-A874-E6E0-AB3DCC5AA0B1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93" y="572808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화살표 연결선 147">
            <a:extLst>
              <a:ext uri="{FF2B5EF4-FFF2-40B4-BE49-F238E27FC236}">
                <a16:creationId xmlns:a16="http://schemas.microsoft.com/office/drawing/2014/main" id="{1EA0967C-5585-5A51-C0BC-B8DFA1FDC26C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1139100" y="4568765"/>
            <a:ext cx="1374867" cy="732818"/>
          </a:xfrm>
          <a:prstGeom prst="straightConnector1">
            <a:avLst/>
          </a:prstGeom>
          <a:ln w="31750" cap="flat" cmpd="sng" algn="ctr">
            <a:solidFill>
              <a:srgbClr val="92D05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직선 화살표 연결선 147">
            <a:extLst>
              <a:ext uri="{FF2B5EF4-FFF2-40B4-BE49-F238E27FC236}">
                <a16:creationId xmlns:a16="http://schemas.microsoft.com/office/drawing/2014/main" id="{7B2AEACF-0BD3-29FA-D2B6-A69D6AF4E573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>
            <a:off x="1139100" y="5301583"/>
            <a:ext cx="2160793" cy="786497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4B1422-7A13-42E9-AFDB-F37244429586}"/>
              </a:ext>
            </a:extLst>
          </p:cNvPr>
          <p:cNvSpPr txBox="1"/>
          <p:nvPr/>
        </p:nvSpPr>
        <p:spPr>
          <a:xfrm>
            <a:off x="553990" y="5661583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88407-C45E-A37E-732E-64DB9D9C621F}"/>
              </a:ext>
            </a:extLst>
          </p:cNvPr>
          <p:cNvSpPr txBox="1"/>
          <p:nvPr/>
        </p:nvSpPr>
        <p:spPr>
          <a:xfrm>
            <a:off x="2648857" y="492876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10C1C-03DF-99DA-63AB-DAA4EA85C14D}"/>
              </a:ext>
            </a:extLst>
          </p:cNvPr>
          <p:cNvSpPr txBox="1"/>
          <p:nvPr/>
        </p:nvSpPr>
        <p:spPr>
          <a:xfrm>
            <a:off x="3434783" y="6448309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N</a:t>
            </a:r>
            <a:endParaRPr lang="ko-KR" altLang="en-US" dirty="0"/>
          </a:p>
        </p:txBody>
      </p:sp>
      <p:pic>
        <p:nvPicPr>
          <p:cNvPr id="10" name="Picture 2" descr="파리 최고의 뷰를 볼 수 있는 개선문">
            <a:extLst>
              <a:ext uri="{FF2B5EF4-FFF2-40B4-BE49-F238E27FC236}">
                <a16:creationId xmlns:a16="http://schemas.microsoft.com/office/drawing/2014/main" id="{82BBFE8D-2F85-CA78-D56F-6552F882E85F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29" y="493523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유럽 인문학 기행] 6. 프랑스 파리 개선문·샹젤리제 거리 - 부산일보">
            <a:extLst>
              <a:ext uri="{FF2B5EF4-FFF2-40B4-BE49-F238E27FC236}">
                <a16:creationId xmlns:a16="http://schemas.microsoft.com/office/drawing/2014/main" id="{4C2DD69C-8127-0377-1371-45BF29FD471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45" y="417136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에펠 탑 (Eiffel Tower) 로열티 무료 사진, 그림, 이미지 그리고 스톡포토그래피. Image 36574783">
            <a:extLst>
              <a:ext uri="{FF2B5EF4-FFF2-40B4-BE49-F238E27FC236}">
                <a16:creationId xmlns:a16="http://schemas.microsoft.com/office/drawing/2014/main" id="{479B2FE3-84F4-3CDF-1A6A-26FB618C25C6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22" y="572173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화살표 연결선 147">
            <a:extLst>
              <a:ext uri="{FF2B5EF4-FFF2-40B4-BE49-F238E27FC236}">
                <a16:creationId xmlns:a16="http://schemas.microsoft.com/office/drawing/2014/main" id="{DABA08BA-8F49-65FB-6574-CF36EE3205FB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5401629" y="5295235"/>
            <a:ext cx="2160793" cy="786497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E3C3DD7-95B4-50E1-F045-EECF32B5C8E1}"/>
              </a:ext>
            </a:extLst>
          </p:cNvPr>
          <p:cNvSpPr txBox="1"/>
          <p:nvPr/>
        </p:nvSpPr>
        <p:spPr>
          <a:xfrm>
            <a:off x="4816519" y="5655235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2DD74-95CC-6DFE-B7FB-68EB79223628}"/>
              </a:ext>
            </a:extLst>
          </p:cNvPr>
          <p:cNvSpPr txBox="1"/>
          <p:nvPr/>
        </p:nvSpPr>
        <p:spPr>
          <a:xfrm>
            <a:off x="5550035" y="4877446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P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F7994-AFAE-8FB3-2D8F-53D2F666187B}"/>
              </a:ext>
            </a:extLst>
          </p:cNvPr>
          <p:cNvSpPr txBox="1"/>
          <p:nvPr/>
        </p:nvSpPr>
        <p:spPr>
          <a:xfrm>
            <a:off x="7697312" y="6441961"/>
            <a:ext cx="450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N</a:t>
            </a:r>
            <a:endParaRPr lang="ko-KR" altLang="en-US" dirty="0"/>
          </a:p>
        </p:txBody>
      </p:sp>
      <p:cxnSp>
        <p:nvCxnSpPr>
          <p:cNvPr id="18" name="직선 화살표 연결선 147">
            <a:extLst>
              <a:ext uri="{FF2B5EF4-FFF2-40B4-BE49-F238E27FC236}">
                <a16:creationId xmlns:a16="http://schemas.microsoft.com/office/drawing/2014/main" id="{39DC25F4-0A0E-B255-F9E9-BF6D0A186D7E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H="1" flipV="1">
            <a:off x="5775145" y="4891360"/>
            <a:ext cx="2147277" cy="830372"/>
          </a:xfrm>
          <a:prstGeom prst="straightConnector1">
            <a:avLst/>
          </a:prstGeom>
          <a:ln w="31750" cap="flat" cmpd="sng" algn="ctr">
            <a:solidFill>
              <a:srgbClr val="EA8B00"/>
            </a:solidFill>
            <a:prstDash val="solid"/>
            <a:round/>
            <a:headEnd type="stealth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035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5E7AA-98B4-1CBF-D3AB-69B016F9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49" y="1568179"/>
            <a:ext cx="8334302" cy="4122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746CD-1F26-4328-19B7-63F6861E88EB}"/>
              </a:ext>
            </a:extLst>
          </p:cNvPr>
          <p:cNvSpPr txBox="1"/>
          <p:nvPr/>
        </p:nvSpPr>
        <p:spPr>
          <a:xfrm>
            <a:off x="2285999" y="5690294"/>
            <a:ext cx="4987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dirty="0">
                <a:ea typeface="굴림" panose="020B0600000101010101" pitchFamily="50" charset="-127"/>
              </a:rPr>
              <a:t>SOTA on global single-pass way</a:t>
            </a:r>
            <a:endParaRPr lang="ko-KR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995400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C09E7-7F99-9030-DECD-4564237AF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91" y="1782357"/>
            <a:ext cx="8152818" cy="2612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D52715-30B2-824A-BFF1-AD27F8B05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91" y="4547548"/>
            <a:ext cx="5081578" cy="1796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A3640C-171A-4916-F00A-07035564D361}"/>
              </a:ext>
            </a:extLst>
          </p:cNvPr>
          <p:cNvSpPr txBox="1"/>
          <p:nvPr/>
        </p:nvSpPr>
        <p:spPr>
          <a:xfrm>
            <a:off x="5817957" y="4770838"/>
            <a:ext cx="3828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0" dirty="0">
                <a:ea typeface="굴림" panose="020B0600000101010101" pitchFamily="50" charset="-127"/>
              </a:rPr>
              <a:t>SOTA on global single-pass way</a:t>
            </a:r>
            <a:endParaRPr lang="ko-KR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24308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88E7B-1548-6F48-4462-5CE47B8A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34" y="1528653"/>
            <a:ext cx="6174332" cy="47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7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Result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03D81-5A56-7B16-7369-35F471CA6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4"/>
          <a:stretch/>
        </p:blipFill>
        <p:spPr>
          <a:xfrm>
            <a:off x="670094" y="1567708"/>
            <a:ext cx="3912085" cy="4770272"/>
          </a:xfrm>
          <a:prstGeom prst="rect">
            <a:avLst/>
          </a:prstGeom>
        </p:spPr>
      </p:pic>
      <p:pic>
        <p:nvPicPr>
          <p:cNvPr id="6" name="그림 3">
            <a:extLst>
              <a:ext uri="{FF2B5EF4-FFF2-40B4-BE49-F238E27FC236}">
                <a16:creationId xmlns:a16="http://schemas.microsoft.com/office/drawing/2014/main" id="{63EBFECC-A9D8-4DCD-8F15-6DC3A5636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53" y="3625240"/>
            <a:ext cx="3319353" cy="10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42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Conclusion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693814-95F1-1EE4-FE84-8DD181B0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36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Strength: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dirty="0">
                <a:ea typeface="굴림" panose="020B0600000101010101" pitchFamily="50" charset="-127"/>
              </a:rPr>
              <a:t>Simple but effective solution for image retrieval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dirty="0">
                <a:ea typeface="굴림" panose="020B0600000101010101" pitchFamily="50" charset="-127"/>
              </a:rPr>
              <a:t>Re-weighting local descriptor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dirty="0">
                <a:ea typeface="굴림" panose="020B0600000101010101" pitchFamily="50" charset="-127"/>
              </a:rPr>
              <a:t>Second order loss for additional constraint</a:t>
            </a:r>
          </a:p>
          <a:p>
            <a:pPr algn="l">
              <a:lnSpc>
                <a:spcPct val="150000"/>
              </a:lnSpc>
            </a:pPr>
            <a:endParaRPr lang="en-US" altLang="ko-KR" sz="1800" dirty="0">
              <a:ea typeface="굴림" panose="020B0600000101010101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Weakness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dirty="0">
                <a:ea typeface="굴림" panose="020B0600000101010101" pitchFamily="50" charset="-127"/>
              </a:rPr>
              <a:t>Novelty, not much different from self-attention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dirty="0">
                <a:ea typeface="굴림" panose="020B0600000101010101" pitchFamily="50" charset="-127"/>
              </a:rPr>
              <a:t>Dependence on specific architecture</a:t>
            </a:r>
          </a:p>
        </p:txBody>
      </p:sp>
    </p:spTree>
    <p:extLst>
      <p:ext uri="{BB962C8B-B14F-4D97-AF65-F5344CB8AC3E}">
        <p14:creationId xmlns:p14="http://schemas.microsoft.com/office/powerpoint/2010/main" val="272763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Quiz</a:t>
            </a:r>
            <a:endParaRPr lang="ko-KR" altLang="en-US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216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RECAP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470A9F2-55F5-4E7D-B8ED-9131247AC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450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2000" b="0" dirty="0">
                <a:ea typeface="굴림" panose="020B0600000101010101" pitchFamily="50" charset="-127"/>
              </a:rPr>
              <a:t>Global Features are All You Need For Image Retrieval and Reranking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800" b="0" dirty="0">
                <a:ea typeface="굴림" panose="020B0600000101010101" pitchFamily="50" charset="-127"/>
              </a:rPr>
              <a:t>P1: </a:t>
            </a:r>
            <a:r>
              <a:rPr lang="en-US" altLang="ko-KR" sz="1800" b="0" dirty="0" err="1">
                <a:ea typeface="굴림" panose="020B0600000101010101" pitchFamily="50" charset="-127"/>
              </a:rPr>
              <a:t>GeM</a:t>
            </a:r>
            <a:r>
              <a:rPr lang="en-US" altLang="ko-KR" sz="1800" b="0" dirty="0">
                <a:ea typeface="굴림" panose="020B0600000101010101" pitchFamily="50" charset="-127"/>
              </a:rPr>
              <a:t> pooling + </a:t>
            </a:r>
            <a:r>
              <a:rPr lang="en-US" altLang="ko-KR" sz="1800" b="0" dirty="0" err="1">
                <a:ea typeface="굴림" panose="020B0600000101010101" pitchFamily="50" charset="-127"/>
              </a:rPr>
              <a:t>ArcLoss</a:t>
            </a:r>
            <a:r>
              <a:rPr lang="en-US" altLang="ko-KR" sz="1800" b="0" dirty="0">
                <a:ea typeface="굴림" panose="020B0600000101010101" pitchFamily="50" charset="-127"/>
              </a:rPr>
              <a:t>: Sub-optimal for p-value</a:t>
            </a:r>
          </a:p>
          <a:p>
            <a:pPr marL="1028700" lvl="1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 err="1">
                <a:ea typeface="굴림" panose="020B0600000101010101" pitchFamily="50" charset="-127"/>
              </a:rPr>
              <a:t>SuperGlobal</a:t>
            </a:r>
            <a:r>
              <a:rPr lang="en-US" altLang="ko-KR" sz="1600" b="0" dirty="0">
                <a:ea typeface="굴림" panose="020B0600000101010101" pitchFamily="50" charset="-127"/>
              </a:rPr>
              <a:t> Pooling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>
                <a:ea typeface="굴림" panose="020B0600000101010101" pitchFamily="50" charset="-127"/>
              </a:rPr>
              <a:t>Regional </a:t>
            </a:r>
            <a:r>
              <a:rPr lang="en-US" altLang="ko-KR" sz="1600" b="0" dirty="0" err="1">
                <a:ea typeface="굴림" panose="020B0600000101010101" pitchFamily="50" charset="-127"/>
              </a:rPr>
              <a:t>GeM</a:t>
            </a:r>
            <a:r>
              <a:rPr lang="en-US" altLang="ko-KR" sz="1600" b="0" dirty="0">
                <a:ea typeface="굴림" panose="020B0600000101010101" pitchFamily="50" charset="-127"/>
              </a:rPr>
              <a:t>: </a:t>
            </a:r>
            <a:r>
              <a:rPr lang="en-US" altLang="ko-KR" sz="1600" u="sng" dirty="0">
                <a:ea typeface="굴림" panose="020B0600000101010101" pitchFamily="50" charset="-127"/>
              </a:rPr>
              <a:t>Local feature</a:t>
            </a:r>
            <a:r>
              <a:rPr lang="en-US" altLang="ko-KR" sz="1600" b="0" dirty="0">
                <a:ea typeface="굴림" panose="020B0600000101010101" pitchFamily="50" charset="-127"/>
              </a:rPr>
              <a:t> representation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 err="1">
                <a:ea typeface="굴림" panose="020B0600000101010101" pitchFamily="50" charset="-127"/>
              </a:rPr>
              <a:t>GeM</a:t>
            </a:r>
            <a:r>
              <a:rPr lang="en-US" altLang="ko-KR" sz="1600" b="0" dirty="0">
                <a:ea typeface="굴림" panose="020B0600000101010101" pitchFamily="50" charset="-127"/>
              </a:rPr>
              <a:t>+: Second stage </a:t>
            </a:r>
            <a:r>
              <a:rPr lang="en-US" altLang="ko-KR" sz="1600" u="sng" dirty="0">
                <a:ea typeface="굴림" panose="020B0600000101010101" pitchFamily="50" charset="-127"/>
              </a:rPr>
              <a:t>fine-tuning</a:t>
            </a:r>
            <a:r>
              <a:rPr lang="en-US" altLang="ko-KR" sz="1600" b="0" dirty="0">
                <a:ea typeface="굴림" panose="020B0600000101010101" pitchFamily="50" charset="-127"/>
              </a:rPr>
              <a:t> for p-value 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>
                <a:ea typeface="굴림" panose="020B0600000101010101" pitchFamily="50" charset="-127"/>
              </a:rPr>
              <a:t>Scale </a:t>
            </a:r>
            <a:r>
              <a:rPr lang="en-US" altLang="ko-KR" sz="1600" b="0" dirty="0" err="1">
                <a:ea typeface="굴림" panose="020B0600000101010101" pitchFamily="50" charset="-127"/>
              </a:rPr>
              <a:t>GeM</a:t>
            </a:r>
            <a:r>
              <a:rPr lang="en-US" altLang="ko-KR" sz="1600" b="0" dirty="0">
                <a:ea typeface="굴림" panose="020B0600000101010101" pitchFamily="50" charset="-127"/>
              </a:rPr>
              <a:t>: </a:t>
            </a:r>
            <a:r>
              <a:rPr lang="en-US" altLang="ko-KR" sz="1600" b="0" dirty="0" err="1">
                <a:ea typeface="굴림" panose="020B0600000101010101" pitchFamily="50" charset="-127"/>
              </a:rPr>
              <a:t>GeM</a:t>
            </a:r>
            <a:r>
              <a:rPr lang="en-US" altLang="ko-KR" sz="1600" b="0" dirty="0">
                <a:ea typeface="굴림" panose="020B0600000101010101" pitchFamily="50" charset="-127"/>
              </a:rPr>
              <a:t> on </a:t>
            </a:r>
            <a:r>
              <a:rPr lang="en-US" altLang="ko-KR" sz="1600" u="sng" dirty="0">
                <a:ea typeface="굴림" panose="020B0600000101010101" pitchFamily="50" charset="-127"/>
              </a:rPr>
              <a:t>multi-scale</a:t>
            </a:r>
            <a:r>
              <a:rPr lang="en-US" altLang="ko-KR" sz="1600" b="0" dirty="0">
                <a:ea typeface="굴림" panose="020B0600000101010101" pitchFamily="50" charset="-127"/>
              </a:rPr>
              <a:t> image</a:t>
            </a:r>
          </a:p>
          <a:p>
            <a:pPr algn="l"/>
            <a:endParaRPr lang="en-US" altLang="ko-KR" b="0" dirty="0">
              <a:ea typeface="굴림" panose="020B0600000101010101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800" b="0" dirty="0">
                <a:ea typeface="굴림" panose="020B0600000101010101" pitchFamily="50" charset="-127"/>
              </a:rPr>
              <a:t>P2: Re-ranker(GV): Local feature, computationally expensive</a:t>
            </a:r>
          </a:p>
          <a:p>
            <a:pPr marL="1028700" lvl="1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 err="1">
                <a:ea typeface="굴림" panose="020B0600000101010101" pitchFamily="50" charset="-127"/>
              </a:rPr>
              <a:t>SuperGlobal</a:t>
            </a:r>
            <a:r>
              <a:rPr lang="en-US" altLang="ko-KR" sz="1600" b="0" dirty="0">
                <a:ea typeface="굴림" panose="020B0600000101010101" pitchFamily="50" charset="-127"/>
              </a:rPr>
              <a:t> Reranking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b="0" dirty="0">
                <a:ea typeface="굴림" panose="020B0600000101010101" pitchFamily="50" charset="-127"/>
              </a:rPr>
              <a:t>Select </a:t>
            </a:r>
            <a:r>
              <a:rPr lang="en-US" altLang="ko-KR" sz="1600" u="sng" dirty="0">
                <a:ea typeface="굴림" panose="020B0600000101010101" pitchFamily="50" charset="-127"/>
              </a:rPr>
              <a:t>Top-M</a:t>
            </a:r>
            <a:r>
              <a:rPr lang="en-US" altLang="ko-KR" sz="1600" b="0" dirty="0">
                <a:ea typeface="굴림" panose="020B0600000101010101" pitchFamily="50" charset="-127"/>
              </a:rPr>
              <a:t> from global descriptor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u="sng" dirty="0">
                <a:ea typeface="굴림" panose="020B0600000101010101" pitchFamily="50" charset="-127"/>
              </a:rPr>
              <a:t>KNN</a:t>
            </a:r>
            <a:r>
              <a:rPr lang="en-US" altLang="ko-KR" sz="1600" b="0" dirty="0">
                <a:ea typeface="굴림" panose="020B0600000101010101" pitchFamily="50" charset="-127"/>
              </a:rPr>
              <a:t> for each of M candidates</a:t>
            </a:r>
          </a:p>
          <a:p>
            <a:pPr marL="1428750" lvl="2" algn="l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ko-KR" sz="1600" u="sng" dirty="0">
                <a:ea typeface="굴림" panose="020B0600000101010101" pitchFamily="50" charset="-127"/>
              </a:rPr>
              <a:t>Refine</a:t>
            </a:r>
            <a:r>
              <a:rPr lang="en-US" altLang="ko-KR" sz="1600" b="0" dirty="0">
                <a:ea typeface="굴림" panose="020B0600000101010101" pitchFamily="50" charset="-127"/>
              </a:rPr>
              <a:t> descriptor via weighted avg pooling (among K)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Brief Summary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018160-6BD6-88A4-933B-97D33DBE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" y="2123973"/>
            <a:ext cx="7868946" cy="3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8ADFF-108E-01B4-C9AC-6B0CC71E570C}"/>
              </a:ext>
            </a:extLst>
          </p:cNvPr>
          <p:cNvSpPr txBox="1"/>
          <p:nvPr/>
        </p:nvSpPr>
        <p:spPr>
          <a:xfrm>
            <a:off x="846940" y="5167725"/>
            <a:ext cx="3417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dirty="0">
                <a:ea typeface="굴림" panose="020B0600000101010101" pitchFamily="50" charset="-127"/>
              </a:rPr>
              <a:t>Re-weighting </a:t>
            </a:r>
            <a:r>
              <a:rPr lang="en-US" altLang="ko-KR" sz="1800" b="0" u="sng" dirty="0">
                <a:ea typeface="굴림" panose="020B0600000101010101" pitchFamily="50" charset="-127"/>
              </a:rPr>
              <a:t>local descriptors </a:t>
            </a:r>
            <a:r>
              <a:rPr lang="en-US" altLang="ko-KR" sz="1800" b="0" dirty="0">
                <a:ea typeface="굴림" panose="020B0600000101010101" pitchFamily="50" charset="-127"/>
              </a:rPr>
              <a:t>prior to </a:t>
            </a:r>
            <a:r>
              <a:rPr lang="en-US" altLang="ko-KR" sz="1800" b="0" dirty="0" err="1">
                <a:ea typeface="굴림" panose="020B0600000101010101" pitchFamily="50" charset="-127"/>
              </a:rPr>
              <a:t>GeM</a:t>
            </a:r>
            <a:endParaRPr lang="ko-KR" alt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8D81A-6D10-8257-48CB-CCC50A3BBD3F}"/>
              </a:ext>
            </a:extLst>
          </p:cNvPr>
          <p:cNvSpPr txBox="1"/>
          <p:nvPr/>
        </p:nvSpPr>
        <p:spPr>
          <a:xfrm>
            <a:off x="4673982" y="5167312"/>
            <a:ext cx="3417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dirty="0">
                <a:ea typeface="굴림" panose="020B0600000101010101" pitchFamily="50" charset="-127"/>
              </a:rPr>
              <a:t>Distribute </a:t>
            </a:r>
            <a:r>
              <a:rPr lang="en-US" altLang="ko-KR" sz="1800" b="0" u="sng" dirty="0">
                <a:ea typeface="굴림" panose="020B0600000101010101" pitchFamily="50" charset="-127"/>
              </a:rPr>
              <a:t>global descriptors</a:t>
            </a:r>
            <a:r>
              <a:rPr lang="en-US" altLang="ko-KR" sz="1800" b="0" dirty="0">
                <a:ea typeface="굴림" panose="020B0600000101010101" pitchFamily="50" charset="-127"/>
              </a:rPr>
              <a:t> </a:t>
            </a:r>
          </a:p>
          <a:p>
            <a:r>
              <a:rPr lang="en-US" altLang="ko-KR" sz="1800" b="0" dirty="0">
                <a:ea typeface="굴림" panose="020B0600000101010101" pitchFamily="50" charset="-127"/>
              </a:rPr>
              <a:t>in descriptor space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0330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직선 화살표 연결선 147">
            <a:extLst>
              <a:ext uri="{FF2B5EF4-FFF2-40B4-BE49-F238E27FC236}">
                <a16:creationId xmlns:a16="http://schemas.microsoft.com/office/drawing/2014/main" id="{D38EE8F4-61F5-953D-DC0A-6C12505A40AE}"/>
              </a:ext>
            </a:extLst>
          </p:cNvPr>
          <p:cNvCxnSpPr>
            <a:cxnSpLocks/>
          </p:cNvCxnSpPr>
          <p:nvPr/>
        </p:nvCxnSpPr>
        <p:spPr>
          <a:xfrm>
            <a:off x="6120929" y="3018906"/>
            <a:ext cx="709412" cy="0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Motivation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1. Second-order Attention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B130D-918A-3FAD-B111-4A6D9FEE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74" y="2345769"/>
            <a:ext cx="1692709" cy="12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CFB6730-00E1-14CA-CDF4-0BD86AF5E955}"/>
              </a:ext>
            </a:extLst>
          </p:cNvPr>
          <p:cNvGrpSpPr/>
          <p:nvPr/>
        </p:nvGrpSpPr>
        <p:grpSpPr>
          <a:xfrm>
            <a:off x="5175256" y="2478522"/>
            <a:ext cx="864761" cy="840965"/>
            <a:chOff x="5889823" y="2465311"/>
            <a:chExt cx="864761" cy="840965"/>
          </a:xfrm>
        </p:grpSpPr>
        <p:sp>
          <p:nvSpPr>
            <p:cNvPr id="17" name="정육면체 159">
              <a:extLst>
                <a:ext uri="{FF2B5EF4-FFF2-40B4-BE49-F238E27FC236}">
                  <a16:creationId xmlns:a16="http://schemas.microsoft.com/office/drawing/2014/main" id="{FF89AFA4-8F1C-C906-22F6-795CC12321F8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정육면체 159">
              <a:extLst>
                <a:ext uri="{FF2B5EF4-FFF2-40B4-BE49-F238E27FC236}">
                  <a16:creationId xmlns:a16="http://schemas.microsoft.com/office/drawing/2014/main" id="{BFDF6DC8-CA01-A5D1-D859-474B32FFF38E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정육면체 159">
              <a:extLst>
                <a:ext uri="{FF2B5EF4-FFF2-40B4-BE49-F238E27FC236}">
                  <a16:creationId xmlns:a16="http://schemas.microsoft.com/office/drawing/2014/main" id="{098DC520-48CC-2F6E-27D6-B114C4939D63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정육면체 159">
              <a:extLst>
                <a:ext uri="{FF2B5EF4-FFF2-40B4-BE49-F238E27FC236}">
                  <a16:creationId xmlns:a16="http://schemas.microsoft.com/office/drawing/2014/main" id="{657C75F1-2311-848A-4EE7-CF3906416090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정육면체 159">
              <a:extLst>
                <a:ext uri="{FF2B5EF4-FFF2-40B4-BE49-F238E27FC236}">
                  <a16:creationId xmlns:a16="http://schemas.microsoft.com/office/drawing/2014/main" id="{06338B9D-9928-95FE-D602-33735E7F5472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정육면체 159">
              <a:extLst>
                <a:ext uri="{FF2B5EF4-FFF2-40B4-BE49-F238E27FC236}">
                  <a16:creationId xmlns:a16="http://schemas.microsoft.com/office/drawing/2014/main" id="{4C0429D1-C3A0-8D2B-8073-588870220CAB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정육면체 159">
              <a:extLst>
                <a:ext uri="{FF2B5EF4-FFF2-40B4-BE49-F238E27FC236}">
                  <a16:creationId xmlns:a16="http://schemas.microsoft.com/office/drawing/2014/main" id="{EF2DBDE5-9305-F50E-46F3-C6E961804DF3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정육면체 159">
              <a:extLst>
                <a:ext uri="{FF2B5EF4-FFF2-40B4-BE49-F238E27FC236}">
                  <a16:creationId xmlns:a16="http://schemas.microsoft.com/office/drawing/2014/main" id="{55EFD309-8BB0-AE06-D4AE-515F431F8336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정육면체 159">
              <a:extLst>
                <a:ext uri="{FF2B5EF4-FFF2-40B4-BE49-F238E27FC236}">
                  <a16:creationId xmlns:a16="http://schemas.microsoft.com/office/drawing/2014/main" id="{83BFC0BF-BCEA-7824-8469-BDA12861A681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정육면체 159">
              <a:extLst>
                <a:ext uri="{FF2B5EF4-FFF2-40B4-BE49-F238E27FC236}">
                  <a16:creationId xmlns:a16="http://schemas.microsoft.com/office/drawing/2014/main" id="{ADF4A98B-A7D8-2BB9-0FE6-805B4209E021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정육면체 159">
              <a:extLst>
                <a:ext uri="{FF2B5EF4-FFF2-40B4-BE49-F238E27FC236}">
                  <a16:creationId xmlns:a16="http://schemas.microsoft.com/office/drawing/2014/main" id="{E49FCA5C-3A9B-20A1-40F2-0616BD40DF7A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정육면체 159">
              <a:extLst>
                <a:ext uri="{FF2B5EF4-FFF2-40B4-BE49-F238E27FC236}">
                  <a16:creationId xmlns:a16="http://schemas.microsoft.com/office/drawing/2014/main" id="{C899D1A6-1C81-C7FE-6D80-F01C871E3933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정육면체 159">
              <a:extLst>
                <a:ext uri="{FF2B5EF4-FFF2-40B4-BE49-F238E27FC236}">
                  <a16:creationId xmlns:a16="http://schemas.microsoft.com/office/drawing/2014/main" id="{BD5DF60C-EE2C-6908-EB3D-5C02EA1C9EFD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정육면체 159">
              <a:extLst>
                <a:ext uri="{FF2B5EF4-FFF2-40B4-BE49-F238E27FC236}">
                  <a16:creationId xmlns:a16="http://schemas.microsoft.com/office/drawing/2014/main" id="{432757BE-0A06-0FF7-1B8D-A27420800EE7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정육면체 159">
              <a:extLst>
                <a:ext uri="{FF2B5EF4-FFF2-40B4-BE49-F238E27FC236}">
                  <a16:creationId xmlns:a16="http://schemas.microsoft.com/office/drawing/2014/main" id="{DCE63FA0-20CE-CB96-F29B-D7332A0223C9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정육면체 159">
              <a:extLst>
                <a:ext uri="{FF2B5EF4-FFF2-40B4-BE49-F238E27FC236}">
                  <a16:creationId xmlns:a16="http://schemas.microsoft.com/office/drawing/2014/main" id="{574F2A20-24F7-8061-4586-C95FD9502181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정육면체 159">
            <a:extLst>
              <a:ext uri="{FF2B5EF4-FFF2-40B4-BE49-F238E27FC236}">
                <a16:creationId xmlns:a16="http://schemas.microsoft.com/office/drawing/2014/main" id="{011AC9E7-7BA2-BF28-3F28-B12638A87971}"/>
              </a:ext>
            </a:extLst>
          </p:cNvPr>
          <p:cNvSpPr/>
          <p:nvPr/>
        </p:nvSpPr>
        <p:spPr>
          <a:xfrm>
            <a:off x="6966544" y="2830865"/>
            <a:ext cx="432000" cy="432000"/>
          </a:xfrm>
          <a:prstGeom prst="cube">
            <a:avLst>
              <a:gd name="adj" fmla="val 68030"/>
            </a:avLst>
          </a:prstGeom>
          <a:solidFill>
            <a:srgbClr val="92D05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4DCFF61B-D8F1-BDF9-8649-6DBE039CD329}"/>
              </a:ext>
            </a:extLst>
          </p:cNvPr>
          <p:cNvSpPr/>
          <p:nvPr/>
        </p:nvSpPr>
        <p:spPr bwMode="auto">
          <a:xfrm rot="5400000">
            <a:off x="3793310" y="2725829"/>
            <a:ext cx="1018132" cy="501848"/>
          </a:xfrm>
          <a:prstGeom prst="trapezoi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latin typeface="Arial" charset="0"/>
              </a:rPr>
              <a:t>CNN</a:t>
            </a:r>
            <a:endParaRPr kumimoji="0" lang="ko-KR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직선 화살표 연결선 147">
            <a:extLst>
              <a:ext uri="{FF2B5EF4-FFF2-40B4-BE49-F238E27FC236}">
                <a16:creationId xmlns:a16="http://schemas.microsoft.com/office/drawing/2014/main" id="{04C83E78-6220-9809-973F-15D029DAF608}"/>
              </a:ext>
            </a:extLst>
          </p:cNvPr>
          <p:cNvCxnSpPr>
            <a:cxnSpLocks/>
          </p:cNvCxnSpPr>
          <p:nvPr/>
        </p:nvCxnSpPr>
        <p:spPr>
          <a:xfrm>
            <a:off x="5083795" y="4815063"/>
            <a:ext cx="0" cy="344943"/>
          </a:xfrm>
          <a:prstGeom prst="straightConnector1">
            <a:avLst/>
          </a:prstGeom>
          <a:ln w="31750" cap="flat" cmpd="sng" algn="ctr">
            <a:solidFill>
              <a:srgbClr val="EA8B00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Graphic 31" descr="Question Mark with solid fill">
            <a:extLst>
              <a:ext uri="{FF2B5EF4-FFF2-40B4-BE49-F238E27FC236}">
                <a16:creationId xmlns:a16="http://schemas.microsoft.com/office/drawing/2014/main" id="{21E779C6-C548-BC03-A8EB-19FC5809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7903" y="4733717"/>
            <a:ext cx="432000" cy="432000"/>
          </a:xfrm>
          <a:prstGeom prst="rect">
            <a:avLst/>
          </a:prstGeom>
        </p:spPr>
      </p:pic>
      <p:cxnSp>
        <p:nvCxnSpPr>
          <p:cNvPr id="37" name="직선 화살표 연결선 147">
            <a:extLst>
              <a:ext uri="{FF2B5EF4-FFF2-40B4-BE49-F238E27FC236}">
                <a16:creationId xmlns:a16="http://schemas.microsoft.com/office/drawing/2014/main" id="{17F5A590-46F4-A8A8-C2CD-2216CFADC127}"/>
              </a:ext>
            </a:extLst>
          </p:cNvPr>
          <p:cNvCxnSpPr>
            <a:cxnSpLocks/>
          </p:cNvCxnSpPr>
          <p:nvPr/>
        </p:nvCxnSpPr>
        <p:spPr>
          <a:xfrm flipV="1">
            <a:off x="3556876" y="2965232"/>
            <a:ext cx="486869" cy="3782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직선 화살표 연결선 147">
            <a:extLst>
              <a:ext uri="{FF2B5EF4-FFF2-40B4-BE49-F238E27FC236}">
                <a16:creationId xmlns:a16="http://schemas.microsoft.com/office/drawing/2014/main" id="{085E0274-774E-1FF6-FDF8-8693868EFE44}"/>
              </a:ext>
            </a:extLst>
          </p:cNvPr>
          <p:cNvCxnSpPr>
            <a:cxnSpLocks/>
            <a:stCxn id="27" idx="0"/>
          </p:cNvCxnSpPr>
          <p:nvPr/>
        </p:nvCxnSpPr>
        <p:spPr>
          <a:xfrm>
            <a:off x="4553300" y="2976753"/>
            <a:ext cx="530495" cy="0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87" name="TextBox 2086">
            <a:extLst>
              <a:ext uri="{FF2B5EF4-FFF2-40B4-BE49-F238E27FC236}">
                <a16:creationId xmlns:a16="http://schemas.microsoft.com/office/drawing/2014/main" id="{07B44B46-BFE3-9302-BD30-48A847CEEA47}"/>
              </a:ext>
            </a:extLst>
          </p:cNvPr>
          <p:cNvSpPr txBox="1"/>
          <p:nvPr/>
        </p:nvSpPr>
        <p:spPr>
          <a:xfrm>
            <a:off x="6144175" y="2652945"/>
            <a:ext cx="653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err="1">
                <a:ea typeface="굴림" panose="020B0600000101010101" pitchFamily="50" charset="-127"/>
              </a:rPr>
              <a:t>GeM</a:t>
            </a:r>
            <a:endParaRPr lang="ko-KR" alt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3EF4FD-2971-52A2-30FB-FCEA687FC5D2}"/>
              </a:ext>
            </a:extLst>
          </p:cNvPr>
          <p:cNvSpPr txBox="1"/>
          <p:nvPr/>
        </p:nvSpPr>
        <p:spPr>
          <a:xfrm>
            <a:off x="5083795" y="3388826"/>
            <a:ext cx="857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6B61"/>
                </a:solidFill>
                <a:ea typeface="굴림" panose="020B0600000101010101" pitchFamily="50" charset="-127"/>
              </a:rPr>
              <a:t>Local</a:t>
            </a:r>
            <a:endParaRPr lang="ko-KR" altLang="en-US" sz="1600" dirty="0">
              <a:solidFill>
                <a:srgbClr val="006B6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24F55-8D93-16BE-1965-7830EEEB3CA8}"/>
              </a:ext>
            </a:extLst>
          </p:cNvPr>
          <p:cNvSpPr txBox="1"/>
          <p:nvPr/>
        </p:nvSpPr>
        <p:spPr>
          <a:xfrm>
            <a:off x="6740678" y="3394201"/>
            <a:ext cx="857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92D050"/>
                </a:solidFill>
                <a:ea typeface="굴림" panose="020B0600000101010101" pitchFamily="50" charset="-127"/>
              </a:rPr>
              <a:t>Global</a:t>
            </a:r>
            <a:endParaRPr lang="ko-KR" altLang="en-US" sz="1600" dirty="0">
              <a:solidFill>
                <a:srgbClr val="92D050"/>
              </a:solidFill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1B36737F-57BB-AE8F-A7BD-C72C606DC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48" b="63635"/>
          <a:stretch/>
        </p:blipFill>
        <p:spPr bwMode="auto">
          <a:xfrm>
            <a:off x="3607086" y="4232310"/>
            <a:ext cx="46638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정육면체 159">
            <a:extLst>
              <a:ext uri="{FF2B5EF4-FFF2-40B4-BE49-F238E27FC236}">
                <a16:creationId xmlns:a16="http://schemas.microsoft.com/office/drawing/2014/main" id="{FFA22A18-7163-CE0D-FA99-E2DD50AEA601}"/>
              </a:ext>
            </a:extLst>
          </p:cNvPr>
          <p:cNvSpPr/>
          <p:nvPr/>
        </p:nvSpPr>
        <p:spPr>
          <a:xfrm>
            <a:off x="4860088" y="4261975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D9DD6820-C8FD-59BD-AB80-A49CC600E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r="44896" b="63803"/>
          <a:stretch/>
        </p:blipFill>
        <p:spPr bwMode="auto">
          <a:xfrm>
            <a:off x="3607086" y="5193637"/>
            <a:ext cx="466380" cy="4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정육면체 159">
            <a:extLst>
              <a:ext uri="{FF2B5EF4-FFF2-40B4-BE49-F238E27FC236}">
                <a16:creationId xmlns:a16="http://schemas.microsoft.com/office/drawing/2014/main" id="{1EF3A49A-69A4-574B-D0AD-A2C8E1D787C9}"/>
              </a:ext>
            </a:extLst>
          </p:cNvPr>
          <p:cNvSpPr/>
          <p:nvPr/>
        </p:nvSpPr>
        <p:spPr>
          <a:xfrm>
            <a:off x="4867795" y="5186280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7CBA7671-F9DE-7FC1-00FF-6D6B39774539}"/>
              </a:ext>
            </a:extLst>
          </p:cNvPr>
          <p:cNvSpPr txBox="1"/>
          <p:nvPr/>
        </p:nvSpPr>
        <p:spPr>
          <a:xfrm>
            <a:off x="452481" y="5733641"/>
            <a:ext cx="8280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dirty="0">
                <a:ea typeface="굴림" panose="020B0600000101010101" pitchFamily="50" charset="-127"/>
              </a:rPr>
              <a:t>Only focus on information within receptive, and </a:t>
            </a:r>
          </a:p>
          <a:p>
            <a:r>
              <a:rPr lang="en-US" altLang="ko-KR" b="0" u="sng" dirty="0">
                <a:ea typeface="굴림" panose="020B0600000101010101" pitchFamily="50" charset="-127"/>
              </a:rPr>
              <a:t>no correlation</a:t>
            </a:r>
            <a:r>
              <a:rPr lang="en-US" altLang="ko-KR" b="0" dirty="0">
                <a:ea typeface="굴림" panose="020B0600000101010101" pitchFamily="50" charset="-127"/>
              </a:rPr>
              <a:t> between them</a:t>
            </a:r>
            <a:endParaRPr lang="ko-KR" altLang="en-US" b="0" dirty="0"/>
          </a:p>
        </p:txBody>
      </p:sp>
      <p:cxnSp>
        <p:nvCxnSpPr>
          <p:cNvPr id="2053" name="직선 화살표 연결선 147">
            <a:extLst>
              <a:ext uri="{FF2B5EF4-FFF2-40B4-BE49-F238E27FC236}">
                <a16:creationId xmlns:a16="http://schemas.microsoft.com/office/drawing/2014/main" id="{6614A908-46F6-A28D-1D06-EC1E059BFC3F}"/>
              </a:ext>
            </a:extLst>
          </p:cNvPr>
          <p:cNvCxnSpPr>
            <a:cxnSpLocks/>
          </p:cNvCxnSpPr>
          <p:nvPr/>
        </p:nvCxnSpPr>
        <p:spPr>
          <a:xfrm flipV="1">
            <a:off x="4241332" y="4474193"/>
            <a:ext cx="486869" cy="3782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4" name="직선 화살표 연결선 147">
            <a:extLst>
              <a:ext uri="{FF2B5EF4-FFF2-40B4-BE49-F238E27FC236}">
                <a16:creationId xmlns:a16="http://schemas.microsoft.com/office/drawing/2014/main" id="{E47DBD7E-2F29-9863-BEB6-BB45AC37402F}"/>
              </a:ext>
            </a:extLst>
          </p:cNvPr>
          <p:cNvCxnSpPr>
            <a:cxnSpLocks/>
          </p:cNvCxnSpPr>
          <p:nvPr/>
        </p:nvCxnSpPr>
        <p:spPr>
          <a:xfrm flipV="1">
            <a:off x="4241332" y="5426739"/>
            <a:ext cx="486869" cy="3782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7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Motivation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2. Second-order Similarity Loss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EF59294-9BF1-4466-8D04-40BB6F1AE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3" b="1332"/>
          <a:stretch/>
        </p:blipFill>
        <p:spPr>
          <a:xfrm>
            <a:off x="2198374" y="2004831"/>
            <a:ext cx="4747252" cy="3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Background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5E2D5-6A48-5A7F-555C-877951B231F5}"/>
              </a:ext>
            </a:extLst>
          </p:cNvPr>
          <p:cNvSpPr txBox="1"/>
          <p:nvPr/>
        </p:nvSpPr>
        <p:spPr>
          <a:xfrm>
            <a:off x="0" y="654914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Shao, et al. “Global Features are All You Need for Image Retrieval and Reranking” ICCV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7F10C-6B57-00D7-D789-6213DBC1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00" y="3066660"/>
            <a:ext cx="3853200" cy="182491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FC4050A5-F373-46B9-8923-B4D5E753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Local to Global Descriptor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b="0" dirty="0" err="1">
                <a:ea typeface="굴림" panose="020B0600000101010101" pitchFamily="50" charset="-127"/>
              </a:rPr>
              <a:t>SPoC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altLang="ko-KR" b="0" dirty="0" err="1">
                <a:ea typeface="굴림" panose="020B0600000101010101" pitchFamily="50" charset="-127"/>
              </a:rPr>
              <a:t>CroW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altLang="ko-KR" b="0" dirty="0">
                <a:ea typeface="굴림" panose="020B0600000101010101" pitchFamily="50" charset="-127"/>
              </a:rPr>
              <a:t>MAC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b="0" dirty="0" err="1">
                <a:ea typeface="굴림" panose="020B0600000101010101" pitchFamily="50" charset="-127"/>
              </a:rPr>
              <a:t>GeM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marL="1200150" lvl="1" indent="-457200" algn="l"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Regional-</a:t>
            </a:r>
            <a:r>
              <a:rPr lang="en-US" altLang="ko-KR" b="0" dirty="0" err="1">
                <a:ea typeface="굴림" panose="020B0600000101010101" pitchFamily="50" charset="-127"/>
              </a:rPr>
              <a:t>GeM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marL="1200150" lvl="1" indent="-457200" algn="l"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Scale-</a:t>
            </a:r>
            <a:r>
              <a:rPr lang="en-US" altLang="ko-KR" b="0" dirty="0" err="1">
                <a:ea typeface="굴림" panose="020B0600000101010101" pitchFamily="50" charset="-127"/>
              </a:rPr>
              <a:t>GeM</a:t>
            </a:r>
            <a:endParaRPr lang="en-US" altLang="ko-KR" b="0" dirty="0">
              <a:ea typeface="굴림" panose="020B0600000101010101" pitchFamily="50" charset="-127"/>
            </a:endParaRPr>
          </a:p>
          <a:p>
            <a:pPr marL="1200150" lvl="1" indent="-457200" algn="l">
              <a:buFont typeface="Arial" panose="020B0604020202020204" pitchFamily="34" charset="0"/>
              <a:buChar char="•"/>
            </a:pPr>
            <a:r>
              <a:rPr lang="en-US" altLang="ko-KR" b="0" dirty="0" err="1">
                <a:ea typeface="굴림" panose="020B0600000101010101" pitchFamily="50" charset="-127"/>
              </a:rPr>
              <a:t>GeM</a:t>
            </a:r>
            <a:r>
              <a:rPr lang="en-US" altLang="ko-KR" b="0" dirty="0">
                <a:ea typeface="굴림" panose="020B0600000101010101" pitchFamily="50" charset="-127"/>
              </a:rPr>
              <a:t>+</a:t>
            </a:r>
            <a:endParaRPr lang="ko-KR" altLang="en-US" b="0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757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Background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DCCB30-6D64-E9CA-33D4-C4307221A2C6}"/>
              </a:ext>
            </a:extLst>
          </p:cNvPr>
          <p:cNvSpPr txBox="1"/>
          <p:nvPr/>
        </p:nvSpPr>
        <p:spPr>
          <a:xfrm>
            <a:off x="0" y="654914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Tian, et al. “</a:t>
            </a:r>
            <a:r>
              <a:rPr lang="en-US" altLang="ko-KR" sz="1400" dirty="0" err="1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SOSNet</a:t>
            </a:r>
            <a:r>
              <a:rPr lang="en-US" altLang="ko-KR" sz="1400" dirty="0">
                <a:solidFill>
                  <a:srgbClr val="99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Second Order Similarity Regularization for Local Descriptor Learning” CVPR 2019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6BEDA3E-9488-B8A4-5F39-F0B2ECA3A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ko-KR" dirty="0">
                <a:ea typeface="굴림" panose="020B0600000101010101" pitchFamily="50" charset="-127"/>
              </a:rPr>
              <a:t>Higher order similarity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Enhance </a:t>
            </a:r>
            <a:r>
              <a:rPr lang="en-US" altLang="ko-KR" b="0" u="sng" dirty="0">
                <a:ea typeface="굴림" panose="020B0600000101010101" pitchFamily="50" charset="-127"/>
              </a:rPr>
              <a:t>discriminative</a:t>
            </a:r>
            <a:r>
              <a:rPr lang="en-US" altLang="ko-KR" b="0" dirty="0">
                <a:ea typeface="굴림" panose="020B0600000101010101" pitchFamily="50" charset="-127"/>
              </a:rPr>
              <a:t> power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Used as </a:t>
            </a:r>
            <a:r>
              <a:rPr lang="en-US" altLang="ko-KR" b="0" u="sng" dirty="0">
                <a:ea typeface="굴림" panose="020B0600000101010101" pitchFamily="50" charset="-127"/>
              </a:rPr>
              <a:t>regularization</a:t>
            </a:r>
            <a:r>
              <a:rPr lang="en-US" altLang="ko-KR" b="0" dirty="0">
                <a:ea typeface="굴림" panose="020B0600000101010101" pitchFamily="50" charset="-127"/>
              </a:rPr>
              <a:t> term with first order loss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0" dirty="0">
                <a:ea typeface="굴림" panose="020B0600000101010101" pitchFamily="50" charset="-127"/>
              </a:rPr>
              <a:t>More </a:t>
            </a:r>
            <a:r>
              <a:rPr lang="en-US" altLang="ko-KR" b="0" u="sng" dirty="0">
                <a:ea typeface="굴림" panose="020B0600000101010101" pitchFamily="50" charset="-127"/>
              </a:rPr>
              <a:t>compact</a:t>
            </a:r>
            <a:r>
              <a:rPr lang="en-US" altLang="ko-KR" b="0" dirty="0">
                <a:ea typeface="굴림" panose="020B0600000101010101" pitchFamily="50" charset="-127"/>
              </a:rPr>
              <a:t> individual clusters</a:t>
            </a:r>
            <a:endParaRPr lang="ko-KR" altLang="en-US" b="0" dirty="0">
              <a:ea typeface="굴림" panose="020B0600000101010101" pitchFamily="50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B09A9-DADB-3131-0B53-AD1BF683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685" y="4378231"/>
            <a:ext cx="3623230" cy="18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5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직선 화살표 연결선 147">
            <a:extLst>
              <a:ext uri="{FF2B5EF4-FFF2-40B4-BE49-F238E27FC236}">
                <a16:creationId xmlns:a16="http://schemas.microsoft.com/office/drawing/2014/main" id="{D38EE8F4-61F5-953D-DC0A-6C12505A40AE}"/>
              </a:ext>
            </a:extLst>
          </p:cNvPr>
          <p:cNvCxnSpPr>
            <a:cxnSpLocks/>
          </p:cNvCxnSpPr>
          <p:nvPr/>
        </p:nvCxnSpPr>
        <p:spPr>
          <a:xfrm>
            <a:off x="4903881" y="3095148"/>
            <a:ext cx="709412" cy="0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Overview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1. Second-order Spatial Pooling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B130D-918A-3FAD-B111-4A6D9FEE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6" y="2422011"/>
            <a:ext cx="1692709" cy="12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CFB6730-00E1-14CA-CDF4-0BD86AF5E955}"/>
              </a:ext>
            </a:extLst>
          </p:cNvPr>
          <p:cNvGrpSpPr/>
          <p:nvPr/>
        </p:nvGrpSpPr>
        <p:grpSpPr>
          <a:xfrm>
            <a:off x="3872663" y="2632512"/>
            <a:ext cx="864761" cy="840965"/>
            <a:chOff x="5889823" y="2465311"/>
            <a:chExt cx="864761" cy="840965"/>
          </a:xfrm>
        </p:grpSpPr>
        <p:sp>
          <p:nvSpPr>
            <p:cNvPr id="17" name="정육면체 159">
              <a:extLst>
                <a:ext uri="{FF2B5EF4-FFF2-40B4-BE49-F238E27FC236}">
                  <a16:creationId xmlns:a16="http://schemas.microsoft.com/office/drawing/2014/main" id="{FF89AFA4-8F1C-C906-22F6-795CC12321F8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정육면체 159">
              <a:extLst>
                <a:ext uri="{FF2B5EF4-FFF2-40B4-BE49-F238E27FC236}">
                  <a16:creationId xmlns:a16="http://schemas.microsoft.com/office/drawing/2014/main" id="{BFDF6DC8-CA01-A5D1-D859-474B32FFF38E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정육면체 159">
              <a:extLst>
                <a:ext uri="{FF2B5EF4-FFF2-40B4-BE49-F238E27FC236}">
                  <a16:creationId xmlns:a16="http://schemas.microsoft.com/office/drawing/2014/main" id="{098DC520-48CC-2F6E-27D6-B114C4939D63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정육면체 159">
              <a:extLst>
                <a:ext uri="{FF2B5EF4-FFF2-40B4-BE49-F238E27FC236}">
                  <a16:creationId xmlns:a16="http://schemas.microsoft.com/office/drawing/2014/main" id="{657C75F1-2311-848A-4EE7-CF3906416090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정육면체 159">
              <a:extLst>
                <a:ext uri="{FF2B5EF4-FFF2-40B4-BE49-F238E27FC236}">
                  <a16:creationId xmlns:a16="http://schemas.microsoft.com/office/drawing/2014/main" id="{06338B9D-9928-95FE-D602-33735E7F5472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정육면체 159">
              <a:extLst>
                <a:ext uri="{FF2B5EF4-FFF2-40B4-BE49-F238E27FC236}">
                  <a16:creationId xmlns:a16="http://schemas.microsoft.com/office/drawing/2014/main" id="{4C0429D1-C3A0-8D2B-8073-588870220CAB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정육면체 159">
              <a:extLst>
                <a:ext uri="{FF2B5EF4-FFF2-40B4-BE49-F238E27FC236}">
                  <a16:creationId xmlns:a16="http://schemas.microsoft.com/office/drawing/2014/main" id="{EF2DBDE5-9305-F50E-46F3-C6E961804DF3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정육면체 159">
              <a:extLst>
                <a:ext uri="{FF2B5EF4-FFF2-40B4-BE49-F238E27FC236}">
                  <a16:creationId xmlns:a16="http://schemas.microsoft.com/office/drawing/2014/main" id="{55EFD309-8BB0-AE06-D4AE-515F431F8336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정육면체 159">
              <a:extLst>
                <a:ext uri="{FF2B5EF4-FFF2-40B4-BE49-F238E27FC236}">
                  <a16:creationId xmlns:a16="http://schemas.microsoft.com/office/drawing/2014/main" id="{83BFC0BF-BCEA-7824-8469-BDA12861A681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정육면체 159">
              <a:extLst>
                <a:ext uri="{FF2B5EF4-FFF2-40B4-BE49-F238E27FC236}">
                  <a16:creationId xmlns:a16="http://schemas.microsoft.com/office/drawing/2014/main" id="{ADF4A98B-A7D8-2BB9-0FE6-805B4209E021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정육면체 159">
              <a:extLst>
                <a:ext uri="{FF2B5EF4-FFF2-40B4-BE49-F238E27FC236}">
                  <a16:creationId xmlns:a16="http://schemas.microsoft.com/office/drawing/2014/main" id="{E49FCA5C-3A9B-20A1-40F2-0616BD40DF7A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정육면체 159">
              <a:extLst>
                <a:ext uri="{FF2B5EF4-FFF2-40B4-BE49-F238E27FC236}">
                  <a16:creationId xmlns:a16="http://schemas.microsoft.com/office/drawing/2014/main" id="{C899D1A6-1C81-C7FE-6D80-F01C871E3933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정육면체 159">
              <a:extLst>
                <a:ext uri="{FF2B5EF4-FFF2-40B4-BE49-F238E27FC236}">
                  <a16:creationId xmlns:a16="http://schemas.microsoft.com/office/drawing/2014/main" id="{BD5DF60C-EE2C-6908-EB3D-5C02EA1C9EFD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정육면체 159">
              <a:extLst>
                <a:ext uri="{FF2B5EF4-FFF2-40B4-BE49-F238E27FC236}">
                  <a16:creationId xmlns:a16="http://schemas.microsoft.com/office/drawing/2014/main" id="{432757BE-0A06-0FF7-1B8D-A27420800EE7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정육면체 159">
              <a:extLst>
                <a:ext uri="{FF2B5EF4-FFF2-40B4-BE49-F238E27FC236}">
                  <a16:creationId xmlns:a16="http://schemas.microsoft.com/office/drawing/2014/main" id="{DCE63FA0-20CE-CB96-F29B-D7332A0223C9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정육면체 159">
              <a:extLst>
                <a:ext uri="{FF2B5EF4-FFF2-40B4-BE49-F238E27FC236}">
                  <a16:creationId xmlns:a16="http://schemas.microsoft.com/office/drawing/2014/main" id="{574F2A20-24F7-8061-4586-C95FD9502181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91C66B-47E2-60AA-3B1F-B9B5D1AD2DDB}"/>
              </a:ext>
            </a:extLst>
          </p:cNvPr>
          <p:cNvSpPr>
            <a:spLocks/>
          </p:cNvSpPr>
          <p:nvPr/>
        </p:nvSpPr>
        <p:spPr bwMode="auto">
          <a:xfrm>
            <a:off x="419098" y="2243241"/>
            <a:ext cx="8280401" cy="16200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98CBF3-9671-6BDC-1EEB-6B7B9E4FE0BA}"/>
              </a:ext>
            </a:extLst>
          </p:cNvPr>
          <p:cNvSpPr txBox="1"/>
          <p:nvPr/>
        </p:nvSpPr>
        <p:spPr>
          <a:xfrm>
            <a:off x="7805566" y="1781080"/>
            <a:ext cx="967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>
                <a:ea typeface="굴림" panose="020B0600000101010101" pitchFamily="50" charset="-127"/>
              </a:rPr>
              <a:t>GeM</a:t>
            </a:r>
            <a:endParaRPr lang="ko-KR" altLang="en-US" dirty="0"/>
          </a:p>
        </p:txBody>
      </p:sp>
      <p:sp>
        <p:nvSpPr>
          <p:cNvPr id="25" name="정육면체 159">
            <a:extLst>
              <a:ext uri="{FF2B5EF4-FFF2-40B4-BE49-F238E27FC236}">
                <a16:creationId xmlns:a16="http://schemas.microsoft.com/office/drawing/2014/main" id="{011AC9E7-7BA2-BF28-3F28-B12638A87971}"/>
              </a:ext>
            </a:extLst>
          </p:cNvPr>
          <p:cNvSpPr/>
          <p:nvPr/>
        </p:nvSpPr>
        <p:spPr>
          <a:xfrm>
            <a:off x="5749496" y="2907107"/>
            <a:ext cx="432000" cy="432000"/>
          </a:xfrm>
          <a:prstGeom prst="cube">
            <a:avLst>
              <a:gd name="adj" fmla="val 68030"/>
            </a:avLst>
          </a:prstGeom>
          <a:solidFill>
            <a:srgbClr val="92D05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정육면체 159">
            <a:extLst>
              <a:ext uri="{FF2B5EF4-FFF2-40B4-BE49-F238E27FC236}">
                <a16:creationId xmlns:a16="http://schemas.microsoft.com/office/drawing/2014/main" id="{86DF7CEA-32BC-4E43-E0B9-D1585D1FF4F9}"/>
              </a:ext>
            </a:extLst>
          </p:cNvPr>
          <p:cNvSpPr/>
          <p:nvPr/>
        </p:nvSpPr>
        <p:spPr>
          <a:xfrm>
            <a:off x="6749248" y="2903452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4DCFF61B-D8F1-BDF9-8649-6DBE039CD329}"/>
              </a:ext>
            </a:extLst>
          </p:cNvPr>
          <p:cNvSpPr/>
          <p:nvPr/>
        </p:nvSpPr>
        <p:spPr bwMode="auto">
          <a:xfrm rot="5400000">
            <a:off x="2576262" y="2802071"/>
            <a:ext cx="1018132" cy="501848"/>
          </a:xfrm>
          <a:prstGeom prst="trapezoi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latin typeface="Arial" charset="0"/>
              </a:rPr>
              <a:t>CNN</a:t>
            </a:r>
            <a:endParaRPr kumimoji="0" lang="ko-KR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정육면체 159">
            <a:extLst>
              <a:ext uri="{FF2B5EF4-FFF2-40B4-BE49-F238E27FC236}">
                <a16:creationId xmlns:a16="http://schemas.microsoft.com/office/drawing/2014/main" id="{D842EF61-F292-9F5D-B310-45A13A659A53}"/>
              </a:ext>
            </a:extLst>
          </p:cNvPr>
          <p:cNvSpPr/>
          <p:nvPr/>
        </p:nvSpPr>
        <p:spPr>
          <a:xfrm>
            <a:off x="7891775" y="2903452"/>
            <a:ext cx="432000" cy="432000"/>
          </a:xfrm>
          <a:prstGeom prst="cube">
            <a:avLst>
              <a:gd name="adj" fmla="val 68030"/>
            </a:avLst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직선 화살표 연결선 147">
            <a:extLst>
              <a:ext uri="{FF2B5EF4-FFF2-40B4-BE49-F238E27FC236}">
                <a16:creationId xmlns:a16="http://schemas.microsoft.com/office/drawing/2014/main" id="{04C83E78-6220-9809-973F-15D029DAF608}"/>
              </a:ext>
            </a:extLst>
          </p:cNvPr>
          <p:cNvCxnSpPr>
            <a:cxnSpLocks/>
          </p:cNvCxnSpPr>
          <p:nvPr/>
        </p:nvCxnSpPr>
        <p:spPr>
          <a:xfrm>
            <a:off x="7327888" y="3139241"/>
            <a:ext cx="417663" cy="0"/>
          </a:xfrm>
          <a:prstGeom prst="straightConnector1">
            <a:avLst/>
          </a:prstGeom>
          <a:ln w="31750" cap="flat" cmpd="sng" algn="ctr">
            <a:solidFill>
              <a:srgbClr val="EA8B00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2" name="Graphic 31" descr="Question Mark with solid fill">
            <a:extLst>
              <a:ext uri="{FF2B5EF4-FFF2-40B4-BE49-F238E27FC236}">
                <a16:creationId xmlns:a16="http://schemas.microsoft.com/office/drawing/2014/main" id="{21E779C6-C548-BC03-A8EB-19FC5809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7888" y="2511450"/>
            <a:ext cx="432000" cy="432000"/>
          </a:xfrm>
          <a:prstGeom prst="rect">
            <a:avLst/>
          </a:prstGeom>
        </p:spPr>
      </p:pic>
      <p:cxnSp>
        <p:nvCxnSpPr>
          <p:cNvPr id="37" name="직선 화살표 연결선 147">
            <a:extLst>
              <a:ext uri="{FF2B5EF4-FFF2-40B4-BE49-F238E27FC236}">
                <a16:creationId xmlns:a16="http://schemas.microsoft.com/office/drawing/2014/main" id="{17F5A590-46F4-A8A8-C2CD-2216CFADC127}"/>
              </a:ext>
            </a:extLst>
          </p:cNvPr>
          <p:cNvCxnSpPr>
            <a:cxnSpLocks/>
          </p:cNvCxnSpPr>
          <p:nvPr/>
        </p:nvCxnSpPr>
        <p:spPr>
          <a:xfrm flipV="1">
            <a:off x="2339828" y="3041474"/>
            <a:ext cx="486869" cy="3782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직선 화살표 연결선 147">
            <a:extLst>
              <a:ext uri="{FF2B5EF4-FFF2-40B4-BE49-F238E27FC236}">
                <a16:creationId xmlns:a16="http://schemas.microsoft.com/office/drawing/2014/main" id="{085E0274-774E-1FF6-FDF8-8693868EFE44}"/>
              </a:ext>
            </a:extLst>
          </p:cNvPr>
          <p:cNvCxnSpPr>
            <a:cxnSpLocks/>
            <a:stCxn id="27" idx="0"/>
          </p:cNvCxnSpPr>
          <p:nvPr/>
        </p:nvCxnSpPr>
        <p:spPr>
          <a:xfrm>
            <a:off x="3336252" y="3052995"/>
            <a:ext cx="530495" cy="0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8" name="직선 화살표 연결선 147">
            <a:extLst>
              <a:ext uri="{FF2B5EF4-FFF2-40B4-BE49-F238E27FC236}">
                <a16:creationId xmlns:a16="http://schemas.microsoft.com/office/drawing/2014/main" id="{79BB9DAD-BC61-FA3D-02DB-34D605598C77}"/>
              </a:ext>
            </a:extLst>
          </p:cNvPr>
          <p:cNvCxnSpPr>
            <a:cxnSpLocks/>
          </p:cNvCxnSpPr>
          <p:nvPr/>
        </p:nvCxnSpPr>
        <p:spPr>
          <a:xfrm flipV="1">
            <a:off x="4016346" y="5215470"/>
            <a:ext cx="1009968" cy="6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59" name="Picture 2">
            <a:extLst>
              <a:ext uri="{FF2B5EF4-FFF2-40B4-BE49-F238E27FC236}">
                <a16:creationId xmlns:a16="http://schemas.microsoft.com/office/drawing/2014/main" id="{48F64F45-A848-C3BD-07CD-0DCB65BF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8" y="4603746"/>
            <a:ext cx="1692709" cy="12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BA1EB4F6-C40E-10AF-6DE6-220C813DAE78}"/>
              </a:ext>
            </a:extLst>
          </p:cNvPr>
          <p:cNvGrpSpPr/>
          <p:nvPr/>
        </p:nvGrpSpPr>
        <p:grpSpPr>
          <a:xfrm>
            <a:off x="3349386" y="4806511"/>
            <a:ext cx="864761" cy="840965"/>
            <a:chOff x="5889823" y="2465311"/>
            <a:chExt cx="864761" cy="840965"/>
          </a:xfrm>
        </p:grpSpPr>
        <p:sp>
          <p:nvSpPr>
            <p:cNvPr id="2061" name="정육면체 159">
              <a:extLst>
                <a:ext uri="{FF2B5EF4-FFF2-40B4-BE49-F238E27FC236}">
                  <a16:creationId xmlns:a16="http://schemas.microsoft.com/office/drawing/2014/main" id="{ED5E352E-11CE-30F2-7726-EB1E53A24EA2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2" name="정육면체 159">
              <a:extLst>
                <a:ext uri="{FF2B5EF4-FFF2-40B4-BE49-F238E27FC236}">
                  <a16:creationId xmlns:a16="http://schemas.microsoft.com/office/drawing/2014/main" id="{D19052B2-DB36-08FF-79D5-27EAFD2395BC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3" name="정육면체 159">
              <a:extLst>
                <a:ext uri="{FF2B5EF4-FFF2-40B4-BE49-F238E27FC236}">
                  <a16:creationId xmlns:a16="http://schemas.microsoft.com/office/drawing/2014/main" id="{F4CFED09-52E1-2FD8-8DAC-24E1D821FCD9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4" name="정육면체 159">
              <a:extLst>
                <a:ext uri="{FF2B5EF4-FFF2-40B4-BE49-F238E27FC236}">
                  <a16:creationId xmlns:a16="http://schemas.microsoft.com/office/drawing/2014/main" id="{CCA268E1-0306-D3D8-CC35-1CEE1A51C2E4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5" name="정육면체 159">
              <a:extLst>
                <a:ext uri="{FF2B5EF4-FFF2-40B4-BE49-F238E27FC236}">
                  <a16:creationId xmlns:a16="http://schemas.microsoft.com/office/drawing/2014/main" id="{5DE608D9-C3FA-86BB-491F-AE0BB50909DD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6" name="정육면체 159">
              <a:extLst>
                <a:ext uri="{FF2B5EF4-FFF2-40B4-BE49-F238E27FC236}">
                  <a16:creationId xmlns:a16="http://schemas.microsoft.com/office/drawing/2014/main" id="{DDDBE0F8-FB5E-E45B-2900-1AFD3A4E623D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7" name="정육면체 159">
              <a:extLst>
                <a:ext uri="{FF2B5EF4-FFF2-40B4-BE49-F238E27FC236}">
                  <a16:creationId xmlns:a16="http://schemas.microsoft.com/office/drawing/2014/main" id="{725EBC25-FCF4-3CC8-A102-BC3B7986BF2C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8" name="정육면체 159">
              <a:extLst>
                <a:ext uri="{FF2B5EF4-FFF2-40B4-BE49-F238E27FC236}">
                  <a16:creationId xmlns:a16="http://schemas.microsoft.com/office/drawing/2014/main" id="{B8E6A18E-C773-F5BF-A6DB-3BCC069E3D34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9" name="정육면체 159">
              <a:extLst>
                <a:ext uri="{FF2B5EF4-FFF2-40B4-BE49-F238E27FC236}">
                  <a16:creationId xmlns:a16="http://schemas.microsoft.com/office/drawing/2014/main" id="{E1DC1D4B-6024-F704-49E0-AA0697C022A6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0" name="정육면체 159">
              <a:extLst>
                <a:ext uri="{FF2B5EF4-FFF2-40B4-BE49-F238E27FC236}">
                  <a16:creationId xmlns:a16="http://schemas.microsoft.com/office/drawing/2014/main" id="{B462724F-157A-1571-F2A4-479CEC8E406F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1" name="정육면체 159">
              <a:extLst>
                <a:ext uri="{FF2B5EF4-FFF2-40B4-BE49-F238E27FC236}">
                  <a16:creationId xmlns:a16="http://schemas.microsoft.com/office/drawing/2014/main" id="{465F7D63-FE18-A924-0FB6-1EE3260EF07E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2" name="정육면체 159">
              <a:extLst>
                <a:ext uri="{FF2B5EF4-FFF2-40B4-BE49-F238E27FC236}">
                  <a16:creationId xmlns:a16="http://schemas.microsoft.com/office/drawing/2014/main" id="{6F835CFC-2915-7147-77B5-E94B11E8F4A5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3" name="정육면체 159">
              <a:extLst>
                <a:ext uri="{FF2B5EF4-FFF2-40B4-BE49-F238E27FC236}">
                  <a16:creationId xmlns:a16="http://schemas.microsoft.com/office/drawing/2014/main" id="{CDA4A059-5D50-2E17-B2E9-27859B72B55E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4" name="정육면체 159">
              <a:extLst>
                <a:ext uri="{FF2B5EF4-FFF2-40B4-BE49-F238E27FC236}">
                  <a16:creationId xmlns:a16="http://schemas.microsoft.com/office/drawing/2014/main" id="{93122B3B-DB18-15A5-63BA-438305426AA0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5" name="정육면체 159">
              <a:extLst>
                <a:ext uri="{FF2B5EF4-FFF2-40B4-BE49-F238E27FC236}">
                  <a16:creationId xmlns:a16="http://schemas.microsoft.com/office/drawing/2014/main" id="{80D170EF-27FB-5234-C078-BB697D0E50DF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6" name="정육면체 159">
              <a:extLst>
                <a:ext uri="{FF2B5EF4-FFF2-40B4-BE49-F238E27FC236}">
                  <a16:creationId xmlns:a16="http://schemas.microsoft.com/office/drawing/2014/main" id="{BC0A4D01-2392-7F5D-0F88-0DAE7AA6F963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77" name="Rectangle: Rounded Corners 2076">
            <a:extLst>
              <a:ext uri="{FF2B5EF4-FFF2-40B4-BE49-F238E27FC236}">
                <a16:creationId xmlns:a16="http://schemas.microsoft.com/office/drawing/2014/main" id="{D95BA206-226B-44B3-3F4A-D14719365E11}"/>
              </a:ext>
            </a:extLst>
          </p:cNvPr>
          <p:cNvSpPr>
            <a:spLocks/>
          </p:cNvSpPr>
          <p:nvPr/>
        </p:nvSpPr>
        <p:spPr bwMode="auto">
          <a:xfrm>
            <a:off x="419100" y="4424976"/>
            <a:ext cx="8280401" cy="16200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78" name="TextBox 2077">
            <a:extLst>
              <a:ext uri="{FF2B5EF4-FFF2-40B4-BE49-F238E27FC236}">
                <a16:creationId xmlns:a16="http://schemas.microsoft.com/office/drawing/2014/main" id="{089A8954-7DCD-3EFE-2CB0-FFB43BE6B92D}"/>
              </a:ext>
            </a:extLst>
          </p:cNvPr>
          <p:cNvSpPr txBox="1"/>
          <p:nvPr/>
        </p:nvSpPr>
        <p:spPr>
          <a:xfrm>
            <a:off x="6479741" y="3962815"/>
            <a:ext cx="2292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>
                <a:ea typeface="굴림" panose="020B0600000101010101" pitchFamily="50" charset="-127"/>
              </a:rPr>
              <a:t>GeM</a:t>
            </a:r>
            <a:r>
              <a:rPr lang="en-US" altLang="ko-KR" dirty="0">
                <a:ea typeface="굴림" panose="020B0600000101010101" pitchFamily="50" charset="-127"/>
              </a:rPr>
              <a:t> with SOA</a:t>
            </a:r>
            <a:endParaRPr lang="ko-KR" altLang="en-US" dirty="0"/>
          </a:p>
        </p:txBody>
      </p:sp>
      <p:sp>
        <p:nvSpPr>
          <p:cNvPr id="2079" name="정육면체 159">
            <a:extLst>
              <a:ext uri="{FF2B5EF4-FFF2-40B4-BE49-F238E27FC236}">
                <a16:creationId xmlns:a16="http://schemas.microsoft.com/office/drawing/2014/main" id="{17B0DB00-6E81-B81C-D5D8-1FB70009CF63}"/>
              </a:ext>
            </a:extLst>
          </p:cNvPr>
          <p:cNvSpPr/>
          <p:nvPr/>
        </p:nvSpPr>
        <p:spPr>
          <a:xfrm>
            <a:off x="6502461" y="5028559"/>
            <a:ext cx="432000" cy="432000"/>
          </a:xfrm>
          <a:prstGeom prst="cube">
            <a:avLst>
              <a:gd name="adj" fmla="val 68030"/>
            </a:avLst>
          </a:prstGeom>
          <a:solidFill>
            <a:srgbClr val="92D05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0" name="정육면체 159">
            <a:extLst>
              <a:ext uri="{FF2B5EF4-FFF2-40B4-BE49-F238E27FC236}">
                <a16:creationId xmlns:a16="http://schemas.microsoft.com/office/drawing/2014/main" id="{5024220A-289A-F97C-6E34-669CD3F2DC2E}"/>
              </a:ext>
            </a:extLst>
          </p:cNvPr>
          <p:cNvSpPr/>
          <p:nvPr/>
        </p:nvSpPr>
        <p:spPr>
          <a:xfrm>
            <a:off x="7251965" y="5002777"/>
            <a:ext cx="432000" cy="432000"/>
          </a:xfrm>
          <a:prstGeom prst="cube">
            <a:avLst>
              <a:gd name="adj" fmla="val 68030"/>
            </a:avLst>
          </a:prstGeom>
          <a:solidFill>
            <a:srgbClr val="00BCAA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1" name="Trapezoid 2080">
            <a:extLst>
              <a:ext uri="{FF2B5EF4-FFF2-40B4-BE49-F238E27FC236}">
                <a16:creationId xmlns:a16="http://schemas.microsoft.com/office/drawing/2014/main" id="{2545B19E-5A8C-3DE0-122A-330E01652F0F}"/>
              </a:ext>
            </a:extLst>
          </p:cNvPr>
          <p:cNvSpPr/>
          <p:nvPr/>
        </p:nvSpPr>
        <p:spPr bwMode="auto">
          <a:xfrm rot="5400000">
            <a:off x="2299974" y="4983806"/>
            <a:ext cx="1018132" cy="501848"/>
          </a:xfrm>
          <a:prstGeom prst="trapezoi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latin typeface="Arial" charset="0"/>
              </a:rPr>
              <a:t>CNN</a:t>
            </a:r>
            <a:endParaRPr kumimoji="0" lang="ko-KR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82" name="정육면체 159">
            <a:extLst>
              <a:ext uri="{FF2B5EF4-FFF2-40B4-BE49-F238E27FC236}">
                <a16:creationId xmlns:a16="http://schemas.microsoft.com/office/drawing/2014/main" id="{ECFC48B8-ABA0-D1EA-83FF-FC9E210E60AF}"/>
              </a:ext>
            </a:extLst>
          </p:cNvPr>
          <p:cNvSpPr/>
          <p:nvPr/>
        </p:nvSpPr>
        <p:spPr>
          <a:xfrm>
            <a:off x="8216876" y="5002777"/>
            <a:ext cx="432000" cy="432000"/>
          </a:xfrm>
          <a:prstGeom prst="cube">
            <a:avLst>
              <a:gd name="adj" fmla="val 68030"/>
            </a:avLst>
          </a:prstGeom>
          <a:solidFill>
            <a:srgbClr val="005048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83" name="직선 화살표 연결선 147">
            <a:extLst>
              <a:ext uri="{FF2B5EF4-FFF2-40B4-BE49-F238E27FC236}">
                <a16:creationId xmlns:a16="http://schemas.microsoft.com/office/drawing/2014/main" id="{B11CBAAC-85F6-0E1E-77CB-D944E2AA4EE9}"/>
              </a:ext>
            </a:extLst>
          </p:cNvPr>
          <p:cNvCxnSpPr>
            <a:cxnSpLocks/>
          </p:cNvCxnSpPr>
          <p:nvPr/>
        </p:nvCxnSpPr>
        <p:spPr>
          <a:xfrm>
            <a:off x="7731929" y="5238566"/>
            <a:ext cx="417663" cy="0"/>
          </a:xfrm>
          <a:prstGeom prst="straightConnector1">
            <a:avLst/>
          </a:prstGeom>
          <a:ln w="31750" cap="flat" cmpd="sng" algn="ctr">
            <a:solidFill>
              <a:srgbClr val="EA8B00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85" name="직선 화살표 연결선 147">
            <a:extLst>
              <a:ext uri="{FF2B5EF4-FFF2-40B4-BE49-F238E27FC236}">
                <a16:creationId xmlns:a16="http://schemas.microsoft.com/office/drawing/2014/main" id="{FB45E454-3C2D-0324-C541-F88AF0373A3F}"/>
              </a:ext>
            </a:extLst>
          </p:cNvPr>
          <p:cNvCxnSpPr>
            <a:cxnSpLocks/>
            <a:stCxn id="2059" idx="3"/>
            <a:endCxn id="2081" idx="2"/>
          </p:cNvCxnSpPr>
          <p:nvPr/>
        </p:nvCxnSpPr>
        <p:spPr>
          <a:xfrm flipV="1">
            <a:off x="2347537" y="5234730"/>
            <a:ext cx="210579" cy="3782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86" name="직선 화살표 연결선 147">
            <a:extLst>
              <a:ext uri="{FF2B5EF4-FFF2-40B4-BE49-F238E27FC236}">
                <a16:creationId xmlns:a16="http://schemas.microsoft.com/office/drawing/2014/main" id="{B77F73FE-B7DB-9A10-999F-162F5BB62F2C}"/>
              </a:ext>
            </a:extLst>
          </p:cNvPr>
          <p:cNvCxnSpPr>
            <a:cxnSpLocks/>
            <a:stCxn id="2081" idx="0"/>
          </p:cNvCxnSpPr>
          <p:nvPr/>
        </p:nvCxnSpPr>
        <p:spPr>
          <a:xfrm>
            <a:off x="3059964" y="5234730"/>
            <a:ext cx="276288" cy="2931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87" name="TextBox 2086">
            <a:extLst>
              <a:ext uri="{FF2B5EF4-FFF2-40B4-BE49-F238E27FC236}">
                <a16:creationId xmlns:a16="http://schemas.microsoft.com/office/drawing/2014/main" id="{07B44B46-BFE3-9302-BD30-48A847CEEA47}"/>
              </a:ext>
            </a:extLst>
          </p:cNvPr>
          <p:cNvSpPr txBox="1"/>
          <p:nvPr/>
        </p:nvSpPr>
        <p:spPr>
          <a:xfrm>
            <a:off x="4927127" y="2729187"/>
            <a:ext cx="653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err="1">
                <a:ea typeface="굴림" panose="020B0600000101010101" pitchFamily="50" charset="-127"/>
              </a:rPr>
              <a:t>GeM</a:t>
            </a:r>
            <a:endParaRPr lang="ko-KR" altLang="en-US" sz="1600" dirty="0"/>
          </a:p>
        </p:txBody>
      </p:sp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6A2FDB25-44E0-4178-6FB9-77224CA4698A}"/>
              </a:ext>
            </a:extLst>
          </p:cNvPr>
          <p:cNvGrpSpPr/>
          <p:nvPr/>
        </p:nvGrpSpPr>
        <p:grpSpPr>
          <a:xfrm>
            <a:off x="5059297" y="4786774"/>
            <a:ext cx="864761" cy="840965"/>
            <a:chOff x="5889823" y="2465311"/>
            <a:chExt cx="864761" cy="840965"/>
          </a:xfrm>
        </p:grpSpPr>
        <p:sp>
          <p:nvSpPr>
            <p:cNvPr id="2089" name="정육면체 159">
              <a:extLst>
                <a:ext uri="{FF2B5EF4-FFF2-40B4-BE49-F238E27FC236}">
                  <a16:creationId xmlns:a16="http://schemas.microsoft.com/office/drawing/2014/main" id="{29FE99ED-19C9-4987-FF6A-31868420ED09}"/>
                </a:ext>
              </a:extLst>
            </p:cNvPr>
            <p:cNvSpPr/>
            <p:nvPr/>
          </p:nvSpPr>
          <p:spPr>
            <a:xfrm>
              <a:off x="5890923" y="2874276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0" name="정육면체 159">
              <a:extLst>
                <a:ext uri="{FF2B5EF4-FFF2-40B4-BE49-F238E27FC236}">
                  <a16:creationId xmlns:a16="http://schemas.microsoft.com/office/drawing/2014/main" id="{EA5E8C57-EF47-4720-74DF-1112F1DA3366}"/>
                </a:ext>
              </a:extLst>
            </p:cNvPr>
            <p:cNvSpPr/>
            <p:nvPr/>
          </p:nvSpPr>
          <p:spPr>
            <a:xfrm>
              <a:off x="6036745" y="2874275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1" name="정육면체 159">
              <a:extLst>
                <a:ext uri="{FF2B5EF4-FFF2-40B4-BE49-F238E27FC236}">
                  <a16:creationId xmlns:a16="http://schemas.microsoft.com/office/drawing/2014/main" id="{C998A950-B402-7CF7-97DC-E31BB782C895}"/>
                </a:ext>
              </a:extLst>
            </p:cNvPr>
            <p:cNvSpPr/>
            <p:nvPr/>
          </p:nvSpPr>
          <p:spPr>
            <a:xfrm>
              <a:off x="6177590" y="287427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2" name="정육면체 159">
              <a:extLst>
                <a:ext uri="{FF2B5EF4-FFF2-40B4-BE49-F238E27FC236}">
                  <a16:creationId xmlns:a16="http://schemas.microsoft.com/office/drawing/2014/main" id="{B7E5CA12-6C1A-7E34-E4DE-E79385CBC6D8}"/>
                </a:ext>
              </a:extLst>
            </p:cNvPr>
            <p:cNvSpPr/>
            <p:nvPr/>
          </p:nvSpPr>
          <p:spPr>
            <a:xfrm>
              <a:off x="6322584" y="287427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9A8B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3" name="정육면체 159">
              <a:extLst>
                <a:ext uri="{FF2B5EF4-FFF2-40B4-BE49-F238E27FC236}">
                  <a16:creationId xmlns:a16="http://schemas.microsoft.com/office/drawing/2014/main" id="{E810A0C5-1EE7-24BE-E23F-02CB674085A1}"/>
                </a:ext>
              </a:extLst>
            </p:cNvPr>
            <p:cNvSpPr/>
            <p:nvPr/>
          </p:nvSpPr>
          <p:spPr>
            <a:xfrm>
              <a:off x="5890921" y="273612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BCAA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4" name="정육면체 159">
              <a:extLst>
                <a:ext uri="{FF2B5EF4-FFF2-40B4-BE49-F238E27FC236}">
                  <a16:creationId xmlns:a16="http://schemas.microsoft.com/office/drawing/2014/main" id="{79A3AEE0-BC86-235E-A030-6EF247E3C03A}"/>
                </a:ext>
              </a:extLst>
            </p:cNvPr>
            <p:cNvSpPr/>
            <p:nvPr/>
          </p:nvSpPr>
          <p:spPr>
            <a:xfrm>
              <a:off x="6036743" y="273612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5048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5" name="정육면체 159">
              <a:extLst>
                <a:ext uri="{FF2B5EF4-FFF2-40B4-BE49-F238E27FC236}">
                  <a16:creationId xmlns:a16="http://schemas.microsoft.com/office/drawing/2014/main" id="{C6439BEC-163B-08F1-E108-ADCFAD49977C}"/>
                </a:ext>
              </a:extLst>
            </p:cNvPr>
            <p:cNvSpPr/>
            <p:nvPr/>
          </p:nvSpPr>
          <p:spPr>
            <a:xfrm>
              <a:off x="6177588" y="273612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6" name="정육면체 159">
              <a:extLst>
                <a:ext uri="{FF2B5EF4-FFF2-40B4-BE49-F238E27FC236}">
                  <a16:creationId xmlns:a16="http://schemas.microsoft.com/office/drawing/2014/main" id="{84E5A86B-135E-4F29-37CB-05CAA67D0F8D}"/>
                </a:ext>
              </a:extLst>
            </p:cNvPr>
            <p:cNvSpPr/>
            <p:nvPr/>
          </p:nvSpPr>
          <p:spPr>
            <a:xfrm>
              <a:off x="6322582" y="273612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7" name="정육면체 159">
              <a:extLst>
                <a:ext uri="{FF2B5EF4-FFF2-40B4-BE49-F238E27FC236}">
                  <a16:creationId xmlns:a16="http://schemas.microsoft.com/office/drawing/2014/main" id="{D3622BEC-DCB9-092C-FFE0-6C8A6884A073}"/>
                </a:ext>
              </a:extLst>
            </p:cNvPr>
            <p:cNvSpPr/>
            <p:nvPr/>
          </p:nvSpPr>
          <p:spPr>
            <a:xfrm>
              <a:off x="5890919" y="2597980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8" name="정육면체 159">
              <a:extLst>
                <a:ext uri="{FF2B5EF4-FFF2-40B4-BE49-F238E27FC236}">
                  <a16:creationId xmlns:a16="http://schemas.microsoft.com/office/drawing/2014/main" id="{7BD137ED-51D9-84EB-C3F3-064FEECC7C6C}"/>
                </a:ext>
              </a:extLst>
            </p:cNvPr>
            <p:cNvSpPr/>
            <p:nvPr/>
          </p:nvSpPr>
          <p:spPr>
            <a:xfrm>
              <a:off x="6036741" y="2597979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9" name="정육면체 159">
              <a:extLst>
                <a:ext uri="{FF2B5EF4-FFF2-40B4-BE49-F238E27FC236}">
                  <a16:creationId xmlns:a16="http://schemas.microsoft.com/office/drawing/2014/main" id="{DB663476-BDDF-D1AF-78E8-28998E66DDA3}"/>
                </a:ext>
              </a:extLst>
            </p:cNvPr>
            <p:cNvSpPr/>
            <p:nvPr/>
          </p:nvSpPr>
          <p:spPr>
            <a:xfrm>
              <a:off x="6177586" y="2597978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262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0" name="정육면체 159">
              <a:extLst>
                <a:ext uri="{FF2B5EF4-FFF2-40B4-BE49-F238E27FC236}">
                  <a16:creationId xmlns:a16="http://schemas.microsoft.com/office/drawing/2014/main" id="{AD99631C-12FA-B1EE-FB25-917EF178391F}"/>
                </a:ext>
              </a:extLst>
            </p:cNvPr>
            <p:cNvSpPr/>
            <p:nvPr/>
          </p:nvSpPr>
          <p:spPr>
            <a:xfrm>
              <a:off x="6322580" y="2597977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1" name="정육면체 159">
              <a:extLst>
                <a:ext uri="{FF2B5EF4-FFF2-40B4-BE49-F238E27FC236}">
                  <a16:creationId xmlns:a16="http://schemas.microsoft.com/office/drawing/2014/main" id="{58E22F84-F0BC-10E3-F3A9-F00D4BF62846}"/>
                </a:ext>
              </a:extLst>
            </p:cNvPr>
            <p:cNvSpPr/>
            <p:nvPr/>
          </p:nvSpPr>
          <p:spPr>
            <a:xfrm>
              <a:off x="5889823" y="2465314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chemeClr val="tx2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2" name="정육면체 159">
              <a:extLst>
                <a:ext uri="{FF2B5EF4-FFF2-40B4-BE49-F238E27FC236}">
                  <a16:creationId xmlns:a16="http://schemas.microsoft.com/office/drawing/2014/main" id="{1C528D85-A879-A28F-602A-19CF8EBE121B}"/>
                </a:ext>
              </a:extLst>
            </p:cNvPr>
            <p:cNvSpPr/>
            <p:nvPr/>
          </p:nvSpPr>
          <p:spPr>
            <a:xfrm>
              <a:off x="6035645" y="2465313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9A8B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3" name="정육면체 159">
              <a:extLst>
                <a:ext uri="{FF2B5EF4-FFF2-40B4-BE49-F238E27FC236}">
                  <a16:creationId xmlns:a16="http://schemas.microsoft.com/office/drawing/2014/main" id="{7AFC3F79-0399-C0E7-BAF5-BD136760D28D}"/>
                </a:ext>
              </a:extLst>
            </p:cNvPr>
            <p:cNvSpPr/>
            <p:nvPr/>
          </p:nvSpPr>
          <p:spPr>
            <a:xfrm>
              <a:off x="6176490" y="2465312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8E8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4" name="정육면체 159">
              <a:extLst>
                <a:ext uri="{FF2B5EF4-FFF2-40B4-BE49-F238E27FC236}">
                  <a16:creationId xmlns:a16="http://schemas.microsoft.com/office/drawing/2014/main" id="{98423D92-D751-934E-2C52-7BED8989993A}"/>
                </a:ext>
              </a:extLst>
            </p:cNvPr>
            <p:cNvSpPr/>
            <p:nvPr/>
          </p:nvSpPr>
          <p:spPr>
            <a:xfrm>
              <a:off x="6321484" y="2465311"/>
              <a:ext cx="432000" cy="432000"/>
            </a:xfrm>
            <a:prstGeom prst="cube">
              <a:avLst>
                <a:gd name="adj" fmla="val 68030"/>
              </a:avLst>
            </a:prstGeom>
            <a:solidFill>
              <a:srgbClr val="005C53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1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09" name="TextBox 2108">
            <a:extLst>
              <a:ext uri="{FF2B5EF4-FFF2-40B4-BE49-F238E27FC236}">
                <a16:creationId xmlns:a16="http://schemas.microsoft.com/office/drawing/2014/main" id="{65BAD186-D8E4-A1E5-A7B7-DD0D41CC73E0}"/>
              </a:ext>
            </a:extLst>
          </p:cNvPr>
          <p:cNvSpPr txBox="1"/>
          <p:nvPr/>
        </p:nvSpPr>
        <p:spPr>
          <a:xfrm>
            <a:off x="4276675" y="4603746"/>
            <a:ext cx="7218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굴림" panose="020B0600000101010101" pitchFamily="50" charset="-127"/>
              </a:rPr>
              <a:t>SOA</a:t>
            </a:r>
            <a:endParaRPr lang="ko-KR" altLang="en-US" sz="1600" dirty="0"/>
          </a:p>
        </p:txBody>
      </p:sp>
      <p:cxnSp>
        <p:nvCxnSpPr>
          <p:cNvPr id="3072" name="직선 화살표 연결선 147">
            <a:extLst>
              <a:ext uri="{FF2B5EF4-FFF2-40B4-BE49-F238E27FC236}">
                <a16:creationId xmlns:a16="http://schemas.microsoft.com/office/drawing/2014/main" id="{A409BDB1-2E6B-0302-CFA1-A36C7CA8A623}"/>
              </a:ext>
            </a:extLst>
          </p:cNvPr>
          <p:cNvCxnSpPr>
            <a:cxnSpLocks/>
          </p:cNvCxnSpPr>
          <p:nvPr/>
        </p:nvCxnSpPr>
        <p:spPr>
          <a:xfrm>
            <a:off x="5936046" y="5190464"/>
            <a:ext cx="516731" cy="5275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73" name="TextBox 3072">
            <a:extLst>
              <a:ext uri="{FF2B5EF4-FFF2-40B4-BE49-F238E27FC236}">
                <a16:creationId xmlns:a16="http://schemas.microsoft.com/office/drawing/2014/main" id="{A58CE54D-7D1B-EBC0-4BAC-9DE3F9AE2373}"/>
              </a:ext>
            </a:extLst>
          </p:cNvPr>
          <p:cNvSpPr txBox="1"/>
          <p:nvPr/>
        </p:nvSpPr>
        <p:spPr>
          <a:xfrm>
            <a:off x="5959292" y="4824503"/>
            <a:ext cx="653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 err="1">
                <a:ea typeface="굴림" panose="020B0600000101010101" pitchFamily="50" charset="-127"/>
              </a:rPr>
              <a:t>GeM</a:t>
            </a:r>
            <a:endParaRPr lang="ko-KR" altLang="en-US" sz="1600" dirty="0"/>
          </a:p>
        </p:txBody>
      </p:sp>
      <p:cxnSp>
        <p:nvCxnSpPr>
          <p:cNvPr id="2" name="직선 화살표 연결선 147">
            <a:extLst>
              <a:ext uri="{FF2B5EF4-FFF2-40B4-BE49-F238E27FC236}">
                <a16:creationId xmlns:a16="http://schemas.microsoft.com/office/drawing/2014/main" id="{5AEF8C79-AFBD-86D0-A39D-DD03737C554C}"/>
              </a:ext>
            </a:extLst>
          </p:cNvPr>
          <p:cNvCxnSpPr>
            <a:cxnSpLocks/>
          </p:cNvCxnSpPr>
          <p:nvPr/>
        </p:nvCxnSpPr>
        <p:spPr>
          <a:xfrm>
            <a:off x="6411743" y="2243241"/>
            <a:ext cx="0" cy="1647407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86B719D4-8255-2F17-DD4E-0BF441BFB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1728" y="4608552"/>
            <a:ext cx="492353" cy="492353"/>
          </a:xfrm>
          <a:prstGeom prst="rect">
            <a:avLst/>
          </a:prstGeom>
        </p:spPr>
      </p:pic>
      <p:cxnSp>
        <p:nvCxnSpPr>
          <p:cNvPr id="31" name="직선 화살표 연결선 147">
            <a:extLst>
              <a:ext uri="{FF2B5EF4-FFF2-40B4-BE49-F238E27FC236}">
                <a16:creationId xmlns:a16="http://schemas.microsoft.com/office/drawing/2014/main" id="{9BF2138D-10F8-3CB6-B7AC-CA9A0C04B618}"/>
              </a:ext>
            </a:extLst>
          </p:cNvPr>
          <p:cNvCxnSpPr>
            <a:cxnSpLocks/>
          </p:cNvCxnSpPr>
          <p:nvPr/>
        </p:nvCxnSpPr>
        <p:spPr>
          <a:xfrm>
            <a:off x="7181248" y="4435920"/>
            <a:ext cx="0" cy="1647407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96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Main Idea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83D5D-6A70-4E98-2DEC-7713E55B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871" y="2033317"/>
            <a:ext cx="6421740" cy="36824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8992D3-2179-E28C-0373-19B36FE9CDEA}"/>
              </a:ext>
            </a:extLst>
          </p:cNvPr>
          <p:cNvSpPr/>
          <p:nvPr/>
        </p:nvSpPr>
        <p:spPr bwMode="auto">
          <a:xfrm>
            <a:off x="1310931" y="2624537"/>
            <a:ext cx="287524" cy="90805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3CA7F5A-CB6D-9D90-D480-C5E28707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3166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dirty="0">
                <a:ea typeface="굴림" panose="020B0600000101010101" pitchFamily="50" charset="-127"/>
              </a:rPr>
              <a:t>Overall Architecture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EA38787-4892-EB7A-F39C-ACB2E6D8E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848" y="5711971"/>
            <a:ext cx="3830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600" b="0" dirty="0">
                <a:ea typeface="굴림" panose="020B0600000101010101" pitchFamily="50" charset="-127"/>
              </a:rPr>
              <a:t>Re-weight via SOA, then </a:t>
            </a:r>
            <a:r>
              <a:rPr lang="en-US" altLang="ko-KR" sz="1600" b="0" u="sng" dirty="0" err="1">
                <a:ea typeface="굴림" panose="020B0600000101010101" pitchFamily="50" charset="-127"/>
              </a:rPr>
              <a:t>GeM</a:t>
            </a:r>
            <a:r>
              <a:rPr lang="en-US" altLang="ko-KR" sz="1600" b="0" u="sng" dirty="0">
                <a:ea typeface="굴림" panose="020B0600000101010101" pitchFamily="50" charset="-127"/>
              </a:rPr>
              <a:t> pooling</a:t>
            </a:r>
            <a:r>
              <a:rPr lang="en-US" altLang="ko-KR" sz="1600" b="0" dirty="0">
                <a:ea typeface="굴림" panose="020B0600000101010101" pitchFamily="50" charset="-127"/>
              </a:rPr>
              <a:t> </a:t>
            </a:r>
          </a:p>
          <a:p>
            <a:pPr algn="l"/>
            <a:r>
              <a:rPr lang="en-US" altLang="ko-KR" sz="1600" b="0" dirty="0">
                <a:ea typeface="굴림" panose="020B0600000101010101" pitchFamily="50" charset="-127"/>
              </a:rPr>
              <a:t>with </a:t>
            </a:r>
            <a:r>
              <a:rPr lang="en-US" altLang="ko-KR" sz="1600" b="0" u="sng" dirty="0">
                <a:ea typeface="굴림" panose="020B0600000101010101" pitchFamily="50" charset="-127"/>
              </a:rPr>
              <a:t>whitening</a:t>
            </a:r>
            <a:r>
              <a:rPr lang="en-US" altLang="ko-KR" sz="1600" b="0" dirty="0">
                <a:ea typeface="굴림" panose="020B0600000101010101" pitchFamily="50" charset="-127"/>
              </a:rPr>
              <a:t> and </a:t>
            </a:r>
            <a:r>
              <a:rPr lang="en-US" altLang="ko-KR" sz="1600" b="0" u="sng" dirty="0">
                <a:ea typeface="굴림" panose="020B0600000101010101" pitchFamily="50" charset="-127"/>
              </a:rPr>
              <a:t>l2 norm</a:t>
            </a:r>
            <a:endParaRPr lang="ko-KR" altLang="en-US" sz="1600" b="0" u="sng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0737709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24953</TotalTime>
  <Pages>3</Pages>
  <Words>461</Words>
  <Application>Microsoft Office PowerPoint</Application>
  <PresentationFormat>화면 슬라이드 쇼(4:3)</PresentationFormat>
  <Paragraphs>127</Paragraphs>
  <Slides>19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8" baseType="lpstr">
      <vt:lpstr>Söhne</vt:lpstr>
      <vt:lpstr>굴림</vt:lpstr>
      <vt:lpstr>맑은 고딕</vt:lpstr>
      <vt:lpstr>Arial</vt:lpstr>
      <vt:lpstr>Calibri</vt:lpstr>
      <vt:lpstr>Cambria Math</vt:lpstr>
      <vt:lpstr>Tahoma</vt:lpstr>
      <vt:lpstr>Times New Roman</vt:lpstr>
      <vt:lpstr>untitled 1</vt:lpstr>
      <vt:lpstr>PowerPoint 프레젠테이션</vt:lpstr>
      <vt:lpstr>RECAP</vt:lpstr>
      <vt:lpstr>Brief Summary</vt:lpstr>
      <vt:lpstr>Motivation</vt:lpstr>
      <vt:lpstr>Motivation</vt:lpstr>
      <vt:lpstr>Background</vt:lpstr>
      <vt:lpstr>Background</vt:lpstr>
      <vt:lpstr>Overview</vt:lpstr>
      <vt:lpstr>Main Idea</vt:lpstr>
      <vt:lpstr>Main Idea</vt:lpstr>
      <vt:lpstr>Overview</vt:lpstr>
      <vt:lpstr>Main Idea</vt:lpstr>
      <vt:lpstr>Main Idea</vt:lpstr>
      <vt:lpstr>Result</vt:lpstr>
      <vt:lpstr>Result</vt:lpstr>
      <vt:lpstr>Result</vt:lpstr>
      <vt:lpstr>Result</vt:lpstr>
      <vt:lpstr>Conclusion</vt:lpstr>
      <vt:lpstr>Quiz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sungeui</dc:creator>
  <cp:lastModifiedBy>User</cp:lastModifiedBy>
  <cp:revision>1938</cp:revision>
  <cp:lastPrinted>1998-03-18T16:08:13Z</cp:lastPrinted>
  <dcterms:created xsi:type="dcterms:W3CDTF">1998-03-18T13:44:31Z</dcterms:created>
  <dcterms:modified xsi:type="dcterms:W3CDTF">2024-04-29T00:13:54Z</dcterms:modified>
</cp:coreProperties>
</file>