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413" r:id="rId2"/>
    <p:sldId id="439" r:id="rId3"/>
    <p:sldId id="414" r:id="rId4"/>
    <p:sldId id="415" r:id="rId5"/>
    <p:sldId id="417" r:id="rId6"/>
    <p:sldId id="418" r:id="rId7"/>
    <p:sldId id="419" r:id="rId8"/>
    <p:sldId id="420" r:id="rId9"/>
    <p:sldId id="421" r:id="rId10"/>
    <p:sldId id="422" r:id="rId11"/>
    <p:sldId id="423" r:id="rId12"/>
    <p:sldId id="424" r:id="rId13"/>
    <p:sldId id="425" r:id="rId14"/>
    <p:sldId id="426" r:id="rId15"/>
    <p:sldId id="428" r:id="rId16"/>
    <p:sldId id="429" r:id="rId17"/>
    <p:sldId id="430" r:id="rId18"/>
    <p:sldId id="432" r:id="rId19"/>
    <p:sldId id="433" r:id="rId20"/>
    <p:sldId id="431" r:id="rId21"/>
    <p:sldId id="434" r:id="rId22"/>
    <p:sldId id="435" r:id="rId23"/>
    <p:sldId id="436" r:id="rId24"/>
    <p:sldId id="372" r:id="rId25"/>
    <p:sldId id="437" r:id="rId26"/>
    <p:sldId id="359" r:id="rId27"/>
    <p:sldId id="258" r:id="rId28"/>
    <p:sldId id="341" r:id="rId29"/>
    <p:sldId id="438" r:id="rId30"/>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87"/>
    <p:restoredTop sz="77022" autoAdjust="0"/>
  </p:normalViewPr>
  <p:slideViewPr>
    <p:cSldViewPr snapToGrid="0">
      <p:cViewPr varScale="1">
        <p:scale>
          <a:sx n="88" d="100"/>
          <a:sy n="88" d="100"/>
        </p:scale>
        <p:origin x="1332" y="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33065-25E9-2E4B-9B46-04E6514A067C}" type="datetimeFigureOut">
              <a:rPr kumimoji="1" lang="ko-KR" altLang="en-US" smtClean="0"/>
              <a:t>2023-10-29</a:t>
            </a:fld>
            <a:endParaRPr kumimoji="1"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4EA6B-70C8-4241-B1CC-F57C25C59019}" type="slidenum">
              <a:rPr kumimoji="1" lang="ko-KR" altLang="en-US" smtClean="0"/>
              <a:t>‹#›</a:t>
            </a:fld>
            <a:endParaRPr kumimoji="1" lang="ko-KR" altLang="en-US"/>
          </a:p>
        </p:txBody>
      </p:sp>
    </p:spTree>
    <p:extLst>
      <p:ext uri="{BB962C8B-B14F-4D97-AF65-F5344CB8AC3E}">
        <p14:creationId xmlns:p14="http://schemas.microsoft.com/office/powerpoint/2010/main" val="83957557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 altLang="ko-Kore-KR" b="0" i="0" dirty="0">
                <a:solidFill>
                  <a:srgbClr val="D1D5DB"/>
                </a:solidFill>
                <a:effectLst/>
                <a:latin typeface="Söhne"/>
              </a:rPr>
              <a:t>Hello everyone, this is </a:t>
            </a:r>
            <a:r>
              <a:rPr lang="en" altLang="ko-Kore-KR" b="0" i="0" dirty="0" err="1">
                <a:solidFill>
                  <a:srgbClr val="D1D5DB"/>
                </a:solidFill>
                <a:effectLst/>
                <a:latin typeface="Söhne"/>
              </a:rPr>
              <a:t>Jaehyun</a:t>
            </a:r>
            <a:r>
              <a:rPr lang="en" altLang="ko-Kore-KR" b="0" i="0" dirty="0">
                <a:solidFill>
                  <a:srgbClr val="D1D5DB"/>
                </a:solidFill>
                <a:effectLst/>
                <a:latin typeface="Söhne"/>
              </a:rPr>
              <a:t> Ha from </a:t>
            </a:r>
            <a:r>
              <a:rPr lang="en" altLang="ko-Kore-KR" b="0" i="0" dirty="0" err="1">
                <a:solidFill>
                  <a:srgbClr val="D1D5DB"/>
                </a:solidFill>
                <a:effectLst/>
                <a:latin typeface="Söhne"/>
              </a:rPr>
              <a:t>NetS&amp;P</a:t>
            </a:r>
            <a:r>
              <a:rPr lang="en" altLang="ko-Kore-KR" b="0" i="0" dirty="0">
                <a:solidFill>
                  <a:srgbClr val="D1D5DB"/>
                </a:solidFill>
                <a:effectLst/>
                <a:latin typeface="Söhne"/>
              </a:rPr>
              <a:t> Lab. The paper I am going to share is “Progressive Denoising of Monte Carlo Rendered Images” by Arthur</a:t>
            </a:r>
            <a:r>
              <a:rPr lang="en" altLang="ko-Kore-KR" b="0" i="0" baseline="0" dirty="0">
                <a:solidFill>
                  <a:srgbClr val="D1D5DB"/>
                </a:solidFill>
                <a:effectLst/>
                <a:latin typeface="Söhne"/>
              </a:rPr>
              <a:t> Firmino, Jeppe Revall Frisvad, and Henrik Wann Jensen from luxion and technical university of denmark. This paper was pr</a:t>
            </a:r>
            <a:r>
              <a:rPr lang="en" altLang="ko-Kore-KR" b="0" i="0" dirty="0">
                <a:solidFill>
                  <a:srgbClr val="D1D5DB"/>
                </a:solidFill>
                <a:effectLst/>
                <a:latin typeface="Söhne"/>
              </a:rPr>
              <a:t>esented in </a:t>
            </a:r>
            <a:r>
              <a:rPr lang="en" altLang="ko-Kore-KR" b="0" i="0" dirty="0" smtClean="0">
                <a:solidFill>
                  <a:srgbClr val="D1D5DB"/>
                </a:solidFill>
                <a:effectLst/>
                <a:latin typeface="Söhne"/>
              </a:rPr>
              <a:t>Eurographics ’22.</a:t>
            </a:r>
            <a:endParaRPr kumimoji="1" lang="ko-KR" altLang="en-US" dirty="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1</a:t>
            </a:fld>
            <a:endParaRPr kumimoji="1" lang="ko-KR" altLang="en-US"/>
          </a:p>
        </p:txBody>
      </p:sp>
    </p:spTree>
    <p:extLst>
      <p:ext uri="{BB962C8B-B14F-4D97-AF65-F5344CB8AC3E}">
        <p14:creationId xmlns:p14="http://schemas.microsoft.com/office/powerpoint/2010/main" val="680915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Authors used SURE for deriving the optimal per-pixel mix parameter between rendered (denoted as x) and </a:t>
            </a:r>
            <a:r>
              <a:rPr lang="en-US" altLang="ko-KR" baseline="0" dirty="0" err="1" smtClean="0"/>
              <a:t>denoised</a:t>
            </a:r>
            <a:r>
              <a:rPr lang="en-US" altLang="ko-KR" baseline="0" dirty="0" smtClean="0"/>
              <a:t> (denoted as y) images; where sigma is standard deviation, and f(x) is </a:t>
            </a:r>
            <a:r>
              <a:rPr lang="en-US" altLang="ko-KR" baseline="0" dirty="0" err="1" smtClean="0"/>
              <a:t>denoising</a:t>
            </a:r>
            <a:r>
              <a:rPr lang="en-US" altLang="ko-KR" baseline="0" dirty="0" smtClean="0"/>
              <a:t> function. again, I would not go over the details about this.</a:t>
            </a:r>
          </a:p>
          <a:p>
            <a:endParaRPr lang="en-US" altLang="ko-KR" baseline="0" dirty="0" smtClean="0"/>
          </a:p>
          <a:p>
            <a:endParaRPr lang="en-US" altLang="ko-KR" baseline="0" dirty="0" smtClean="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10</a:t>
            </a:fld>
            <a:endParaRPr kumimoji="1" lang="ko-KR" altLang="en-US"/>
          </a:p>
        </p:txBody>
      </p:sp>
    </p:spTree>
    <p:extLst>
      <p:ext uri="{BB962C8B-B14F-4D97-AF65-F5344CB8AC3E}">
        <p14:creationId xmlns:p14="http://schemas.microsoft.com/office/powerpoint/2010/main" val="3861039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Based on the preceding contents, this is the overall</a:t>
            </a:r>
            <a:r>
              <a:rPr lang="en-US" altLang="ko-KR" baseline="0" dirty="0" smtClean="0"/>
              <a:t> core idea of progressive </a:t>
            </a:r>
            <a:r>
              <a:rPr lang="en-US" altLang="ko-KR" baseline="0" dirty="0" err="1" smtClean="0"/>
              <a:t>denoising</a:t>
            </a:r>
            <a:r>
              <a:rPr lang="en-US" altLang="ko-KR" baseline="0" dirty="0" smtClean="0"/>
              <a:t>.</a:t>
            </a:r>
          </a:p>
          <a:p>
            <a:r>
              <a:rPr lang="en-US" altLang="ko-KR" baseline="0" dirty="0" smtClean="0"/>
              <a:t>First take two images (which is rendered, and </a:t>
            </a:r>
            <a:r>
              <a:rPr lang="en-US" altLang="ko-KR" baseline="0" dirty="0" err="1" smtClean="0"/>
              <a:t>denoised</a:t>
            </a:r>
            <a:r>
              <a:rPr lang="en-US" altLang="ko-KR" baseline="0" dirty="0" smtClean="0"/>
              <a:t>) as an input, and then produce optimal per-pixel mix parameter for finding the best pixels of each image.</a:t>
            </a:r>
          </a:p>
          <a:p>
            <a:r>
              <a:rPr lang="en-US" altLang="ko-KR" baseline="0" dirty="0" smtClean="0"/>
              <a:t>[CLICK] And the final output would be higher quality and lower error than either of the inputs.</a:t>
            </a:r>
          </a:p>
          <a:p>
            <a:endParaRPr lang="ko-KR" altLang="en-US" dirty="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11</a:t>
            </a:fld>
            <a:endParaRPr kumimoji="1" lang="ko-KR" altLang="en-US"/>
          </a:p>
        </p:txBody>
      </p:sp>
    </p:spTree>
    <p:extLst>
      <p:ext uri="{BB962C8B-B14F-4D97-AF65-F5344CB8AC3E}">
        <p14:creationId xmlns:p14="http://schemas.microsoft.com/office/powerpoint/2010/main" val="1464668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This slide simplifies the overall pipeline of progressive </a:t>
            </a:r>
            <a:r>
              <a:rPr lang="en-US" altLang="ko-KR" baseline="0" dirty="0" err="1" smtClean="0"/>
              <a:t>denoising</a:t>
            </a:r>
            <a:r>
              <a:rPr lang="en-US" altLang="ko-KR" baseline="0" dirty="0" smtClean="0"/>
              <a:t> into five essential steps:</a:t>
            </a:r>
          </a:p>
          <a:p>
            <a:r>
              <a:rPr lang="en-US" altLang="ko-KR" baseline="0" dirty="0" smtClean="0"/>
              <a:t>The first step consists of </a:t>
            </a:r>
            <a:r>
              <a:rPr lang="en-US" altLang="ko-KR" baseline="0" dirty="0" err="1" smtClean="0"/>
              <a:t>denoising</a:t>
            </a:r>
            <a:r>
              <a:rPr lang="en-US" altLang="ko-KR" baseline="0" dirty="0" smtClean="0"/>
              <a:t> the rendered image with the pre-existing </a:t>
            </a:r>
            <a:r>
              <a:rPr lang="en-US" altLang="ko-KR" baseline="0" dirty="0" err="1" smtClean="0"/>
              <a:t>denoiser</a:t>
            </a:r>
            <a:r>
              <a:rPr lang="en-US" altLang="ko-KR" baseline="0" dirty="0" smtClean="0"/>
              <a:t> and computing an error estimate of its output using SURE. </a:t>
            </a:r>
          </a:p>
          <a:p>
            <a:r>
              <a:rPr lang="en-US" altLang="ko-KR" baseline="0" dirty="0" smtClean="0"/>
              <a:t>Authors claim that they have tested </a:t>
            </a:r>
            <a:r>
              <a:rPr lang="en-US" altLang="ko-KR" baseline="0" dirty="0" err="1" smtClean="0"/>
              <a:t>denoisers</a:t>
            </a:r>
            <a:r>
              <a:rPr lang="en-US" altLang="ko-KR" baseline="0" dirty="0" smtClean="0"/>
              <a:t> with different neural network architectures, and found out that their method worked well to either of them. </a:t>
            </a:r>
            <a:endParaRPr lang="en-US" altLang="ko-KR" baseline="0" dirty="0" smtClean="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12</a:t>
            </a:fld>
            <a:endParaRPr kumimoji="1" lang="ko-KR" altLang="en-US"/>
          </a:p>
        </p:txBody>
      </p:sp>
    </p:spTree>
    <p:extLst>
      <p:ext uri="{BB962C8B-B14F-4D97-AF65-F5344CB8AC3E}">
        <p14:creationId xmlns:p14="http://schemas.microsoft.com/office/powerpoint/2010/main" val="4270807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Then, the rendered and </a:t>
            </a:r>
            <a:r>
              <a:rPr lang="en-US" altLang="ko-KR" baseline="0" dirty="0" err="1" smtClean="0"/>
              <a:t>denoised</a:t>
            </a:r>
            <a:r>
              <a:rPr lang="en-US" altLang="ko-KR" baseline="0" dirty="0" smtClean="0"/>
              <a:t> images along with estimates of their per-pixel error computed using SURE and sample variance respectively are fed as inputs into a neural network.</a:t>
            </a:r>
          </a:p>
          <a:p>
            <a:r>
              <a:rPr lang="en-US" altLang="ko-KR" baseline="0" dirty="0" smtClean="0"/>
              <a:t>Authors have used relatively small convolutional neural network six layers deep with residual skipped connections between the layers.</a:t>
            </a:r>
            <a:endParaRPr lang="en-US" altLang="ko-KR" baseline="0" dirty="0" smtClean="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13</a:t>
            </a:fld>
            <a:endParaRPr kumimoji="1" lang="ko-KR" altLang="en-US"/>
          </a:p>
        </p:txBody>
      </p:sp>
    </p:spTree>
    <p:extLst>
      <p:ext uri="{BB962C8B-B14F-4D97-AF65-F5344CB8AC3E}">
        <p14:creationId xmlns:p14="http://schemas.microsoft.com/office/powerpoint/2010/main" val="1778666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The neural network then predicts a per pixel parameter alpha with which to mix the rendered and </a:t>
            </a:r>
            <a:r>
              <a:rPr lang="en-US" altLang="ko-KR" baseline="0" dirty="0" err="1" smtClean="0"/>
              <a:t>denoised</a:t>
            </a:r>
            <a:r>
              <a:rPr lang="en-US" altLang="ko-KR" baseline="0" dirty="0" smtClean="0"/>
              <a:t> images.</a:t>
            </a:r>
          </a:p>
          <a:p>
            <a:r>
              <a:rPr lang="en-US" altLang="ko-KR" baseline="0" dirty="0" smtClean="0"/>
              <a:t>During training, authors have performed random swaps of the inputs switching </a:t>
            </a:r>
            <a:r>
              <a:rPr lang="en-US" altLang="ko-KR" baseline="0" dirty="0" err="1" smtClean="0"/>
              <a:t>denoised</a:t>
            </a:r>
            <a:r>
              <a:rPr lang="en-US" altLang="ko-KR" baseline="0" dirty="0" smtClean="0"/>
              <a:t> and rendered images along with their error estimates.</a:t>
            </a:r>
          </a:p>
          <a:p>
            <a:r>
              <a:rPr lang="en-US" altLang="ko-KR" baseline="0" dirty="0" smtClean="0"/>
              <a:t>They found out that this prevented the network from falling into the local optimum of simply returning a value of 1, corresponding to a hundred percent of the </a:t>
            </a:r>
            <a:r>
              <a:rPr lang="en-US" altLang="ko-KR" baseline="0" dirty="0" err="1" smtClean="0"/>
              <a:t>denoise</a:t>
            </a:r>
            <a:r>
              <a:rPr lang="en-US" altLang="ko-KR" baseline="0" dirty="0" smtClean="0"/>
              <a:t> image, as this image is nearly always have lower error than the non-</a:t>
            </a:r>
            <a:r>
              <a:rPr lang="en-US" altLang="ko-KR" baseline="0" dirty="0" err="1" smtClean="0"/>
              <a:t>denoised</a:t>
            </a:r>
            <a:r>
              <a:rPr lang="en-US" altLang="ko-KR" baseline="0" dirty="0" smtClean="0"/>
              <a:t> image.</a:t>
            </a:r>
            <a:endParaRPr lang="en-US" altLang="ko-KR" baseline="0" dirty="0" smtClean="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14</a:t>
            </a:fld>
            <a:endParaRPr kumimoji="1" lang="ko-KR" altLang="en-US"/>
          </a:p>
        </p:txBody>
      </p:sp>
    </p:spTree>
    <p:extLst>
      <p:ext uri="{BB962C8B-B14F-4D97-AF65-F5344CB8AC3E}">
        <p14:creationId xmlns:p14="http://schemas.microsoft.com/office/powerpoint/2010/main" val="3935233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To ensure the output is consistent in the limit of many samples, authors have calculate by how much the mixed output deviates from the rendered image by computing the t-statistic of the weighted average of each pixels’ neighborhood pixels. </a:t>
            </a:r>
          </a:p>
          <a:p>
            <a:r>
              <a:rPr lang="en-US" altLang="ko-KR" baseline="0" dirty="0" smtClean="0"/>
              <a:t>If the absolute value</a:t>
            </a:r>
            <a:r>
              <a:rPr lang="ko-KR" altLang="en-US" baseline="0" dirty="0" smtClean="0"/>
              <a:t> </a:t>
            </a:r>
            <a:r>
              <a:rPr lang="en-US" altLang="ko-KR" baseline="0" dirty="0" smtClean="0"/>
              <a:t>of t-statistic is found to be large, meaning the predicted value deviates significantly from the rendered value then the mixing parameter alpha is scaled towards zero. </a:t>
            </a:r>
            <a:endParaRPr lang="en-US" altLang="ko-KR" baseline="0" dirty="0" smtClean="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15</a:t>
            </a:fld>
            <a:endParaRPr kumimoji="1" lang="ko-KR" altLang="en-US"/>
          </a:p>
        </p:txBody>
      </p:sp>
    </p:spTree>
    <p:extLst>
      <p:ext uri="{BB962C8B-B14F-4D97-AF65-F5344CB8AC3E}">
        <p14:creationId xmlns:p14="http://schemas.microsoft.com/office/powerpoint/2010/main" val="2758251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Finally, the rescale per pixel parameter alpha is used to mix the </a:t>
            </a:r>
            <a:r>
              <a:rPr lang="en-US" altLang="ko-KR" baseline="0" dirty="0" err="1" smtClean="0"/>
              <a:t>denoised</a:t>
            </a:r>
            <a:r>
              <a:rPr lang="en-US" altLang="ko-KR" baseline="0" dirty="0" smtClean="0"/>
              <a:t> and rendered images and this final image would be the output.</a:t>
            </a:r>
            <a:endParaRPr lang="en-US" altLang="ko-KR" baseline="0" dirty="0" smtClean="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16</a:t>
            </a:fld>
            <a:endParaRPr kumimoji="1" lang="ko-KR" altLang="en-US"/>
          </a:p>
        </p:txBody>
      </p:sp>
    </p:spTree>
    <p:extLst>
      <p:ext uri="{BB962C8B-B14F-4D97-AF65-F5344CB8AC3E}">
        <p14:creationId xmlns:p14="http://schemas.microsoft.com/office/powerpoint/2010/main" val="1022119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These are the results – comparison between </a:t>
            </a:r>
            <a:r>
              <a:rPr lang="en-US" altLang="ko-KR" baseline="0" dirty="0" err="1" smtClean="0"/>
              <a:t>denoised</a:t>
            </a:r>
            <a:r>
              <a:rPr lang="en-US" altLang="ko-KR" baseline="0" dirty="0" smtClean="0"/>
              <a:t> images and progressively </a:t>
            </a:r>
            <a:r>
              <a:rPr lang="en-US" altLang="ko-KR" baseline="0" dirty="0" err="1" smtClean="0"/>
              <a:t>denoised</a:t>
            </a:r>
            <a:r>
              <a:rPr lang="en-US" altLang="ko-KR" baseline="0" dirty="0" smtClean="0"/>
              <a:t> images.</a:t>
            </a:r>
          </a:p>
          <a:p>
            <a:r>
              <a:rPr lang="en-US" altLang="ko-KR" baseline="0" dirty="0" smtClean="0"/>
              <a:t>You can see that loss of detail from </a:t>
            </a:r>
            <a:r>
              <a:rPr lang="en-US" altLang="ko-KR" baseline="0" dirty="0" err="1" smtClean="0"/>
              <a:t>denoised</a:t>
            </a:r>
            <a:r>
              <a:rPr lang="en-US" altLang="ko-KR" baseline="0" dirty="0" smtClean="0"/>
              <a:t> image on the left (the rough and bumpy surface from the red box) is recovered by progressive </a:t>
            </a:r>
            <a:r>
              <a:rPr lang="en-US" altLang="ko-KR" baseline="0" dirty="0" err="1" smtClean="0"/>
              <a:t>denoising</a:t>
            </a:r>
            <a:r>
              <a:rPr lang="en-US" altLang="ko-KR" baseline="0" dirty="0" smtClean="0"/>
              <a:t>, which is shown in the right image.</a:t>
            </a:r>
            <a:endParaRPr lang="en-US" altLang="ko-KR" baseline="0" dirty="0" smtClean="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17</a:t>
            </a:fld>
            <a:endParaRPr kumimoji="1" lang="ko-KR" altLang="en-US"/>
          </a:p>
        </p:txBody>
      </p:sp>
    </p:spTree>
    <p:extLst>
      <p:ext uri="{BB962C8B-B14F-4D97-AF65-F5344CB8AC3E}">
        <p14:creationId xmlns:p14="http://schemas.microsoft.com/office/powerpoint/2010/main" val="1331725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This</a:t>
            </a:r>
            <a:r>
              <a:rPr lang="en-US" altLang="ko-KR" baseline="0" dirty="0" smtClean="0"/>
              <a:t> short clip of the same scene shows the novelty of progressive </a:t>
            </a:r>
            <a:r>
              <a:rPr lang="en-US" altLang="ko-KR" baseline="0" dirty="0" err="1" smtClean="0"/>
              <a:t>denoising</a:t>
            </a:r>
            <a:r>
              <a:rPr lang="en-US" altLang="ko-KR" baseline="0" dirty="0" smtClean="0"/>
              <a:t>;</a:t>
            </a:r>
          </a:p>
          <a:p>
            <a:r>
              <a:rPr lang="en-US" altLang="ko-KR" dirty="0" smtClean="0"/>
              <a:t>With regular </a:t>
            </a:r>
            <a:r>
              <a:rPr lang="en-US" altLang="ko-KR" dirty="0" err="1" smtClean="0"/>
              <a:t>denoising</a:t>
            </a:r>
            <a:r>
              <a:rPr lang="en-US" altLang="ko-KR" baseline="0" dirty="0" smtClean="0"/>
              <a:t> on the left the image stops improving despite the increasing sample count, while progressive </a:t>
            </a:r>
            <a:r>
              <a:rPr lang="en-US" altLang="ko-KR" baseline="0" dirty="0" err="1" smtClean="0"/>
              <a:t>denoising</a:t>
            </a:r>
            <a:r>
              <a:rPr lang="en-US" altLang="ko-KR" baseline="0" dirty="0" smtClean="0"/>
              <a:t> on the right the details are getting recovered in the image.</a:t>
            </a:r>
            <a:endParaRPr lang="ko-KR" altLang="en-US" dirty="0"/>
          </a:p>
        </p:txBody>
      </p:sp>
      <p:sp>
        <p:nvSpPr>
          <p:cNvPr id="4" name="슬라이드 번호 개체 틀 3"/>
          <p:cNvSpPr>
            <a:spLocks noGrp="1"/>
          </p:cNvSpPr>
          <p:nvPr>
            <p:ph type="sldNum" sz="quarter" idx="10"/>
          </p:nvPr>
        </p:nvSpPr>
        <p:spPr/>
        <p:txBody>
          <a:bodyPr/>
          <a:lstStyle/>
          <a:p>
            <a:fld id="{4074EA6B-70C8-4241-B1CC-F57C25C59019}" type="slidenum">
              <a:rPr kumimoji="1" lang="ko-KR" altLang="en-US" smtClean="0"/>
              <a:t>18</a:t>
            </a:fld>
            <a:endParaRPr kumimoji="1" lang="ko-KR" altLang="en-US"/>
          </a:p>
        </p:txBody>
      </p:sp>
    </p:spTree>
    <p:extLst>
      <p:ext uri="{BB962C8B-B14F-4D97-AF65-F5344CB8AC3E}">
        <p14:creationId xmlns:p14="http://schemas.microsoft.com/office/powerpoint/2010/main" val="3468307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This</a:t>
            </a:r>
            <a:r>
              <a:rPr lang="en-US" altLang="ko-KR" baseline="0" dirty="0" smtClean="0"/>
              <a:t> is another example </a:t>
            </a:r>
          </a:p>
          <a:p>
            <a:r>
              <a:rPr lang="en-US" altLang="ko-KR" baseline="0" dirty="0" smtClean="0"/>
              <a:t>Landscape scene containing many small elements and high frequency details are actually a big challenge for existing </a:t>
            </a:r>
            <a:r>
              <a:rPr lang="en-US" altLang="ko-KR" baseline="0" dirty="0" err="1" smtClean="0"/>
              <a:t>denoisers</a:t>
            </a:r>
            <a:r>
              <a:rPr lang="en-US" altLang="ko-KR" baseline="0" dirty="0" smtClean="0"/>
              <a:t>; as you see in the left scene the small leaves in the distance often become blurred out, while progressive </a:t>
            </a:r>
            <a:r>
              <a:rPr lang="en-US" altLang="ko-KR" baseline="0" dirty="0" err="1" smtClean="0"/>
              <a:t>denoising</a:t>
            </a:r>
            <a:r>
              <a:rPr lang="en-US" altLang="ko-KR" baseline="0" dirty="0" smtClean="0"/>
              <a:t> on the right is well able to address such problem.</a:t>
            </a:r>
            <a:endParaRPr lang="ko-KR" altLang="en-US" dirty="0"/>
          </a:p>
        </p:txBody>
      </p:sp>
      <p:sp>
        <p:nvSpPr>
          <p:cNvPr id="4" name="슬라이드 번호 개체 틀 3"/>
          <p:cNvSpPr>
            <a:spLocks noGrp="1"/>
          </p:cNvSpPr>
          <p:nvPr>
            <p:ph type="sldNum" sz="quarter" idx="10"/>
          </p:nvPr>
        </p:nvSpPr>
        <p:spPr/>
        <p:txBody>
          <a:bodyPr/>
          <a:lstStyle/>
          <a:p>
            <a:fld id="{4074EA6B-70C8-4241-B1CC-F57C25C59019}" type="slidenum">
              <a:rPr kumimoji="1" lang="ko-KR" altLang="en-US" smtClean="0"/>
              <a:t>19</a:t>
            </a:fld>
            <a:endParaRPr kumimoji="1" lang="ko-KR" altLang="en-US"/>
          </a:p>
        </p:txBody>
      </p:sp>
    </p:spTree>
    <p:extLst>
      <p:ext uri="{BB962C8B-B14F-4D97-AF65-F5344CB8AC3E}">
        <p14:creationId xmlns:p14="http://schemas.microsoft.com/office/powerpoint/2010/main" val="3448642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baseline="0" dirty="0" smtClean="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2</a:t>
            </a:fld>
            <a:endParaRPr kumimoji="1" lang="ko-KR" altLang="en-US"/>
          </a:p>
        </p:txBody>
      </p:sp>
    </p:spTree>
    <p:extLst>
      <p:ext uri="{BB962C8B-B14F-4D97-AF65-F5344CB8AC3E}">
        <p14:creationId xmlns:p14="http://schemas.microsoft.com/office/powerpoint/2010/main" val="3755193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This plot shows the consistency of progressive </a:t>
            </a:r>
            <a:r>
              <a:rPr lang="en-US" altLang="ko-KR" baseline="0" dirty="0" err="1" smtClean="0"/>
              <a:t>denoising</a:t>
            </a:r>
            <a:r>
              <a:rPr lang="en-US" altLang="ko-KR" baseline="0" dirty="0" smtClean="0"/>
              <a:t> method.</a:t>
            </a:r>
          </a:p>
          <a:p>
            <a:r>
              <a:rPr lang="en-US" altLang="ko-KR" baseline="0" dirty="0" smtClean="0"/>
              <a:t>In both plot, blue line is </a:t>
            </a:r>
            <a:r>
              <a:rPr lang="en-US" altLang="ko-KR" baseline="0" dirty="0" err="1" smtClean="0"/>
              <a:t>denoised</a:t>
            </a:r>
            <a:r>
              <a:rPr lang="en-US" altLang="ko-KR" baseline="0" dirty="0" smtClean="0"/>
              <a:t> image, yellow line is progressive </a:t>
            </a:r>
            <a:r>
              <a:rPr lang="en-US" altLang="ko-KR" baseline="0" dirty="0" err="1" smtClean="0"/>
              <a:t>denoised</a:t>
            </a:r>
            <a:r>
              <a:rPr lang="en-US" altLang="ko-KR" baseline="0" dirty="0" smtClean="0"/>
              <a:t> image, and green line is rendered image where x axis indicates </a:t>
            </a:r>
            <a:r>
              <a:rPr lang="en-US" altLang="ko-KR" baseline="0" dirty="0" err="1" smtClean="0"/>
              <a:t>spp</a:t>
            </a:r>
            <a:r>
              <a:rPr lang="en-US" altLang="ko-KR" baseline="0" dirty="0" smtClean="0"/>
              <a:t> and y axis indicates RMSE, respectively.</a:t>
            </a:r>
          </a:p>
          <a:p>
            <a:r>
              <a:rPr lang="en-US" altLang="ko-KR" baseline="0" dirty="0" smtClean="0"/>
              <a:t>As the sample count increases, progressive </a:t>
            </a:r>
            <a:r>
              <a:rPr lang="en-US" altLang="ko-KR" baseline="0" dirty="0" err="1" smtClean="0"/>
              <a:t>denoising</a:t>
            </a:r>
            <a:r>
              <a:rPr lang="en-US" altLang="ko-KR" baseline="0" dirty="0" smtClean="0"/>
              <a:t> addresses the problem of whether to </a:t>
            </a:r>
            <a:r>
              <a:rPr lang="en-US" altLang="ko-KR" baseline="0" dirty="0" err="1" smtClean="0"/>
              <a:t>denoise</a:t>
            </a:r>
            <a:r>
              <a:rPr lang="en-US" altLang="ko-KR" baseline="0" dirty="0" smtClean="0"/>
              <a:t> or not to </a:t>
            </a:r>
            <a:r>
              <a:rPr lang="en-US" altLang="ko-KR" baseline="0" dirty="0" err="1" smtClean="0"/>
              <a:t>denoise</a:t>
            </a:r>
            <a:r>
              <a:rPr lang="en-US" altLang="ko-KR" baseline="0" dirty="0" smtClean="0"/>
              <a:t> while considering the risks for each decision.</a:t>
            </a:r>
            <a:endParaRPr lang="en-US" altLang="ko-KR" baseline="0" dirty="0" smtClean="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20</a:t>
            </a:fld>
            <a:endParaRPr kumimoji="1" lang="ko-KR" altLang="en-US"/>
          </a:p>
        </p:txBody>
      </p:sp>
    </p:spTree>
    <p:extLst>
      <p:ext uri="{BB962C8B-B14F-4D97-AF65-F5344CB8AC3E}">
        <p14:creationId xmlns:p14="http://schemas.microsoft.com/office/powerpoint/2010/main" val="389574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This plot shows that progressive </a:t>
            </a:r>
            <a:r>
              <a:rPr lang="en-US" altLang="ko-KR" baseline="0" dirty="0" err="1" smtClean="0"/>
              <a:t>denoising</a:t>
            </a:r>
            <a:r>
              <a:rPr lang="en-US" altLang="ko-KR" baseline="0" dirty="0" smtClean="0"/>
              <a:t> outperforms deep combiner: which is a title of related work</a:t>
            </a:r>
          </a:p>
          <a:p>
            <a:r>
              <a:rPr lang="en-US" altLang="ko-KR" baseline="0" dirty="0" smtClean="0"/>
              <a:t>Deep combiner is somewhat similar with progressive </a:t>
            </a:r>
            <a:r>
              <a:rPr lang="en-US" altLang="ko-KR" baseline="0" dirty="0" err="1" smtClean="0"/>
              <a:t>denoising</a:t>
            </a:r>
            <a:r>
              <a:rPr lang="en-US" altLang="ko-KR" baseline="0" dirty="0" smtClean="0"/>
              <a:t>: it combines estimates from </a:t>
            </a:r>
            <a:r>
              <a:rPr lang="en-US" altLang="ko-KR" baseline="0" dirty="0" err="1" smtClean="0"/>
              <a:t>denoised</a:t>
            </a:r>
            <a:r>
              <a:rPr lang="en-US" altLang="ko-KR" baseline="0" dirty="0" smtClean="0"/>
              <a:t> and non-</a:t>
            </a:r>
            <a:r>
              <a:rPr lang="en-US" altLang="ko-KR" baseline="0" dirty="0" err="1" smtClean="0"/>
              <a:t>denoised</a:t>
            </a:r>
            <a:r>
              <a:rPr lang="en-US" altLang="ko-KR" baseline="0" dirty="0" smtClean="0"/>
              <a:t> images and use neural network to do so, </a:t>
            </a:r>
          </a:p>
          <a:p>
            <a:r>
              <a:rPr lang="en-US" altLang="ko-KR" baseline="0" dirty="0" smtClean="0"/>
              <a:t>however unlike progressive </a:t>
            </a:r>
            <a:r>
              <a:rPr lang="en-US" altLang="ko-KR" baseline="0" dirty="0" err="1" smtClean="0"/>
              <a:t>denoising</a:t>
            </a:r>
            <a:r>
              <a:rPr lang="en-US" altLang="ko-KR" baseline="0" dirty="0" smtClean="0"/>
              <a:t> predicts a single mix parameter per pixel, deep combiner predicts a full rank kernel which will be applied to the input images which incurs additional computational cost compared to progressive </a:t>
            </a:r>
            <a:r>
              <a:rPr lang="en-US" altLang="ko-KR" baseline="0" dirty="0" err="1" smtClean="0"/>
              <a:t>denoising</a:t>
            </a:r>
            <a:r>
              <a:rPr lang="en-US" altLang="ko-KR" baseline="0" dirty="0" smtClean="0"/>
              <a:t>. </a:t>
            </a:r>
            <a:endParaRPr lang="en-US" altLang="ko-KR" baseline="0" dirty="0" smtClean="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21</a:t>
            </a:fld>
            <a:endParaRPr kumimoji="1" lang="ko-KR" altLang="en-US"/>
          </a:p>
        </p:txBody>
      </p:sp>
    </p:spTree>
    <p:extLst>
      <p:ext uri="{BB962C8B-B14F-4D97-AF65-F5344CB8AC3E}">
        <p14:creationId xmlns:p14="http://schemas.microsoft.com/office/powerpoint/2010/main" val="3696845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This slide illustrates the limitation of progressive </a:t>
            </a:r>
            <a:r>
              <a:rPr lang="en-US" altLang="ko-KR" baseline="0" dirty="0" err="1" smtClean="0"/>
              <a:t>denoising</a:t>
            </a:r>
            <a:r>
              <a:rPr lang="en-US" altLang="ko-KR" baseline="0" dirty="0" smtClean="0"/>
              <a:t>.</a:t>
            </a:r>
          </a:p>
          <a:p>
            <a:r>
              <a:rPr lang="en-US" altLang="ko-KR" baseline="0" dirty="0" smtClean="0"/>
              <a:t>At very low sample counts, the t-statistic test sometimes fail due to insufficiently accurate sample variance estimates.</a:t>
            </a:r>
          </a:p>
          <a:p>
            <a:r>
              <a:rPr lang="en-US" altLang="ko-KR" baseline="0" dirty="0" smtClean="0"/>
              <a:t>Many of these artifacts were mitigated by instead calculating the variance of a weighted average of each pixel’s neighborhood – but still, it can be a issue at low sample counts such as 2 </a:t>
            </a:r>
            <a:r>
              <a:rPr lang="en-US" altLang="ko-KR" baseline="0" dirty="0" err="1" smtClean="0"/>
              <a:t>spps</a:t>
            </a:r>
            <a:r>
              <a:rPr lang="en-US" altLang="ko-KR" baseline="0" dirty="0" smtClean="0"/>
              <a:t> like this example.</a:t>
            </a:r>
            <a:endParaRPr lang="en-US" altLang="ko-KR" baseline="0" dirty="0" smtClean="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22</a:t>
            </a:fld>
            <a:endParaRPr kumimoji="1" lang="ko-KR" altLang="en-US"/>
          </a:p>
        </p:txBody>
      </p:sp>
    </p:spTree>
    <p:extLst>
      <p:ext uri="{BB962C8B-B14F-4D97-AF65-F5344CB8AC3E}">
        <p14:creationId xmlns:p14="http://schemas.microsoft.com/office/powerpoint/2010/main" val="1668198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Another limitation is that progressive </a:t>
            </a:r>
            <a:r>
              <a:rPr lang="en-US" altLang="ko-KR" baseline="0" dirty="0" err="1" smtClean="0"/>
              <a:t>denoising</a:t>
            </a:r>
            <a:r>
              <a:rPr lang="en-US" altLang="ko-KR" baseline="0" dirty="0" smtClean="0"/>
              <a:t> does not address the challenge of temporal coherency. </a:t>
            </a:r>
          </a:p>
          <a:p>
            <a:r>
              <a:rPr lang="en-US" altLang="ko-KR" baseline="0" dirty="0" smtClean="0"/>
              <a:t>We got new terminology here, temporal coherency: this characterizes how well a wave can interfere with itself at a different time. In other words, high temporal coherence in scenes appear to move seamlessly, without abrupt jumps or disruption. Due to the stochastic nature (which involves randomness from samples) of </a:t>
            </a:r>
            <a:r>
              <a:rPr lang="en-US" altLang="ko-KR" baseline="0" dirty="0" err="1" smtClean="0"/>
              <a:t>monte</a:t>
            </a:r>
            <a:r>
              <a:rPr lang="en-US" altLang="ko-KR" baseline="0" dirty="0" smtClean="0"/>
              <a:t> </a:t>
            </a:r>
            <a:r>
              <a:rPr lang="en-US" altLang="ko-KR" baseline="0" dirty="0" err="1" smtClean="0"/>
              <a:t>carlo</a:t>
            </a:r>
            <a:r>
              <a:rPr lang="en-US" altLang="ko-KR" baseline="0" dirty="0" smtClean="0"/>
              <a:t> </a:t>
            </a:r>
            <a:r>
              <a:rPr lang="en-US" altLang="ko-KR" baseline="0" dirty="0" err="1" smtClean="0"/>
              <a:t>denoising</a:t>
            </a:r>
            <a:r>
              <a:rPr lang="en-US" altLang="ko-KR" baseline="0" dirty="0" smtClean="0"/>
              <a:t> methods, it is likely to disrupt the temporal coherency of the video sequence. </a:t>
            </a:r>
            <a:endParaRPr lang="en-US" altLang="ko-KR" baseline="0" dirty="0" smtClean="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23</a:t>
            </a:fld>
            <a:endParaRPr kumimoji="1" lang="ko-KR" altLang="en-US"/>
          </a:p>
        </p:txBody>
      </p:sp>
    </p:spTree>
    <p:extLst>
      <p:ext uri="{BB962C8B-B14F-4D97-AF65-F5344CB8AC3E}">
        <p14:creationId xmlns:p14="http://schemas.microsoft.com/office/powerpoint/2010/main" val="2798104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kumimoji="1" lang="en-US" altLang="ko-Kore-KR" dirty="0" smtClean="0"/>
              <a:t>Authors say that when compared</a:t>
            </a:r>
            <a:r>
              <a:rPr kumimoji="1" lang="en-US" altLang="ko-Kore-KR" baseline="0" dirty="0" smtClean="0"/>
              <a:t> to the same sequence </a:t>
            </a:r>
            <a:r>
              <a:rPr kumimoji="1" lang="en-US" altLang="ko-Kore-KR" baseline="0" dirty="0" err="1" smtClean="0"/>
              <a:t>denoised</a:t>
            </a:r>
            <a:r>
              <a:rPr kumimoji="1" lang="en-US" altLang="ko-Kore-KR" baseline="0" dirty="0" smtClean="0"/>
              <a:t> without progressive </a:t>
            </a:r>
            <a:r>
              <a:rPr kumimoji="1" lang="en-US" altLang="ko-Kore-KR" baseline="0" dirty="0" err="1" smtClean="0"/>
              <a:t>denoising</a:t>
            </a:r>
            <a:r>
              <a:rPr kumimoji="1" lang="en-US" altLang="ko-Kore-KR" baseline="0" dirty="0" smtClean="0"/>
              <a:t>, they found no visual improvement in terms of temporal coherency. So they leave this as a future work, to investigate how approaches used to construct temporally coherent </a:t>
            </a:r>
            <a:r>
              <a:rPr kumimoji="1" lang="en-US" altLang="ko-Kore-KR" baseline="0" dirty="0" err="1" smtClean="0"/>
              <a:t>denoisers</a:t>
            </a:r>
            <a:r>
              <a:rPr kumimoji="1" lang="en-US" altLang="ko-Kore-KR" baseline="0" dirty="0" smtClean="0"/>
              <a:t> could be combined with the progressive </a:t>
            </a:r>
            <a:r>
              <a:rPr kumimoji="1" lang="en-US" altLang="ko-Kore-KR" baseline="0" dirty="0" err="1" smtClean="0"/>
              <a:t>denoising</a:t>
            </a:r>
            <a:r>
              <a:rPr kumimoji="1" lang="en-US" altLang="ko-Kore-KR" baseline="0" dirty="0" smtClean="0"/>
              <a:t> method. </a:t>
            </a:r>
            <a:endParaRPr kumimoji="1" lang="ko-Kore-KR" altLang="en-US" dirty="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24</a:t>
            </a:fld>
            <a:endParaRPr kumimoji="1" lang="ko-KR" altLang="en-US"/>
          </a:p>
        </p:txBody>
      </p:sp>
    </p:spTree>
    <p:extLst>
      <p:ext uri="{BB962C8B-B14F-4D97-AF65-F5344CB8AC3E}">
        <p14:creationId xmlns:p14="http://schemas.microsoft.com/office/powerpoint/2010/main" val="2138410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To conclude, these are the takeaways: </a:t>
            </a:r>
            <a:r>
              <a:rPr lang="en-US" altLang="ko-KR" baseline="0" dirty="0" smtClean="0"/>
              <a:t>progressive </a:t>
            </a:r>
            <a:r>
              <a:rPr lang="en-US" altLang="ko-KR" baseline="0" dirty="0" err="1" smtClean="0"/>
              <a:t>denoising</a:t>
            </a:r>
            <a:r>
              <a:rPr lang="en-US" altLang="ko-KR" baseline="0" dirty="0" smtClean="0"/>
              <a:t> is a technique that improves </a:t>
            </a:r>
            <a:r>
              <a:rPr lang="en-US" altLang="ko-KR" baseline="0" dirty="0" err="1" smtClean="0"/>
              <a:t>denoising</a:t>
            </a:r>
            <a:r>
              <a:rPr lang="en-US" altLang="ko-KR" baseline="0" dirty="0" smtClean="0"/>
              <a:t> by incorporating it only when it is beneficial over the rendered input.</a:t>
            </a:r>
          </a:p>
          <a:p>
            <a:r>
              <a:rPr lang="en-US" altLang="ko-KR" baseline="0" dirty="0" smtClean="0"/>
              <a:t>It makes </a:t>
            </a:r>
            <a:r>
              <a:rPr lang="en-US" altLang="ko-KR" baseline="0" dirty="0" err="1" smtClean="0"/>
              <a:t>denoising</a:t>
            </a:r>
            <a:r>
              <a:rPr lang="en-US" altLang="ko-KR" baseline="0" dirty="0" smtClean="0"/>
              <a:t> asymptotically unbiased, and can be used on top of existing high-quality </a:t>
            </a:r>
            <a:r>
              <a:rPr lang="en-US" altLang="ko-KR" baseline="0" dirty="0" err="1" smtClean="0"/>
              <a:t>denoisers</a:t>
            </a:r>
            <a:r>
              <a:rPr lang="en-US" altLang="ko-KR" baseline="0" dirty="0" smtClean="0"/>
              <a:t>.</a:t>
            </a:r>
          </a:p>
          <a:p>
            <a:r>
              <a:rPr lang="en-US" altLang="ko-KR" baseline="0" dirty="0" smtClean="0"/>
              <a:t>Future works would be improving robustness at very low sample counts, and improving the temporal coherency.</a:t>
            </a:r>
            <a:endParaRPr lang="en-US" altLang="ko-KR" dirty="0" smtClean="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25</a:t>
            </a:fld>
            <a:endParaRPr kumimoji="1" lang="ko-KR" altLang="en-US"/>
          </a:p>
        </p:txBody>
      </p:sp>
    </p:spTree>
    <p:extLst>
      <p:ext uri="{BB962C8B-B14F-4D97-AF65-F5344CB8AC3E}">
        <p14:creationId xmlns:p14="http://schemas.microsoft.com/office/powerpoint/2010/main" val="88174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kumimoji="1" lang="en-US" altLang="ko-Kore-KR" dirty="0"/>
              <a:t>This is end of our presentation, thank you for listening. </a:t>
            </a:r>
            <a:endParaRPr kumimoji="1" lang="ko-Kore-KR" altLang="en-US" dirty="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26</a:t>
            </a:fld>
            <a:endParaRPr kumimoji="1" lang="ko-KR" altLang="en-US"/>
          </a:p>
        </p:txBody>
      </p:sp>
    </p:spTree>
    <p:extLst>
      <p:ext uri="{BB962C8B-B14F-4D97-AF65-F5344CB8AC3E}">
        <p14:creationId xmlns:p14="http://schemas.microsoft.com/office/powerpoint/2010/main" val="1214028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This was all what</a:t>
            </a:r>
            <a:r>
              <a:rPr lang="en-US" altLang="ko-KR" baseline="0" dirty="0" smtClean="0"/>
              <a:t> I have prepared, and I will go for some good &amp; best questions from you guys.</a:t>
            </a:r>
            <a:endParaRPr lang="ko-KR" altLang="en-US" dirty="0"/>
          </a:p>
        </p:txBody>
      </p:sp>
      <p:sp>
        <p:nvSpPr>
          <p:cNvPr id="4" name="슬라이드 번호 개체 틀 3"/>
          <p:cNvSpPr>
            <a:spLocks noGrp="1"/>
          </p:cNvSpPr>
          <p:nvPr>
            <p:ph type="sldNum" sz="quarter" idx="10"/>
          </p:nvPr>
        </p:nvSpPr>
        <p:spPr/>
        <p:txBody>
          <a:bodyPr/>
          <a:lstStyle/>
          <a:p>
            <a:fld id="{4074EA6B-70C8-4241-B1CC-F57C25C59019}" type="slidenum">
              <a:rPr kumimoji="1" lang="ko-KR" altLang="en-US" smtClean="0"/>
              <a:t>27</a:t>
            </a:fld>
            <a:endParaRPr kumimoji="1" lang="ko-KR" altLang="en-US"/>
          </a:p>
        </p:txBody>
      </p:sp>
    </p:spTree>
    <p:extLst>
      <p:ext uri="{BB962C8B-B14F-4D97-AF65-F5344CB8AC3E}">
        <p14:creationId xmlns:p14="http://schemas.microsoft.com/office/powerpoint/2010/main" val="2016198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ore-KR" altLang="en-US" dirty="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28</a:t>
            </a:fld>
            <a:endParaRPr kumimoji="1" lang="ko-KR" altLang="en-US"/>
          </a:p>
        </p:txBody>
      </p:sp>
    </p:spTree>
    <p:extLst>
      <p:ext uri="{BB962C8B-B14F-4D97-AF65-F5344CB8AC3E}">
        <p14:creationId xmlns:p14="http://schemas.microsoft.com/office/powerpoint/2010/main" val="1399601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Monte Carlo</a:t>
            </a:r>
            <a:r>
              <a:rPr lang="en-US" altLang="ko-KR" baseline="0" dirty="0" smtClean="0"/>
              <a:t> light transport algorithms such as path tracing have been widely used since the introduction of the rendering equation over here,</a:t>
            </a:r>
          </a:p>
          <a:p>
            <a:r>
              <a:rPr lang="en-US" altLang="ko-KR" baseline="0" dirty="0" smtClean="0"/>
              <a:t>Thanks to their simplicity and ability to render scenes with complex light transport.</a:t>
            </a:r>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3</a:t>
            </a:fld>
            <a:endParaRPr kumimoji="1" lang="ko-KR" altLang="en-US"/>
          </a:p>
        </p:txBody>
      </p:sp>
    </p:spTree>
    <p:extLst>
      <p:ext uri="{BB962C8B-B14F-4D97-AF65-F5344CB8AC3E}">
        <p14:creationId xmlns:p14="http://schemas.microsoft.com/office/powerpoint/2010/main" val="3953416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kumimoji="1" lang="en-US" altLang="en-US" dirty="0" smtClean="0"/>
              <a:t>However, the downside of these algorithm</a:t>
            </a:r>
            <a:r>
              <a:rPr kumimoji="1" lang="en-US" altLang="en-US" baseline="0" dirty="0" smtClean="0"/>
              <a:t> is such that rendered images will contain noise due to Monte Carlo Integration. </a:t>
            </a:r>
          </a:p>
          <a:p>
            <a:r>
              <a:rPr kumimoji="1" lang="en-US" altLang="en-US" baseline="0" dirty="0" smtClean="0"/>
              <a:t>Knowing that standard error is proportional to one over square root of number of samples, it takes much more number of samples to reduce the error.</a:t>
            </a:r>
          </a:p>
          <a:p>
            <a:r>
              <a:rPr kumimoji="1" lang="en-US" altLang="en-US" baseline="0" dirty="0" smtClean="0"/>
              <a:t>Despite the advent of powerful hardware dedicated to ray tracing, it is often not feasible to compute sufficient number of samples.</a:t>
            </a:r>
          </a:p>
          <a:p>
            <a:r>
              <a:rPr kumimoji="1" lang="en-US" altLang="en-US" baseline="0" dirty="0" smtClean="0"/>
              <a:t>So, how did the researchers tried to address this problem? [CLICK] This is where the term </a:t>
            </a:r>
            <a:r>
              <a:rPr kumimoji="1" lang="en-US" altLang="en-US" baseline="0" dirty="0" err="1" smtClean="0"/>
              <a:t>denoising</a:t>
            </a:r>
            <a:r>
              <a:rPr kumimoji="1" lang="en-US" altLang="en-US" baseline="0" dirty="0" smtClean="0"/>
              <a:t> in MC rendering comes from.</a:t>
            </a:r>
            <a:endParaRPr kumimoji="1" lang="ko-Kore-KR" altLang="en-US" dirty="0" smtClean="0"/>
          </a:p>
          <a:p>
            <a:endParaRPr lang="en-US" altLang="ko-KR" baseline="0" dirty="0" smtClean="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4</a:t>
            </a:fld>
            <a:endParaRPr kumimoji="1" lang="ko-KR" altLang="en-US"/>
          </a:p>
        </p:txBody>
      </p:sp>
    </p:spTree>
    <p:extLst>
      <p:ext uri="{BB962C8B-B14F-4D97-AF65-F5344CB8AC3E}">
        <p14:creationId xmlns:p14="http://schemas.microsoft.com/office/powerpoint/2010/main" val="1971188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err="1" smtClean="0"/>
              <a:t>Denoisers</a:t>
            </a:r>
            <a:r>
              <a:rPr lang="en-US" altLang="ko-KR" baseline="0" dirty="0" smtClean="0"/>
              <a:t> are often used as a post-processing step to remove residual noise from MC rendering in recent years.</a:t>
            </a:r>
          </a:p>
          <a:p>
            <a:r>
              <a:rPr lang="en-US" altLang="ko-KR" baseline="0" dirty="0" smtClean="0"/>
              <a:t>Their quality have been dramatically improved due to the advancement of neural networks and machine learning</a:t>
            </a:r>
            <a:r>
              <a:rPr lang="en-US" altLang="ko-KR" baseline="0" dirty="0" smtClean="0"/>
              <a:t>.</a:t>
            </a:r>
          </a:p>
          <a:p>
            <a:r>
              <a:rPr lang="en-US" altLang="ko-KR" baseline="0" dirty="0" smtClean="0"/>
              <a:t>Deep learning </a:t>
            </a:r>
            <a:r>
              <a:rPr lang="en-US" altLang="ko-KR" baseline="0" dirty="0" err="1" smtClean="0"/>
              <a:t>techinques</a:t>
            </a:r>
            <a:r>
              <a:rPr lang="en-US" altLang="ko-KR" baseline="0" dirty="0" smtClean="0"/>
              <a:t> are used for predicting both the parameters of classical filters and filter kernel, and also used for </a:t>
            </a:r>
            <a:r>
              <a:rPr lang="en-US" altLang="ko-KR" baseline="0" dirty="0" err="1" smtClean="0"/>
              <a:t>prediciting</a:t>
            </a:r>
            <a:r>
              <a:rPr lang="en-US" altLang="ko-KR" baseline="0" dirty="0" smtClean="0"/>
              <a:t> final radiance value using GAN, residual networks, and auto encoders.</a:t>
            </a:r>
            <a:endParaRPr lang="en-US" altLang="ko-KR" baseline="0" dirty="0" smtClean="0"/>
          </a:p>
          <a:p>
            <a:r>
              <a:rPr lang="en-US" altLang="ko-KR" baseline="0" dirty="0" smtClean="0"/>
              <a:t>However, these </a:t>
            </a:r>
            <a:r>
              <a:rPr lang="en-US" altLang="ko-KR" baseline="0" dirty="0" err="1" smtClean="0"/>
              <a:t>denoisers</a:t>
            </a:r>
            <a:r>
              <a:rPr lang="en-US" altLang="ko-KR" baseline="0" dirty="0" smtClean="0"/>
              <a:t> are not perfect, of course;</a:t>
            </a:r>
            <a:r>
              <a:rPr lang="ko-KR" altLang="en-US" baseline="0" dirty="0" smtClean="0"/>
              <a:t> </a:t>
            </a:r>
            <a:r>
              <a:rPr lang="en-US" altLang="ko-KR" baseline="0" dirty="0" smtClean="0"/>
              <a:t>It may suffer from bias that is sufficient to be perceived as a loss of detail and image blurring.</a:t>
            </a:r>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5</a:t>
            </a:fld>
            <a:endParaRPr kumimoji="1" lang="ko-KR" altLang="en-US"/>
          </a:p>
        </p:txBody>
      </p:sp>
    </p:spTree>
    <p:extLst>
      <p:ext uri="{BB962C8B-B14F-4D97-AF65-F5344CB8AC3E}">
        <p14:creationId xmlns:p14="http://schemas.microsoft.com/office/powerpoint/2010/main" val="3638949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This loss of detail can often</a:t>
            </a:r>
            <a:r>
              <a:rPr lang="en-US" altLang="ko-KR" baseline="0" dirty="0" smtClean="0"/>
              <a:t> be seen when comparing </a:t>
            </a:r>
            <a:r>
              <a:rPr lang="en-US" altLang="ko-KR" baseline="0" dirty="0" err="1" smtClean="0"/>
              <a:t>denoised</a:t>
            </a:r>
            <a:r>
              <a:rPr lang="en-US" altLang="ko-KR" baseline="0" dirty="0" smtClean="0"/>
              <a:t> and non-</a:t>
            </a:r>
            <a:r>
              <a:rPr lang="en-US" altLang="ko-KR" baseline="0" dirty="0" err="1" smtClean="0"/>
              <a:t>denoised</a:t>
            </a:r>
            <a:r>
              <a:rPr lang="en-US" altLang="ko-KR" baseline="0" dirty="0" smtClean="0"/>
              <a:t> images.</a:t>
            </a:r>
          </a:p>
          <a:p>
            <a:r>
              <a:rPr lang="en-US" altLang="ko-KR" baseline="0" dirty="0" smtClean="0"/>
              <a:t>The example over here is rendered image with 512spp, </a:t>
            </a:r>
            <a:r>
              <a:rPr lang="en-US" altLang="ko-KR" baseline="0" dirty="0" err="1" smtClean="0"/>
              <a:t>denoised</a:t>
            </a:r>
            <a:r>
              <a:rPr lang="en-US" altLang="ko-KR" baseline="0" dirty="0" smtClean="0"/>
              <a:t> image of the first image using Intel open image </a:t>
            </a:r>
            <a:r>
              <a:rPr lang="en-US" altLang="ko-KR" baseline="0" dirty="0" err="1" smtClean="0"/>
              <a:t>denoise</a:t>
            </a:r>
            <a:r>
              <a:rPr lang="en-US" altLang="ko-KR" baseline="0" dirty="0" smtClean="0"/>
              <a:t> – OIDN in short, and ground-truth image for measuring errors are rendered at very high </a:t>
            </a:r>
            <a:r>
              <a:rPr lang="en-US" altLang="ko-KR" baseline="0" dirty="0" err="1" smtClean="0"/>
              <a:t>spp</a:t>
            </a:r>
            <a:r>
              <a:rPr lang="en-US" altLang="ko-KR" baseline="0" dirty="0" smtClean="0"/>
              <a:t>; say, 65K or higher. </a:t>
            </a:r>
          </a:p>
          <a:p>
            <a:r>
              <a:rPr lang="en-US" altLang="ko-KR" baseline="0" dirty="0" smtClean="0"/>
              <a:t>[CLICK] As you see in this red box over here, the varying specular reflections from the light post seen in the input image are made smooth and blurred by the </a:t>
            </a:r>
            <a:r>
              <a:rPr lang="en-US" altLang="ko-KR" baseline="0" dirty="0" err="1" smtClean="0"/>
              <a:t>denoiser</a:t>
            </a:r>
            <a:r>
              <a:rPr lang="en-US" altLang="ko-KR" baseline="0" dirty="0" smtClean="0"/>
              <a:t>. Such loss of detail is also observed on the scene’s rough wall.</a:t>
            </a:r>
            <a:endParaRPr lang="ko-KR" altLang="en-US" dirty="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6</a:t>
            </a:fld>
            <a:endParaRPr kumimoji="1" lang="ko-KR" altLang="en-US"/>
          </a:p>
        </p:txBody>
      </p:sp>
    </p:spTree>
    <p:extLst>
      <p:ext uri="{BB962C8B-B14F-4D97-AF65-F5344CB8AC3E}">
        <p14:creationId xmlns:p14="http://schemas.microsoft.com/office/powerpoint/2010/main" val="3969021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 difference can be</a:t>
            </a:r>
            <a:r>
              <a:rPr lang="en-US" altLang="ko-KR" baseline="0" dirty="0" smtClean="0"/>
              <a:t> made clearer by comparing error images; you can see that </a:t>
            </a:r>
            <a:r>
              <a:rPr lang="en-US" altLang="ko-KR" baseline="0" dirty="0" err="1" smtClean="0"/>
              <a:t>denoising</a:t>
            </a:r>
            <a:r>
              <a:rPr lang="en-US" altLang="ko-KR" baseline="0" dirty="0" smtClean="0"/>
              <a:t> reduces error almost everywhere in the scene, while error has actually increased in few </a:t>
            </a:r>
            <a:r>
              <a:rPr lang="en-US" altLang="ko-KR" baseline="0" dirty="0" err="1" smtClean="0"/>
              <a:t>spot.s</a:t>
            </a:r>
            <a:endParaRPr lang="en-US" altLang="ko-KR" dirty="0" smtClean="0"/>
          </a:p>
          <a:p>
            <a:r>
              <a:rPr lang="en-US" altLang="ko-KR" dirty="0" smtClean="0"/>
              <a:t>Plot</a:t>
            </a:r>
            <a:r>
              <a:rPr lang="en-US" altLang="ko-KR" baseline="0" dirty="0" smtClean="0"/>
              <a:t> of the error of </a:t>
            </a:r>
            <a:r>
              <a:rPr lang="en-US" altLang="ko-KR" baseline="0" dirty="0" err="1" smtClean="0"/>
              <a:t>denoised</a:t>
            </a:r>
            <a:r>
              <a:rPr lang="en-US" altLang="ko-KR" baseline="0" dirty="0" smtClean="0"/>
              <a:t> and non-</a:t>
            </a:r>
            <a:r>
              <a:rPr lang="en-US" altLang="ko-KR" baseline="0" dirty="0" err="1" smtClean="0"/>
              <a:t>denoised</a:t>
            </a:r>
            <a:r>
              <a:rPr lang="en-US" altLang="ko-KR" baseline="0" dirty="0" smtClean="0"/>
              <a:t> images against the number of samples per pixel shows this decreasing utility of </a:t>
            </a:r>
            <a:r>
              <a:rPr lang="en-US" altLang="ko-KR" baseline="0" dirty="0" err="1" smtClean="0"/>
              <a:t>denoisers</a:t>
            </a:r>
            <a:r>
              <a:rPr lang="en-US" altLang="ko-KR" baseline="0" dirty="0" smtClean="0"/>
              <a:t>; </a:t>
            </a:r>
          </a:p>
          <a:p>
            <a:r>
              <a:rPr lang="en-US" altLang="ko-KR" baseline="0" dirty="0" smtClean="0"/>
              <a:t>This plot over here, yellow line is non-</a:t>
            </a:r>
            <a:r>
              <a:rPr lang="en-US" altLang="ko-KR" baseline="0" dirty="0" err="1" smtClean="0"/>
              <a:t>denoised</a:t>
            </a:r>
            <a:r>
              <a:rPr lang="en-US" altLang="ko-KR" baseline="0" dirty="0" smtClean="0"/>
              <a:t> image, and blue line is </a:t>
            </a:r>
            <a:r>
              <a:rPr lang="en-US" altLang="ko-KR" baseline="0" dirty="0" err="1" smtClean="0"/>
              <a:t>denoised</a:t>
            </a:r>
            <a:r>
              <a:rPr lang="en-US" altLang="ko-KR" baseline="0" dirty="0" smtClean="0"/>
              <a:t> image where x axis and y axis indicates the </a:t>
            </a:r>
            <a:r>
              <a:rPr lang="en-US" altLang="ko-KR" baseline="0" dirty="0" err="1" smtClean="0"/>
              <a:t>spp</a:t>
            </a:r>
            <a:r>
              <a:rPr lang="en-US" altLang="ko-KR" baseline="0" dirty="0" smtClean="0"/>
              <a:t> and RMSE, respectively. </a:t>
            </a:r>
          </a:p>
          <a:p>
            <a:r>
              <a:rPr lang="en-US" altLang="ko-KR" baseline="0" dirty="0" smtClean="0"/>
              <a:t>As you see, if the </a:t>
            </a:r>
            <a:r>
              <a:rPr lang="en-US" altLang="ko-KR" baseline="0" dirty="0" err="1" smtClean="0"/>
              <a:t>spp</a:t>
            </a:r>
            <a:r>
              <a:rPr lang="en-US" altLang="ko-KR" baseline="0" dirty="0" smtClean="0"/>
              <a:t> is high enough, </a:t>
            </a:r>
            <a:r>
              <a:rPr lang="en-US" altLang="ko-KR" baseline="0" dirty="0" err="1" smtClean="0"/>
              <a:t>denoising</a:t>
            </a:r>
            <a:r>
              <a:rPr lang="en-US" altLang="ko-KR" baseline="0" dirty="0" smtClean="0"/>
              <a:t> becomes counterproductive and decrease the overall image quality-which is undesirable.</a:t>
            </a:r>
            <a:endParaRPr lang="ko-KR" altLang="en-US" dirty="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7</a:t>
            </a:fld>
            <a:endParaRPr kumimoji="1" lang="ko-KR" altLang="en-US"/>
          </a:p>
        </p:txBody>
      </p:sp>
    </p:spTree>
    <p:extLst>
      <p:ext uri="{BB962C8B-B14F-4D97-AF65-F5344CB8AC3E}">
        <p14:creationId xmlns:p14="http://schemas.microsoft.com/office/powerpoint/2010/main" val="392966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Then, we</a:t>
            </a:r>
            <a:r>
              <a:rPr lang="en-US" altLang="ko-KR" baseline="0" dirty="0" smtClean="0"/>
              <a:t> have simple question here: how to improve overall image quality?</a:t>
            </a:r>
          </a:p>
          <a:p>
            <a:r>
              <a:rPr lang="en-US" altLang="ko-KR" baseline="0" dirty="0" smtClean="0"/>
              <a:t>Best way would be </a:t>
            </a:r>
            <a:r>
              <a:rPr lang="en-US" altLang="ko-KR" baseline="0" dirty="0" err="1" smtClean="0"/>
              <a:t>denoise</a:t>
            </a:r>
            <a:r>
              <a:rPr lang="en-US" altLang="ko-KR" baseline="0" dirty="0" smtClean="0"/>
              <a:t> only when it reduces error compared to not </a:t>
            </a:r>
            <a:r>
              <a:rPr lang="en-US" altLang="ko-KR" baseline="0" dirty="0" err="1" smtClean="0"/>
              <a:t>denoising</a:t>
            </a:r>
            <a:r>
              <a:rPr lang="en-US" altLang="ko-KR" baseline="0" dirty="0" smtClean="0"/>
              <a:t>.</a:t>
            </a:r>
          </a:p>
          <a:p>
            <a:r>
              <a:rPr lang="en-US" altLang="ko-KR" baseline="0" dirty="0" smtClean="0"/>
              <a:t>But the problem is, computing an error requires rendering ground-truth image with a very large number of </a:t>
            </a:r>
            <a:r>
              <a:rPr lang="en-US" altLang="ko-KR" baseline="0" dirty="0" err="1" smtClean="0"/>
              <a:t>spp</a:t>
            </a:r>
            <a:r>
              <a:rPr lang="en-US" altLang="ko-KR" baseline="0" dirty="0" smtClean="0"/>
              <a:t> – which is very bulky.</a:t>
            </a:r>
          </a:p>
          <a:p>
            <a:r>
              <a:rPr lang="en-US" altLang="ko-KR" baseline="0" dirty="0" smtClean="0"/>
              <a:t>Therefore, we need a easier way to estimate the image error without knowing the ground-truth image.</a:t>
            </a:r>
            <a:endParaRPr lang="ko-KR" altLang="en-US" dirty="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8</a:t>
            </a:fld>
            <a:endParaRPr kumimoji="1" lang="ko-KR" altLang="en-US"/>
          </a:p>
        </p:txBody>
      </p:sp>
    </p:spTree>
    <p:extLst>
      <p:ext uri="{BB962C8B-B14F-4D97-AF65-F5344CB8AC3E}">
        <p14:creationId xmlns:p14="http://schemas.microsoft.com/office/powerpoint/2010/main" val="3814919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Authors used SURE (Stein’s Unbiased Risk Estimate) to address this problem: yeah, the formula looks scary, right? Actually it’s not that hard to understand what each terms mean, but since it’s not that important for understanding the high-level ideas of this paper, I would not go over it. </a:t>
            </a:r>
          </a:p>
          <a:p>
            <a:r>
              <a:rPr lang="en-US" altLang="ko-KR" baseline="0" dirty="0" smtClean="0"/>
              <a:t>Just remember that SURE is a statistical technique for estimating the MSE of estimator without requiring the true underlying model or parameters to be known, which is very useful method in computer graphics for optimizing parameters of </a:t>
            </a:r>
            <a:r>
              <a:rPr lang="en-US" altLang="ko-KR" baseline="0" dirty="0" err="1" smtClean="0"/>
              <a:t>denoising</a:t>
            </a:r>
            <a:r>
              <a:rPr lang="en-US" altLang="ko-KR" baseline="0" dirty="0" smtClean="0"/>
              <a:t> functions.</a:t>
            </a:r>
          </a:p>
          <a:p>
            <a:r>
              <a:rPr lang="en-US" altLang="ko-KR" baseline="0" dirty="0" smtClean="0"/>
              <a:t>As you can see from this plot, what you have to focus on it the blue line (which is the actual error of </a:t>
            </a:r>
            <a:r>
              <a:rPr lang="en-US" altLang="ko-KR" baseline="0" dirty="0" err="1" smtClean="0"/>
              <a:t>denoised</a:t>
            </a:r>
            <a:r>
              <a:rPr lang="en-US" altLang="ko-KR" baseline="0" dirty="0" smtClean="0"/>
              <a:t> image), and red line (which is error derived by SURE) – you can see that the accuracy of estimation is practical as the sample count increases. </a:t>
            </a:r>
            <a:endParaRPr lang="en-US" altLang="ko-KR" baseline="0" dirty="0" smtClean="0"/>
          </a:p>
        </p:txBody>
      </p:sp>
      <p:sp>
        <p:nvSpPr>
          <p:cNvPr id="4" name="슬라이드 번호 개체 틀 3"/>
          <p:cNvSpPr>
            <a:spLocks noGrp="1"/>
          </p:cNvSpPr>
          <p:nvPr>
            <p:ph type="sldNum" sz="quarter" idx="5"/>
          </p:nvPr>
        </p:nvSpPr>
        <p:spPr/>
        <p:txBody>
          <a:bodyPr/>
          <a:lstStyle/>
          <a:p>
            <a:fld id="{4074EA6B-70C8-4241-B1CC-F57C25C59019}" type="slidenum">
              <a:rPr kumimoji="1" lang="ko-KR" altLang="en-US" smtClean="0"/>
              <a:t>9</a:t>
            </a:fld>
            <a:endParaRPr kumimoji="1" lang="ko-KR" altLang="en-US"/>
          </a:p>
        </p:txBody>
      </p:sp>
    </p:spTree>
    <p:extLst>
      <p:ext uri="{BB962C8B-B14F-4D97-AF65-F5344CB8AC3E}">
        <p14:creationId xmlns:p14="http://schemas.microsoft.com/office/powerpoint/2010/main" val="2444577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6177902-7563-C0CC-EF20-EC064D75BEF7}"/>
              </a:ext>
            </a:extLst>
          </p:cNvPr>
          <p:cNvSpPr>
            <a:spLocks noGrp="1"/>
          </p:cNvSpPr>
          <p:nvPr>
            <p:ph type="ctrTitle"/>
          </p:nvPr>
        </p:nvSpPr>
        <p:spPr>
          <a:xfrm>
            <a:off x="1524000" y="1122363"/>
            <a:ext cx="9144000" cy="2387600"/>
          </a:xfrm>
        </p:spPr>
        <p:txBody>
          <a:bodyPr anchor="b"/>
          <a:lstStyle>
            <a:lvl1pPr algn="ctr">
              <a:defRPr sz="6000"/>
            </a:lvl1pPr>
          </a:lstStyle>
          <a:p>
            <a:r>
              <a:rPr kumimoji="1" lang="ko-KR" altLang="en-US"/>
              <a:t>마스터 제목 스타일 편집</a:t>
            </a:r>
          </a:p>
        </p:txBody>
      </p:sp>
      <p:sp>
        <p:nvSpPr>
          <p:cNvPr id="3" name="부제목 2">
            <a:extLst>
              <a:ext uri="{FF2B5EF4-FFF2-40B4-BE49-F238E27FC236}">
                <a16:creationId xmlns:a16="http://schemas.microsoft.com/office/drawing/2014/main" id="{0A005A66-63DD-981D-3827-FA64284D4D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ko-KR" altLang="en-US"/>
              <a:t>클릭하여 마스터 부제목 스타일 편집</a:t>
            </a:r>
          </a:p>
        </p:txBody>
      </p:sp>
      <p:sp>
        <p:nvSpPr>
          <p:cNvPr id="4" name="날짜 개체 틀 3">
            <a:extLst>
              <a:ext uri="{FF2B5EF4-FFF2-40B4-BE49-F238E27FC236}">
                <a16:creationId xmlns:a16="http://schemas.microsoft.com/office/drawing/2014/main" id="{53571B85-0294-057A-DD83-901698EC19D6}"/>
              </a:ext>
            </a:extLst>
          </p:cNvPr>
          <p:cNvSpPr>
            <a:spLocks noGrp="1"/>
          </p:cNvSpPr>
          <p:nvPr>
            <p:ph type="dt" sz="half" idx="10"/>
          </p:nvPr>
        </p:nvSpPr>
        <p:spPr/>
        <p:txBody>
          <a:bodyPr/>
          <a:lstStyle/>
          <a:p>
            <a:fld id="{0811987F-C3D7-094E-9EEB-FCD386892164}" type="datetimeFigureOut">
              <a:rPr kumimoji="1" lang="ko-KR" altLang="en-US" smtClean="0"/>
              <a:t>2023-10-29</a:t>
            </a:fld>
            <a:endParaRPr kumimoji="1" lang="ko-KR" altLang="en-US"/>
          </a:p>
        </p:txBody>
      </p:sp>
      <p:sp>
        <p:nvSpPr>
          <p:cNvPr id="5" name="바닥글 개체 틀 4">
            <a:extLst>
              <a:ext uri="{FF2B5EF4-FFF2-40B4-BE49-F238E27FC236}">
                <a16:creationId xmlns:a16="http://schemas.microsoft.com/office/drawing/2014/main" id="{B07DAC6F-858D-6C35-4576-DD866085FBD4}"/>
              </a:ext>
            </a:extLst>
          </p:cNvPr>
          <p:cNvSpPr>
            <a:spLocks noGrp="1"/>
          </p:cNvSpPr>
          <p:nvPr>
            <p:ph type="ftr" sz="quarter" idx="11"/>
          </p:nvPr>
        </p:nvSpPr>
        <p:spPr/>
        <p:txBody>
          <a:bodyPr/>
          <a:lstStyle/>
          <a:p>
            <a:endParaRPr kumimoji="1" lang="ko-KR" altLang="en-US"/>
          </a:p>
        </p:txBody>
      </p:sp>
      <p:sp>
        <p:nvSpPr>
          <p:cNvPr id="6" name="슬라이드 번호 개체 틀 5">
            <a:extLst>
              <a:ext uri="{FF2B5EF4-FFF2-40B4-BE49-F238E27FC236}">
                <a16:creationId xmlns:a16="http://schemas.microsoft.com/office/drawing/2014/main" id="{B63F873B-F78C-47EE-8BFE-E330D61C7211}"/>
              </a:ext>
            </a:extLst>
          </p:cNvPr>
          <p:cNvSpPr>
            <a:spLocks noGrp="1"/>
          </p:cNvSpPr>
          <p:nvPr>
            <p:ph type="sldNum" sz="quarter" idx="12"/>
          </p:nvPr>
        </p:nvSpPr>
        <p:spPr/>
        <p:txBody>
          <a:bodyPr/>
          <a:lstStyle/>
          <a:p>
            <a:fld id="{91554516-4180-4542-A835-36C96FD5E2E6}" type="slidenum">
              <a:rPr kumimoji="1" lang="ko-KR" altLang="en-US" smtClean="0"/>
              <a:t>‹#›</a:t>
            </a:fld>
            <a:endParaRPr kumimoji="1" lang="ko-KR" altLang="en-US"/>
          </a:p>
        </p:txBody>
      </p:sp>
    </p:spTree>
    <p:extLst>
      <p:ext uri="{BB962C8B-B14F-4D97-AF65-F5344CB8AC3E}">
        <p14:creationId xmlns:p14="http://schemas.microsoft.com/office/powerpoint/2010/main" val="406675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B527204-3A08-8DB7-B4A4-B994C59EB5A0}"/>
              </a:ext>
            </a:extLst>
          </p:cNvPr>
          <p:cNvSpPr>
            <a:spLocks noGrp="1"/>
          </p:cNvSpPr>
          <p:nvPr>
            <p:ph type="title"/>
          </p:nvPr>
        </p:nvSpPr>
        <p:spPr/>
        <p:txBody>
          <a:bodyPr/>
          <a:lstStyle/>
          <a:p>
            <a:r>
              <a:rPr kumimoji="1" lang="ko-KR" altLang="en-US"/>
              <a:t>마스터 제목 스타일 편집</a:t>
            </a:r>
          </a:p>
        </p:txBody>
      </p:sp>
      <p:sp>
        <p:nvSpPr>
          <p:cNvPr id="3" name="세로 텍스트 개체 틀 2">
            <a:extLst>
              <a:ext uri="{FF2B5EF4-FFF2-40B4-BE49-F238E27FC236}">
                <a16:creationId xmlns:a16="http://schemas.microsoft.com/office/drawing/2014/main" id="{4A8D606F-F512-2F7A-B00C-D5B095F1A069}"/>
              </a:ext>
            </a:extLst>
          </p:cNvPr>
          <p:cNvSpPr>
            <a:spLocks noGrp="1"/>
          </p:cNvSpPr>
          <p:nvPr>
            <p:ph type="body" orient="vert" idx="1"/>
          </p:nvPr>
        </p:nvSpPr>
        <p:spPr/>
        <p:txBody>
          <a:bodyPr vert="eaVert"/>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날짜 개체 틀 3">
            <a:extLst>
              <a:ext uri="{FF2B5EF4-FFF2-40B4-BE49-F238E27FC236}">
                <a16:creationId xmlns:a16="http://schemas.microsoft.com/office/drawing/2014/main" id="{7E13484A-091D-1E2D-6C2B-FC0D931B3EB3}"/>
              </a:ext>
            </a:extLst>
          </p:cNvPr>
          <p:cNvSpPr>
            <a:spLocks noGrp="1"/>
          </p:cNvSpPr>
          <p:nvPr>
            <p:ph type="dt" sz="half" idx="10"/>
          </p:nvPr>
        </p:nvSpPr>
        <p:spPr/>
        <p:txBody>
          <a:bodyPr/>
          <a:lstStyle/>
          <a:p>
            <a:fld id="{0811987F-C3D7-094E-9EEB-FCD386892164}" type="datetimeFigureOut">
              <a:rPr kumimoji="1" lang="ko-KR" altLang="en-US" smtClean="0"/>
              <a:t>2023-10-29</a:t>
            </a:fld>
            <a:endParaRPr kumimoji="1" lang="ko-KR" altLang="en-US"/>
          </a:p>
        </p:txBody>
      </p:sp>
      <p:sp>
        <p:nvSpPr>
          <p:cNvPr id="5" name="바닥글 개체 틀 4">
            <a:extLst>
              <a:ext uri="{FF2B5EF4-FFF2-40B4-BE49-F238E27FC236}">
                <a16:creationId xmlns:a16="http://schemas.microsoft.com/office/drawing/2014/main" id="{567E3D5A-63C6-F37F-5953-934F6D84B2C6}"/>
              </a:ext>
            </a:extLst>
          </p:cNvPr>
          <p:cNvSpPr>
            <a:spLocks noGrp="1"/>
          </p:cNvSpPr>
          <p:nvPr>
            <p:ph type="ftr" sz="quarter" idx="11"/>
          </p:nvPr>
        </p:nvSpPr>
        <p:spPr/>
        <p:txBody>
          <a:bodyPr/>
          <a:lstStyle/>
          <a:p>
            <a:endParaRPr kumimoji="1" lang="ko-KR" altLang="en-US"/>
          </a:p>
        </p:txBody>
      </p:sp>
      <p:sp>
        <p:nvSpPr>
          <p:cNvPr id="6" name="슬라이드 번호 개체 틀 5">
            <a:extLst>
              <a:ext uri="{FF2B5EF4-FFF2-40B4-BE49-F238E27FC236}">
                <a16:creationId xmlns:a16="http://schemas.microsoft.com/office/drawing/2014/main" id="{8C2359E0-FE45-25F0-3F2B-24FA26F6DB74}"/>
              </a:ext>
            </a:extLst>
          </p:cNvPr>
          <p:cNvSpPr>
            <a:spLocks noGrp="1"/>
          </p:cNvSpPr>
          <p:nvPr>
            <p:ph type="sldNum" sz="quarter" idx="12"/>
          </p:nvPr>
        </p:nvSpPr>
        <p:spPr/>
        <p:txBody>
          <a:bodyPr/>
          <a:lstStyle/>
          <a:p>
            <a:fld id="{91554516-4180-4542-A835-36C96FD5E2E6}" type="slidenum">
              <a:rPr kumimoji="1" lang="ko-KR" altLang="en-US" smtClean="0"/>
              <a:t>‹#›</a:t>
            </a:fld>
            <a:endParaRPr kumimoji="1" lang="ko-KR" altLang="en-US"/>
          </a:p>
        </p:txBody>
      </p:sp>
    </p:spTree>
    <p:extLst>
      <p:ext uri="{BB962C8B-B14F-4D97-AF65-F5344CB8AC3E}">
        <p14:creationId xmlns:p14="http://schemas.microsoft.com/office/powerpoint/2010/main" val="3481191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343955D6-2712-D25C-2940-C5CF8C740765}"/>
              </a:ext>
            </a:extLst>
          </p:cNvPr>
          <p:cNvSpPr>
            <a:spLocks noGrp="1"/>
          </p:cNvSpPr>
          <p:nvPr>
            <p:ph type="title" orient="vert"/>
          </p:nvPr>
        </p:nvSpPr>
        <p:spPr>
          <a:xfrm>
            <a:off x="8724900" y="365125"/>
            <a:ext cx="2628900" cy="5811838"/>
          </a:xfrm>
        </p:spPr>
        <p:txBody>
          <a:bodyPr vert="eaVert"/>
          <a:lstStyle/>
          <a:p>
            <a:r>
              <a:rPr kumimoji="1" lang="ko-KR" altLang="en-US"/>
              <a:t>마스터 제목 스타일 편집</a:t>
            </a:r>
          </a:p>
        </p:txBody>
      </p:sp>
      <p:sp>
        <p:nvSpPr>
          <p:cNvPr id="3" name="세로 텍스트 개체 틀 2">
            <a:extLst>
              <a:ext uri="{FF2B5EF4-FFF2-40B4-BE49-F238E27FC236}">
                <a16:creationId xmlns:a16="http://schemas.microsoft.com/office/drawing/2014/main" id="{B46A05DD-D6E5-F187-CE80-EB2725D675A5}"/>
              </a:ext>
            </a:extLst>
          </p:cNvPr>
          <p:cNvSpPr>
            <a:spLocks noGrp="1"/>
          </p:cNvSpPr>
          <p:nvPr>
            <p:ph type="body" orient="vert" idx="1"/>
          </p:nvPr>
        </p:nvSpPr>
        <p:spPr>
          <a:xfrm>
            <a:off x="838200" y="365125"/>
            <a:ext cx="7734300" cy="5811838"/>
          </a:xfrm>
        </p:spPr>
        <p:txBody>
          <a:bodyPr vert="eaVert"/>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날짜 개체 틀 3">
            <a:extLst>
              <a:ext uri="{FF2B5EF4-FFF2-40B4-BE49-F238E27FC236}">
                <a16:creationId xmlns:a16="http://schemas.microsoft.com/office/drawing/2014/main" id="{B7F92370-45EF-028F-214F-0FB66EFF903F}"/>
              </a:ext>
            </a:extLst>
          </p:cNvPr>
          <p:cNvSpPr>
            <a:spLocks noGrp="1"/>
          </p:cNvSpPr>
          <p:nvPr>
            <p:ph type="dt" sz="half" idx="10"/>
          </p:nvPr>
        </p:nvSpPr>
        <p:spPr/>
        <p:txBody>
          <a:bodyPr/>
          <a:lstStyle/>
          <a:p>
            <a:fld id="{0811987F-C3D7-094E-9EEB-FCD386892164}" type="datetimeFigureOut">
              <a:rPr kumimoji="1" lang="ko-KR" altLang="en-US" smtClean="0"/>
              <a:t>2023-10-29</a:t>
            </a:fld>
            <a:endParaRPr kumimoji="1" lang="ko-KR" altLang="en-US"/>
          </a:p>
        </p:txBody>
      </p:sp>
      <p:sp>
        <p:nvSpPr>
          <p:cNvPr id="5" name="바닥글 개체 틀 4">
            <a:extLst>
              <a:ext uri="{FF2B5EF4-FFF2-40B4-BE49-F238E27FC236}">
                <a16:creationId xmlns:a16="http://schemas.microsoft.com/office/drawing/2014/main" id="{D6C32B98-D9F1-04CB-A36E-CD38ACEEF108}"/>
              </a:ext>
            </a:extLst>
          </p:cNvPr>
          <p:cNvSpPr>
            <a:spLocks noGrp="1"/>
          </p:cNvSpPr>
          <p:nvPr>
            <p:ph type="ftr" sz="quarter" idx="11"/>
          </p:nvPr>
        </p:nvSpPr>
        <p:spPr/>
        <p:txBody>
          <a:bodyPr/>
          <a:lstStyle/>
          <a:p>
            <a:endParaRPr kumimoji="1" lang="ko-KR" altLang="en-US"/>
          </a:p>
        </p:txBody>
      </p:sp>
      <p:sp>
        <p:nvSpPr>
          <p:cNvPr id="6" name="슬라이드 번호 개체 틀 5">
            <a:extLst>
              <a:ext uri="{FF2B5EF4-FFF2-40B4-BE49-F238E27FC236}">
                <a16:creationId xmlns:a16="http://schemas.microsoft.com/office/drawing/2014/main" id="{A0F33E0A-3DDE-48C0-7522-436D7B319D15}"/>
              </a:ext>
            </a:extLst>
          </p:cNvPr>
          <p:cNvSpPr>
            <a:spLocks noGrp="1"/>
          </p:cNvSpPr>
          <p:nvPr>
            <p:ph type="sldNum" sz="quarter" idx="12"/>
          </p:nvPr>
        </p:nvSpPr>
        <p:spPr/>
        <p:txBody>
          <a:bodyPr/>
          <a:lstStyle/>
          <a:p>
            <a:fld id="{91554516-4180-4542-A835-36C96FD5E2E6}" type="slidenum">
              <a:rPr kumimoji="1" lang="ko-KR" altLang="en-US" smtClean="0"/>
              <a:t>‹#›</a:t>
            </a:fld>
            <a:endParaRPr kumimoji="1" lang="ko-KR" altLang="en-US"/>
          </a:p>
        </p:txBody>
      </p:sp>
    </p:spTree>
    <p:extLst>
      <p:ext uri="{BB962C8B-B14F-4D97-AF65-F5344CB8AC3E}">
        <p14:creationId xmlns:p14="http://schemas.microsoft.com/office/powerpoint/2010/main" val="3927552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8CA4CCC-9BF3-867F-8A44-3B3D72FAC71E}"/>
              </a:ext>
            </a:extLst>
          </p:cNvPr>
          <p:cNvSpPr>
            <a:spLocks noGrp="1"/>
          </p:cNvSpPr>
          <p:nvPr>
            <p:ph type="title"/>
          </p:nvPr>
        </p:nvSpPr>
        <p:spPr/>
        <p:txBody>
          <a:bodyPr/>
          <a:lstStyle/>
          <a:p>
            <a:r>
              <a:rPr kumimoji="1" lang="ko-KR" altLang="en-US"/>
              <a:t>마스터 제목 스타일 편집</a:t>
            </a:r>
          </a:p>
        </p:txBody>
      </p:sp>
      <p:sp>
        <p:nvSpPr>
          <p:cNvPr id="3" name="내용 개체 틀 2">
            <a:extLst>
              <a:ext uri="{FF2B5EF4-FFF2-40B4-BE49-F238E27FC236}">
                <a16:creationId xmlns:a16="http://schemas.microsoft.com/office/drawing/2014/main" id="{3AD12F21-555E-15B8-878E-AB0B981210DD}"/>
              </a:ext>
            </a:extLst>
          </p:cNvPr>
          <p:cNvSpPr>
            <a:spLocks noGrp="1"/>
          </p:cNvSpPr>
          <p:nvPr>
            <p:ph idx="1"/>
          </p:nvPr>
        </p:nvSpPr>
        <p:spPr/>
        <p:txBody>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날짜 개체 틀 3">
            <a:extLst>
              <a:ext uri="{FF2B5EF4-FFF2-40B4-BE49-F238E27FC236}">
                <a16:creationId xmlns:a16="http://schemas.microsoft.com/office/drawing/2014/main" id="{463D1A1C-1E2D-8FDF-A774-C6EF740D376D}"/>
              </a:ext>
            </a:extLst>
          </p:cNvPr>
          <p:cNvSpPr>
            <a:spLocks noGrp="1"/>
          </p:cNvSpPr>
          <p:nvPr>
            <p:ph type="dt" sz="half" idx="10"/>
          </p:nvPr>
        </p:nvSpPr>
        <p:spPr/>
        <p:txBody>
          <a:bodyPr/>
          <a:lstStyle/>
          <a:p>
            <a:fld id="{0811987F-C3D7-094E-9EEB-FCD386892164}" type="datetimeFigureOut">
              <a:rPr kumimoji="1" lang="ko-KR" altLang="en-US" smtClean="0"/>
              <a:t>2023-10-29</a:t>
            </a:fld>
            <a:endParaRPr kumimoji="1" lang="ko-KR" altLang="en-US"/>
          </a:p>
        </p:txBody>
      </p:sp>
      <p:sp>
        <p:nvSpPr>
          <p:cNvPr id="5" name="바닥글 개체 틀 4">
            <a:extLst>
              <a:ext uri="{FF2B5EF4-FFF2-40B4-BE49-F238E27FC236}">
                <a16:creationId xmlns:a16="http://schemas.microsoft.com/office/drawing/2014/main" id="{5A736BCA-E114-52A8-3DA4-C8E2056FC8EF}"/>
              </a:ext>
            </a:extLst>
          </p:cNvPr>
          <p:cNvSpPr>
            <a:spLocks noGrp="1"/>
          </p:cNvSpPr>
          <p:nvPr>
            <p:ph type="ftr" sz="quarter" idx="11"/>
          </p:nvPr>
        </p:nvSpPr>
        <p:spPr/>
        <p:txBody>
          <a:bodyPr/>
          <a:lstStyle/>
          <a:p>
            <a:endParaRPr kumimoji="1" lang="ko-KR" altLang="en-US"/>
          </a:p>
        </p:txBody>
      </p:sp>
      <p:sp>
        <p:nvSpPr>
          <p:cNvPr id="6" name="슬라이드 번호 개체 틀 5">
            <a:extLst>
              <a:ext uri="{FF2B5EF4-FFF2-40B4-BE49-F238E27FC236}">
                <a16:creationId xmlns:a16="http://schemas.microsoft.com/office/drawing/2014/main" id="{17B3EA31-510D-A1C2-8600-115D4D9D9D8F}"/>
              </a:ext>
            </a:extLst>
          </p:cNvPr>
          <p:cNvSpPr>
            <a:spLocks noGrp="1"/>
          </p:cNvSpPr>
          <p:nvPr>
            <p:ph type="sldNum" sz="quarter" idx="12"/>
          </p:nvPr>
        </p:nvSpPr>
        <p:spPr/>
        <p:txBody>
          <a:bodyPr/>
          <a:lstStyle/>
          <a:p>
            <a:fld id="{91554516-4180-4542-A835-36C96FD5E2E6}" type="slidenum">
              <a:rPr kumimoji="1" lang="ko-KR" altLang="en-US" smtClean="0"/>
              <a:t>‹#›</a:t>
            </a:fld>
            <a:endParaRPr kumimoji="1" lang="ko-KR" altLang="en-US"/>
          </a:p>
        </p:txBody>
      </p:sp>
    </p:spTree>
    <p:extLst>
      <p:ext uri="{BB962C8B-B14F-4D97-AF65-F5344CB8AC3E}">
        <p14:creationId xmlns:p14="http://schemas.microsoft.com/office/powerpoint/2010/main" val="291231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C497B69-886C-EE2E-384F-C5FEAD563BF7}"/>
              </a:ext>
            </a:extLst>
          </p:cNvPr>
          <p:cNvSpPr>
            <a:spLocks noGrp="1"/>
          </p:cNvSpPr>
          <p:nvPr>
            <p:ph type="title"/>
          </p:nvPr>
        </p:nvSpPr>
        <p:spPr>
          <a:xfrm>
            <a:off x="831850" y="1709738"/>
            <a:ext cx="10515600" cy="2852737"/>
          </a:xfrm>
        </p:spPr>
        <p:txBody>
          <a:bodyPr anchor="b"/>
          <a:lstStyle>
            <a:lvl1pPr>
              <a:defRPr sz="6000"/>
            </a:lvl1pPr>
          </a:lstStyle>
          <a:p>
            <a:r>
              <a:rPr kumimoji="1" lang="ko-KR" altLang="en-US"/>
              <a:t>마스터 제목 스타일 편집</a:t>
            </a:r>
          </a:p>
        </p:txBody>
      </p:sp>
      <p:sp>
        <p:nvSpPr>
          <p:cNvPr id="3" name="텍스트 개체 틀 2">
            <a:extLst>
              <a:ext uri="{FF2B5EF4-FFF2-40B4-BE49-F238E27FC236}">
                <a16:creationId xmlns:a16="http://schemas.microsoft.com/office/drawing/2014/main" id="{FE48BBFA-4A64-DB48-58CA-3AFA0329D3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ko-KR" altLang="en-US"/>
              <a:t>마스터 텍스트 스타일을 편집하려면 클릭</a:t>
            </a:r>
          </a:p>
        </p:txBody>
      </p:sp>
      <p:sp>
        <p:nvSpPr>
          <p:cNvPr id="4" name="날짜 개체 틀 3">
            <a:extLst>
              <a:ext uri="{FF2B5EF4-FFF2-40B4-BE49-F238E27FC236}">
                <a16:creationId xmlns:a16="http://schemas.microsoft.com/office/drawing/2014/main" id="{CBFBD508-49A9-FCDC-3AC7-442068F9F123}"/>
              </a:ext>
            </a:extLst>
          </p:cNvPr>
          <p:cNvSpPr>
            <a:spLocks noGrp="1"/>
          </p:cNvSpPr>
          <p:nvPr>
            <p:ph type="dt" sz="half" idx="10"/>
          </p:nvPr>
        </p:nvSpPr>
        <p:spPr/>
        <p:txBody>
          <a:bodyPr/>
          <a:lstStyle/>
          <a:p>
            <a:fld id="{0811987F-C3D7-094E-9EEB-FCD386892164}" type="datetimeFigureOut">
              <a:rPr kumimoji="1" lang="ko-KR" altLang="en-US" smtClean="0"/>
              <a:t>2023-10-29</a:t>
            </a:fld>
            <a:endParaRPr kumimoji="1" lang="ko-KR" altLang="en-US"/>
          </a:p>
        </p:txBody>
      </p:sp>
      <p:sp>
        <p:nvSpPr>
          <p:cNvPr id="5" name="바닥글 개체 틀 4">
            <a:extLst>
              <a:ext uri="{FF2B5EF4-FFF2-40B4-BE49-F238E27FC236}">
                <a16:creationId xmlns:a16="http://schemas.microsoft.com/office/drawing/2014/main" id="{E14F1F69-B709-9E08-67F4-79ACB8E80470}"/>
              </a:ext>
            </a:extLst>
          </p:cNvPr>
          <p:cNvSpPr>
            <a:spLocks noGrp="1"/>
          </p:cNvSpPr>
          <p:nvPr>
            <p:ph type="ftr" sz="quarter" idx="11"/>
          </p:nvPr>
        </p:nvSpPr>
        <p:spPr/>
        <p:txBody>
          <a:bodyPr/>
          <a:lstStyle/>
          <a:p>
            <a:endParaRPr kumimoji="1" lang="ko-KR" altLang="en-US"/>
          </a:p>
        </p:txBody>
      </p:sp>
      <p:sp>
        <p:nvSpPr>
          <p:cNvPr id="6" name="슬라이드 번호 개체 틀 5">
            <a:extLst>
              <a:ext uri="{FF2B5EF4-FFF2-40B4-BE49-F238E27FC236}">
                <a16:creationId xmlns:a16="http://schemas.microsoft.com/office/drawing/2014/main" id="{71717A9C-A5F5-3E9A-0051-62D5C450E33C}"/>
              </a:ext>
            </a:extLst>
          </p:cNvPr>
          <p:cNvSpPr>
            <a:spLocks noGrp="1"/>
          </p:cNvSpPr>
          <p:nvPr>
            <p:ph type="sldNum" sz="quarter" idx="12"/>
          </p:nvPr>
        </p:nvSpPr>
        <p:spPr/>
        <p:txBody>
          <a:bodyPr/>
          <a:lstStyle/>
          <a:p>
            <a:fld id="{91554516-4180-4542-A835-36C96FD5E2E6}" type="slidenum">
              <a:rPr kumimoji="1" lang="ko-KR" altLang="en-US" smtClean="0"/>
              <a:t>‹#›</a:t>
            </a:fld>
            <a:endParaRPr kumimoji="1" lang="ko-KR" altLang="en-US"/>
          </a:p>
        </p:txBody>
      </p:sp>
    </p:spTree>
    <p:extLst>
      <p:ext uri="{BB962C8B-B14F-4D97-AF65-F5344CB8AC3E}">
        <p14:creationId xmlns:p14="http://schemas.microsoft.com/office/powerpoint/2010/main" val="546642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3CCB1E1-0C2C-8BE9-F664-9EFBC0E4C01F}"/>
              </a:ext>
            </a:extLst>
          </p:cNvPr>
          <p:cNvSpPr>
            <a:spLocks noGrp="1"/>
          </p:cNvSpPr>
          <p:nvPr>
            <p:ph type="title"/>
          </p:nvPr>
        </p:nvSpPr>
        <p:spPr/>
        <p:txBody>
          <a:bodyPr/>
          <a:lstStyle/>
          <a:p>
            <a:r>
              <a:rPr kumimoji="1" lang="ko-KR" altLang="en-US"/>
              <a:t>마스터 제목 스타일 편집</a:t>
            </a:r>
          </a:p>
        </p:txBody>
      </p:sp>
      <p:sp>
        <p:nvSpPr>
          <p:cNvPr id="3" name="내용 개체 틀 2">
            <a:extLst>
              <a:ext uri="{FF2B5EF4-FFF2-40B4-BE49-F238E27FC236}">
                <a16:creationId xmlns:a16="http://schemas.microsoft.com/office/drawing/2014/main" id="{32D86B02-E732-9C00-88A7-955FC96DD1CB}"/>
              </a:ext>
            </a:extLst>
          </p:cNvPr>
          <p:cNvSpPr>
            <a:spLocks noGrp="1"/>
          </p:cNvSpPr>
          <p:nvPr>
            <p:ph sz="half" idx="1"/>
          </p:nvPr>
        </p:nvSpPr>
        <p:spPr>
          <a:xfrm>
            <a:off x="838200" y="1825625"/>
            <a:ext cx="5181600" cy="4351338"/>
          </a:xfrm>
        </p:spPr>
        <p:txBody>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내용 개체 틀 3">
            <a:extLst>
              <a:ext uri="{FF2B5EF4-FFF2-40B4-BE49-F238E27FC236}">
                <a16:creationId xmlns:a16="http://schemas.microsoft.com/office/drawing/2014/main" id="{3FB36287-B318-AC7F-066C-EF0808F520D2}"/>
              </a:ext>
            </a:extLst>
          </p:cNvPr>
          <p:cNvSpPr>
            <a:spLocks noGrp="1"/>
          </p:cNvSpPr>
          <p:nvPr>
            <p:ph sz="half" idx="2"/>
          </p:nvPr>
        </p:nvSpPr>
        <p:spPr>
          <a:xfrm>
            <a:off x="6172200" y="1825625"/>
            <a:ext cx="5181600" cy="4351338"/>
          </a:xfrm>
        </p:spPr>
        <p:txBody>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5" name="날짜 개체 틀 4">
            <a:extLst>
              <a:ext uri="{FF2B5EF4-FFF2-40B4-BE49-F238E27FC236}">
                <a16:creationId xmlns:a16="http://schemas.microsoft.com/office/drawing/2014/main" id="{6743F7CB-D9A2-373E-135F-0BA1ABD6EF06}"/>
              </a:ext>
            </a:extLst>
          </p:cNvPr>
          <p:cNvSpPr>
            <a:spLocks noGrp="1"/>
          </p:cNvSpPr>
          <p:nvPr>
            <p:ph type="dt" sz="half" idx="10"/>
          </p:nvPr>
        </p:nvSpPr>
        <p:spPr/>
        <p:txBody>
          <a:bodyPr/>
          <a:lstStyle/>
          <a:p>
            <a:fld id="{0811987F-C3D7-094E-9EEB-FCD386892164}" type="datetimeFigureOut">
              <a:rPr kumimoji="1" lang="ko-KR" altLang="en-US" smtClean="0"/>
              <a:t>2023-10-29</a:t>
            </a:fld>
            <a:endParaRPr kumimoji="1" lang="ko-KR" altLang="en-US"/>
          </a:p>
        </p:txBody>
      </p:sp>
      <p:sp>
        <p:nvSpPr>
          <p:cNvPr id="6" name="바닥글 개체 틀 5">
            <a:extLst>
              <a:ext uri="{FF2B5EF4-FFF2-40B4-BE49-F238E27FC236}">
                <a16:creationId xmlns:a16="http://schemas.microsoft.com/office/drawing/2014/main" id="{6F998A22-61E0-5928-375A-38966821149B}"/>
              </a:ext>
            </a:extLst>
          </p:cNvPr>
          <p:cNvSpPr>
            <a:spLocks noGrp="1"/>
          </p:cNvSpPr>
          <p:nvPr>
            <p:ph type="ftr" sz="quarter" idx="11"/>
          </p:nvPr>
        </p:nvSpPr>
        <p:spPr/>
        <p:txBody>
          <a:bodyPr/>
          <a:lstStyle/>
          <a:p>
            <a:endParaRPr kumimoji="1" lang="ko-KR" altLang="en-US"/>
          </a:p>
        </p:txBody>
      </p:sp>
      <p:sp>
        <p:nvSpPr>
          <p:cNvPr id="7" name="슬라이드 번호 개체 틀 6">
            <a:extLst>
              <a:ext uri="{FF2B5EF4-FFF2-40B4-BE49-F238E27FC236}">
                <a16:creationId xmlns:a16="http://schemas.microsoft.com/office/drawing/2014/main" id="{94D89B11-700C-EC15-9B33-9F7086890D14}"/>
              </a:ext>
            </a:extLst>
          </p:cNvPr>
          <p:cNvSpPr>
            <a:spLocks noGrp="1"/>
          </p:cNvSpPr>
          <p:nvPr>
            <p:ph type="sldNum" sz="quarter" idx="12"/>
          </p:nvPr>
        </p:nvSpPr>
        <p:spPr/>
        <p:txBody>
          <a:bodyPr/>
          <a:lstStyle/>
          <a:p>
            <a:fld id="{91554516-4180-4542-A835-36C96FD5E2E6}" type="slidenum">
              <a:rPr kumimoji="1" lang="ko-KR" altLang="en-US" smtClean="0"/>
              <a:t>‹#›</a:t>
            </a:fld>
            <a:endParaRPr kumimoji="1" lang="ko-KR" altLang="en-US"/>
          </a:p>
        </p:txBody>
      </p:sp>
    </p:spTree>
    <p:extLst>
      <p:ext uri="{BB962C8B-B14F-4D97-AF65-F5344CB8AC3E}">
        <p14:creationId xmlns:p14="http://schemas.microsoft.com/office/powerpoint/2010/main" val="249124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E31BD1E-307C-012E-0FBA-67F934C35886}"/>
              </a:ext>
            </a:extLst>
          </p:cNvPr>
          <p:cNvSpPr>
            <a:spLocks noGrp="1"/>
          </p:cNvSpPr>
          <p:nvPr>
            <p:ph type="title"/>
          </p:nvPr>
        </p:nvSpPr>
        <p:spPr>
          <a:xfrm>
            <a:off x="839788" y="365125"/>
            <a:ext cx="10515600" cy="1325563"/>
          </a:xfrm>
        </p:spPr>
        <p:txBody>
          <a:bodyPr/>
          <a:lstStyle/>
          <a:p>
            <a:r>
              <a:rPr kumimoji="1" lang="ko-KR" altLang="en-US"/>
              <a:t>마스터 제목 스타일 편집</a:t>
            </a:r>
          </a:p>
        </p:txBody>
      </p:sp>
      <p:sp>
        <p:nvSpPr>
          <p:cNvPr id="3" name="텍스트 개체 틀 2">
            <a:extLst>
              <a:ext uri="{FF2B5EF4-FFF2-40B4-BE49-F238E27FC236}">
                <a16:creationId xmlns:a16="http://schemas.microsoft.com/office/drawing/2014/main" id="{5E0E296D-31B8-1B41-0398-E0FDD88CD1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ko-KR" altLang="en-US"/>
              <a:t>마스터 텍스트 스타일을 편집하려면 클릭</a:t>
            </a:r>
          </a:p>
        </p:txBody>
      </p:sp>
      <p:sp>
        <p:nvSpPr>
          <p:cNvPr id="4" name="내용 개체 틀 3">
            <a:extLst>
              <a:ext uri="{FF2B5EF4-FFF2-40B4-BE49-F238E27FC236}">
                <a16:creationId xmlns:a16="http://schemas.microsoft.com/office/drawing/2014/main" id="{03F4CEC6-C682-8AF5-811B-B84A62E9F6EF}"/>
              </a:ext>
            </a:extLst>
          </p:cNvPr>
          <p:cNvSpPr>
            <a:spLocks noGrp="1"/>
          </p:cNvSpPr>
          <p:nvPr>
            <p:ph sz="half" idx="2"/>
          </p:nvPr>
        </p:nvSpPr>
        <p:spPr>
          <a:xfrm>
            <a:off x="839788" y="2505075"/>
            <a:ext cx="5157787" cy="3684588"/>
          </a:xfrm>
        </p:spPr>
        <p:txBody>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5" name="텍스트 개체 틀 4">
            <a:extLst>
              <a:ext uri="{FF2B5EF4-FFF2-40B4-BE49-F238E27FC236}">
                <a16:creationId xmlns:a16="http://schemas.microsoft.com/office/drawing/2014/main" id="{9738D821-8A54-C12A-35ED-E42C4FC1D8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ko-KR" altLang="en-US"/>
              <a:t>마스터 텍스트 스타일을 편집하려면 클릭</a:t>
            </a:r>
          </a:p>
        </p:txBody>
      </p:sp>
      <p:sp>
        <p:nvSpPr>
          <p:cNvPr id="6" name="내용 개체 틀 5">
            <a:extLst>
              <a:ext uri="{FF2B5EF4-FFF2-40B4-BE49-F238E27FC236}">
                <a16:creationId xmlns:a16="http://schemas.microsoft.com/office/drawing/2014/main" id="{29BF57A1-12A4-903C-7530-AD77EEF4D1A8}"/>
              </a:ext>
            </a:extLst>
          </p:cNvPr>
          <p:cNvSpPr>
            <a:spLocks noGrp="1"/>
          </p:cNvSpPr>
          <p:nvPr>
            <p:ph sz="quarter" idx="4"/>
          </p:nvPr>
        </p:nvSpPr>
        <p:spPr>
          <a:xfrm>
            <a:off x="6172200" y="2505075"/>
            <a:ext cx="5183188" cy="3684588"/>
          </a:xfrm>
        </p:spPr>
        <p:txBody>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7" name="날짜 개체 틀 6">
            <a:extLst>
              <a:ext uri="{FF2B5EF4-FFF2-40B4-BE49-F238E27FC236}">
                <a16:creationId xmlns:a16="http://schemas.microsoft.com/office/drawing/2014/main" id="{4E446A56-2633-EC26-0FDA-13185DF70D92}"/>
              </a:ext>
            </a:extLst>
          </p:cNvPr>
          <p:cNvSpPr>
            <a:spLocks noGrp="1"/>
          </p:cNvSpPr>
          <p:nvPr>
            <p:ph type="dt" sz="half" idx="10"/>
          </p:nvPr>
        </p:nvSpPr>
        <p:spPr/>
        <p:txBody>
          <a:bodyPr/>
          <a:lstStyle/>
          <a:p>
            <a:fld id="{0811987F-C3D7-094E-9EEB-FCD386892164}" type="datetimeFigureOut">
              <a:rPr kumimoji="1" lang="ko-KR" altLang="en-US" smtClean="0"/>
              <a:t>2023-10-29</a:t>
            </a:fld>
            <a:endParaRPr kumimoji="1" lang="ko-KR" altLang="en-US"/>
          </a:p>
        </p:txBody>
      </p:sp>
      <p:sp>
        <p:nvSpPr>
          <p:cNvPr id="8" name="바닥글 개체 틀 7">
            <a:extLst>
              <a:ext uri="{FF2B5EF4-FFF2-40B4-BE49-F238E27FC236}">
                <a16:creationId xmlns:a16="http://schemas.microsoft.com/office/drawing/2014/main" id="{452FC13F-B55B-C9EE-819F-C0711552CA5C}"/>
              </a:ext>
            </a:extLst>
          </p:cNvPr>
          <p:cNvSpPr>
            <a:spLocks noGrp="1"/>
          </p:cNvSpPr>
          <p:nvPr>
            <p:ph type="ftr" sz="quarter" idx="11"/>
          </p:nvPr>
        </p:nvSpPr>
        <p:spPr/>
        <p:txBody>
          <a:bodyPr/>
          <a:lstStyle/>
          <a:p>
            <a:endParaRPr kumimoji="1" lang="ko-KR" altLang="en-US"/>
          </a:p>
        </p:txBody>
      </p:sp>
      <p:sp>
        <p:nvSpPr>
          <p:cNvPr id="9" name="슬라이드 번호 개체 틀 8">
            <a:extLst>
              <a:ext uri="{FF2B5EF4-FFF2-40B4-BE49-F238E27FC236}">
                <a16:creationId xmlns:a16="http://schemas.microsoft.com/office/drawing/2014/main" id="{BF591255-E0D3-DA04-4721-159F992625D7}"/>
              </a:ext>
            </a:extLst>
          </p:cNvPr>
          <p:cNvSpPr>
            <a:spLocks noGrp="1"/>
          </p:cNvSpPr>
          <p:nvPr>
            <p:ph type="sldNum" sz="quarter" idx="12"/>
          </p:nvPr>
        </p:nvSpPr>
        <p:spPr/>
        <p:txBody>
          <a:bodyPr/>
          <a:lstStyle/>
          <a:p>
            <a:fld id="{91554516-4180-4542-A835-36C96FD5E2E6}" type="slidenum">
              <a:rPr kumimoji="1" lang="ko-KR" altLang="en-US" smtClean="0"/>
              <a:t>‹#›</a:t>
            </a:fld>
            <a:endParaRPr kumimoji="1" lang="ko-KR" altLang="en-US"/>
          </a:p>
        </p:txBody>
      </p:sp>
    </p:spTree>
    <p:extLst>
      <p:ext uri="{BB962C8B-B14F-4D97-AF65-F5344CB8AC3E}">
        <p14:creationId xmlns:p14="http://schemas.microsoft.com/office/powerpoint/2010/main" val="2650018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49200E8-B979-7CAA-4FBA-26AABB40EE8E}"/>
              </a:ext>
            </a:extLst>
          </p:cNvPr>
          <p:cNvSpPr>
            <a:spLocks noGrp="1"/>
          </p:cNvSpPr>
          <p:nvPr>
            <p:ph type="title"/>
          </p:nvPr>
        </p:nvSpPr>
        <p:spPr/>
        <p:txBody>
          <a:bodyPr/>
          <a:lstStyle/>
          <a:p>
            <a:r>
              <a:rPr kumimoji="1" lang="ko-KR" altLang="en-US"/>
              <a:t>마스터 제목 스타일 편집</a:t>
            </a:r>
          </a:p>
        </p:txBody>
      </p:sp>
      <p:sp>
        <p:nvSpPr>
          <p:cNvPr id="3" name="날짜 개체 틀 2">
            <a:extLst>
              <a:ext uri="{FF2B5EF4-FFF2-40B4-BE49-F238E27FC236}">
                <a16:creationId xmlns:a16="http://schemas.microsoft.com/office/drawing/2014/main" id="{1C937FB6-4556-3CF3-5C9A-160291C78462}"/>
              </a:ext>
            </a:extLst>
          </p:cNvPr>
          <p:cNvSpPr>
            <a:spLocks noGrp="1"/>
          </p:cNvSpPr>
          <p:nvPr>
            <p:ph type="dt" sz="half" idx="10"/>
          </p:nvPr>
        </p:nvSpPr>
        <p:spPr/>
        <p:txBody>
          <a:bodyPr/>
          <a:lstStyle/>
          <a:p>
            <a:fld id="{0811987F-C3D7-094E-9EEB-FCD386892164}" type="datetimeFigureOut">
              <a:rPr kumimoji="1" lang="ko-KR" altLang="en-US" smtClean="0"/>
              <a:t>2023-10-29</a:t>
            </a:fld>
            <a:endParaRPr kumimoji="1" lang="ko-KR" altLang="en-US"/>
          </a:p>
        </p:txBody>
      </p:sp>
      <p:sp>
        <p:nvSpPr>
          <p:cNvPr id="4" name="바닥글 개체 틀 3">
            <a:extLst>
              <a:ext uri="{FF2B5EF4-FFF2-40B4-BE49-F238E27FC236}">
                <a16:creationId xmlns:a16="http://schemas.microsoft.com/office/drawing/2014/main" id="{94839D66-98BD-9FE6-B3E1-7EFF56557E29}"/>
              </a:ext>
            </a:extLst>
          </p:cNvPr>
          <p:cNvSpPr>
            <a:spLocks noGrp="1"/>
          </p:cNvSpPr>
          <p:nvPr>
            <p:ph type="ftr" sz="quarter" idx="11"/>
          </p:nvPr>
        </p:nvSpPr>
        <p:spPr/>
        <p:txBody>
          <a:bodyPr/>
          <a:lstStyle/>
          <a:p>
            <a:endParaRPr kumimoji="1" lang="ko-KR" altLang="en-US"/>
          </a:p>
        </p:txBody>
      </p:sp>
      <p:sp>
        <p:nvSpPr>
          <p:cNvPr id="5" name="슬라이드 번호 개체 틀 4">
            <a:extLst>
              <a:ext uri="{FF2B5EF4-FFF2-40B4-BE49-F238E27FC236}">
                <a16:creationId xmlns:a16="http://schemas.microsoft.com/office/drawing/2014/main" id="{B7B5AA0C-ACFD-19E7-8133-336C0FA67F17}"/>
              </a:ext>
            </a:extLst>
          </p:cNvPr>
          <p:cNvSpPr>
            <a:spLocks noGrp="1"/>
          </p:cNvSpPr>
          <p:nvPr>
            <p:ph type="sldNum" sz="quarter" idx="12"/>
          </p:nvPr>
        </p:nvSpPr>
        <p:spPr/>
        <p:txBody>
          <a:bodyPr/>
          <a:lstStyle/>
          <a:p>
            <a:fld id="{91554516-4180-4542-A835-36C96FD5E2E6}" type="slidenum">
              <a:rPr kumimoji="1" lang="ko-KR" altLang="en-US" smtClean="0"/>
              <a:t>‹#›</a:t>
            </a:fld>
            <a:endParaRPr kumimoji="1" lang="ko-KR" altLang="en-US"/>
          </a:p>
        </p:txBody>
      </p:sp>
    </p:spTree>
    <p:extLst>
      <p:ext uri="{BB962C8B-B14F-4D97-AF65-F5344CB8AC3E}">
        <p14:creationId xmlns:p14="http://schemas.microsoft.com/office/powerpoint/2010/main" val="230388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8FC050E1-D711-1F81-400E-D463B55E15E7}"/>
              </a:ext>
            </a:extLst>
          </p:cNvPr>
          <p:cNvSpPr>
            <a:spLocks noGrp="1"/>
          </p:cNvSpPr>
          <p:nvPr>
            <p:ph type="dt" sz="half" idx="10"/>
          </p:nvPr>
        </p:nvSpPr>
        <p:spPr/>
        <p:txBody>
          <a:bodyPr/>
          <a:lstStyle/>
          <a:p>
            <a:fld id="{0811987F-C3D7-094E-9EEB-FCD386892164}" type="datetimeFigureOut">
              <a:rPr kumimoji="1" lang="ko-KR" altLang="en-US" smtClean="0"/>
              <a:t>2023-10-29</a:t>
            </a:fld>
            <a:endParaRPr kumimoji="1" lang="ko-KR" altLang="en-US"/>
          </a:p>
        </p:txBody>
      </p:sp>
      <p:sp>
        <p:nvSpPr>
          <p:cNvPr id="3" name="바닥글 개체 틀 2">
            <a:extLst>
              <a:ext uri="{FF2B5EF4-FFF2-40B4-BE49-F238E27FC236}">
                <a16:creationId xmlns:a16="http://schemas.microsoft.com/office/drawing/2014/main" id="{583E1E2E-7F98-DB22-37F7-A7DC3919FEB2}"/>
              </a:ext>
            </a:extLst>
          </p:cNvPr>
          <p:cNvSpPr>
            <a:spLocks noGrp="1"/>
          </p:cNvSpPr>
          <p:nvPr>
            <p:ph type="ftr" sz="quarter" idx="11"/>
          </p:nvPr>
        </p:nvSpPr>
        <p:spPr/>
        <p:txBody>
          <a:bodyPr/>
          <a:lstStyle/>
          <a:p>
            <a:endParaRPr kumimoji="1" lang="ko-KR" altLang="en-US"/>
          </a:p>
        </p:txBody>
      </p:sp>
      <p:sp>
        <p:nvSpPr>
          <p:cNvPr id="4" name="슬라이드 번호 개체 틀 3">
            <a:extLst>
              <a:ext uri="{FF2B5EF4-FFF2-40B4-BE49-F238E27FC236}">
                <a16:creationId xmlns:a16="http://schemas.microsoft.com/office/drawing/2014/main" id="{38829BF0-5FC8-6A02-66EB-62AB1A71EC0E}"/>
              </a:ext>
            </a:extLst>
          </p:cNvPr>
          <p:cNvSpPr>
            <a:spLocks noGrp="1"/>
          </p:cNvSpPr>
          <p:nvPr>
            <p:ph type="sldNum" sz="quarter" idx="12"/>
          </p:nvPr>
        </p:nvSpPr>
        <p:spPr/>
        <p:txBody>
          <a:bodyPr/>
          <a:lstStyle/>
          <a:p>
            <a:fld id="{91554516-4180-4542-A835-36C96FD5E2E6}" type="slidenum">
              <a:rPr kumimoji="1" lang="ko-KR" altLang="en-US" smtClean="0"/>
              <a:t>‹#›</a:t>
            </a:fld>
            <a:endParaRPr kumimoji="1" lang="ko-KR" altLang="en-US"/>
          </a:p>
        </p:txBody>
      </p:sp>
    </p:spTree>
    <p:extLst>
      <p:ext uri="{BB962C8B-B14F-4D97-AF65-F5344CB8AC3E}">
        <p14:creationId xmlns:p14="http://schemas.microsoft.com/office/powerpoint/2010/main" val="72817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B2E9C73-911E-0409-4510-D3EF8E87C433}"/>
              </a:ext>
            </a:extLst>
          </p:cNvPr>
          <p:cNvSpPr>
            <a:spLocks noGrp="1"/>
          </p:cNvSpPr>
          <p:nvPr>
            <p:ph type="title"/>
          </p:nvPr>
        </p:nvSpPr>
        <p:spPr>
          <a:xfrm>
            <a:off x="839788" y="457200"/>
            <a:ext cx="3932237" cy="1600200"/>
          </a:xfrm>
        </p:spPr>
        <p:txBody>
          <a:bodyPr anchor="b"/>
          <a:lstStyle>
            <a:lvl1pPr>
              <a:defRPr sz="3200"/>
            </a:lvl1pPr>
          </a:lstStyle>
          <a:p>
            <a:r>
              <a:rPr kumimoji="1" lang="ko-KR" altLang="en-US"/>
              <a:t>마스터 제목 스타일 편집</a:t>
            </a:r>
          </a:p>
        </p:txBody>
      </p:sp>
      <p:sp>
        <p:nvSpPr>
          <p:cNvPr id="3" name="내용 개체 틀 2">
            <a:extLst>
              <a:ext uri="{FF2B5EF4-FFF2-40B4-BE49-F238E27FC236}">
                <a16:creationId xmlns:a16="http://schemas.microsoft.com/office/drawing/2014/main" id="{8DE98E06-42D6-EBAA-5FE6-D89DBE1B74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텍스트 개체 틀 3">
            <a:extLst>
              <a:ext uri="{FF2B5EF4-FFF2-40B4-BE49-F238E27FC236}">
                <a16:creationId xmlns:a16="http://schemas.microsoft.com/office/drawing/2014/main" id="{76EB53D8-98A0-3213-639D-C01EB90076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ko-KR" altLang="en-US"/>
              <a:t>마스터 텍스트 스타일을 편집하려면 클릭</a:t>
            </a:r>
          </a:p>
        </p:txBody>
      </p:sp>
      <p:sp>
        <p:nvSpPr>
          <p:cNvPr id="5" name="날짜 개체 틀 4">
            <a:extLst>
              <a:ext uri="{FF2B5EF4-FFF2-40B4-BE49-F238E27FC236}">
                <a16:creationId xmlns:a16="http://schemas.microsoft.com/office/drawing/2014/main" id="{E64FCC4E-D959-65FB-37EF-06F670D35E80}"/>
              </a:ext>
            </a:extLst>
          </p:cNvPr>
          <p:cNvSpPr>
            <a:spLocks noGrp="1"/>
          </p:cNvSpPr>
          <p:nvPr>
            <p:ph type="dt" sz="half" idx="10"/>
          </p:nvPr>
        </p:nvSpPr>
        <p:spPr/>
        <p:txBody>
          <a:bodyPr/>
          <a:lstStyle/>
          <a:p>
            <a:fld id="{0811987F-C3D7-094E-9EEB-FCD386892164}" type="datetimeFigureOut">
              <a:rPr kumimoji="1" lang="ko-KR" altLang="en-US" smtClean="0"/>
              <a:t>2023-10-29</a:t>
            </a:fld>
            <a:endParaRPr kumimoji="1" lang="ko-KR" altLang="en-US"/>
          </a:p>
        </p:txBody>
      </p:sp>
      <p:sp>
        <p:nvSpPr>
          <p:cNvPr id="6" name="바닥글 개체 틀 5">
            <a:extLst>
              <a:ext uri="{FF2B5EF4-FFF2-40B4-BE49-F238E27FC236}">
                <a16:creationId xmlns:a16="http://schemas.microsoft.com/office/drawing/2014/main" id="{957823C2-4CD3-B799-C45C-FB859EB01014}"/>
              </a:ext>
            </a:extLst>
          </p:cNvPr>
          <p:cNvSpPr>
            <a:spLocks noGrp="1"/>
          </p:cNvSpPr>
          <p:nvPr>
            <p:ph type="ftr" sz="quarter" idx="11"/>
          </p:nvPr>
        </p:nvSpPr>
        <p:spPr/>
        <p:txBody>
          <a:bodyPr/>
          <a:lstStyle/>
          <a:p>
            <a:endParaRPr kumimoji="1" lang="ko-KR" altLang="en-US"/>
          </a:p>
        </p:txBody>
      </p:sp>
      <p:sp>
        <p:nvSpPr>
          <p:cNvPr id="7" name="슬라이드 번호 개체 틀 6">
            <a:extLst>
              <a:ext uri="{FF2B5EF4-FFF2-40B4-BE49-F238E27FC236}">
                <a16:creationId xmlns:a16="http://schemas.microsoft.com/office/drawing/2014/main" id="{B5FBE8D2-5088-E780-88F5-7A23CA423348}"/>
              </a:ext>
            </a:extLst>
          </p:cNvPr>
          <p:cNvSpPr>
            <a:spLocks noGrp="1"/>
          </p:cNvSpPr>
          <p:nvPr>
            <p:ph type="sldNum" sz="quarter" idx="12"/>
          </p:nvPr>
        </p:nvSpPr>
        <p:spPr/>
        <p:txBody>
          <a:bodyPr/>
          <a:lstStyle/>
          <a:p>
            <a:fld id="{91554516-4180-4542-A835-36C96FD5E2E6}" type="slidenum">
              <a:rPr kumimoji="1" lang="ko-KR" altLang="en-US" smtClean="0"/>
              <a:t>‹#›</a:t>
            </a:fld>
            <a:endParaRPr kumimoji="1" lang="ko-KR" altLang="en-US"/>
          </a:p>
        </p:txBody>
      </p:sp>
    </p:spTree>
    <p:extLst>
      <p:ext uri="{BB962C8B-B14F-4D97-AF65-F5344CB8AC3E}">
        <p14:creationId xmlns:p14="http://schemas.microsoft.com/office/powerpoint/2010/main" val="4194643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CFA1431-EB1D-F08E-02D2-45DF3868F81D}"/>
              </a:ext>
            </a:extLst>
          </p:cNvPr>
          <p:cNvSpPr>
            <a:spLocks noGrp="1"/>
          </p:cNvSpPr>
          <p:nvPr>
            <p:ph type="title"/>
          </p:nvPr>
        </p:nvSpPr>
        <p:spPr>
          <a:xfrm>
            <a:off x="839788" y="457200"/>
            <a:ext cx="3932237" cy="1600200"/>
          </a:xfrm>
        </p:spPr>
        <p:txBody>
          <a:bodyPr anchor="b"/>
          <a:lstStyle>
            <a:lvl1pPr>
              <a:defRPr sz="3200"/>
            </a:lvl1pPr>
          </a:lstStyle>
          <a:p>
            <a:r>
              <a:rPr kumimoji="1" lang="ko-KR" altLang="en-US"/>
              <a:t>마스터 제목 스타일 편집</a:t>
            </a:r>
          </a:p>
        </p:txBody>
      </p:sp>
      <p:sp>
        <p:nvSpPr>
          <p:cNvPr id="3" name="그림 개체 틀 2">
            <a:extLst>
              <a:ext uri="{FF2B5EF4-FFF2-40B4-BE49-F238E27FC236}">
                <a16:creationId xmlns:a16="http://schemas.microsoft.com/office/drawing/2014/main" id="{9B9CCC9C-07F7-0A58-F38C-2FABD37AFD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ko-KR" altLang="en-US"/>
          </a:p>
        </p:txBody>
      </p:sp>
      <p:sp>
        <p:nvSpPr>
          <p:cNvPr id="4" name="텍스트 개체 틀 3">
            <a:extLst>
              <a:ext uri="{FF2B5EF4-FFF2-40B4-BE49-F238E27FC236}">
                <a16:creationId xmlns:a16="http://schemas.microsoft.com/office/drawing/2014/main" id="{A3CBCD7A-FC02-519C-5FE3-71A3201CAC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ko-KR" altLang="en-US"/>
              <a:t>마스터 텍스트 스타일을 편집하려면 클릭</a:t>
            </a:r>
          </a:p>
        </p:txBody>
      </p:sp>
      <p:sp>
        <p:nvSpPr>
          <p:cNvPr id="5" name="날짜 개체 틀 4">
            <a:extLst>
              <a:ext uri="{FF2B5EF4-FFF2-40B4-BE49-F238E27FC236}">
                <a16:creationId xmlns:a16="http://schemas.microsoft.com/office/drawing/2014/main" id="{67E68614-2016-A2AF-6F71-8BAE265F0503}"/>
              </a:ext>
            </a:extLst>
          </p:cNvPr>
          <p:cNvSpPr>
            <a:spLocks noGrp="1"/>
          </p:cNvSpPr>
          <p:nvPr>
            <p:ph type="dt" sz="half" idx="10"/>
          </p:nvPr>
        </p:nvSpPr>
        <p:spPr/>
        <p:txBody>
          <a:bodyPr/>
          <a:lstStyle/>
          <a:p>
            <a:fld id="{0811987F-C3D7-094E-9EEB-FCD386892164}" type="datetimeFigureOut">
              <a:rPr kumimoji="1" lang="ko-KR" altLang="en-US" smtClean="0"/>
              <a:t>2023-10-29</a:t>
            </a:fld>
            <a:endParaRPr kumimoji="1" lang="ko-KR" altLang="en-US"/>
          </a:p>
        </p:txBody>
      </p:sp>
      <p:sp>
        <p:nvSpPr>
          <p:cNvPr id="6" name="바닥글 개체 틀 5">
            <a:extLst>
              <a:ext uri="{FF2B5EF4-FFF2-40B4-BE49-F238E27FC236}">
                <a16:creationId xmlns:a16="http://schemas.microsoft.com/office/drawing/2014/main" id="{3DF2B097-664A-5241-AC5A-60B3657DD340}"/>
              </a:ext>
            </a:extLst>
          </p:cNvPr>
          <p:cNvSpPr>
            <a:spLocks noGrp="1"/>
          </p:cNvSpPr>
          <p:nvPr>
            <p:ph type="ftr" sz="quarter" idx="11"/>
          </p:nvPr>
        </p:nvSpPr>
        <p:spPr/>
        <p:txBody>
          <a:bodyPr/>
          <a:lstStyle/>
          <a:p>
            <a:endParaRPr kumimoji="1" lang="ko-KR" altLang="en-US"/>
          </a:p>
        </p:txBody>
      </p:sp>
      <p:sp>
        <p:nvSpPr>
          <p:cNvPr id="7" name="슬라이드 번호 개체 틀 6">
            <a:extLst>
              <a:ext uri="{FF2B5EF4-FFF2-40B4-BE49-F238E27FC236}">
                <a16:creationId xmlns:a16="http://schemas.microsoft.com/office/drawing/2014/main" id="{5B0DA465-E27E-C75E-4891-1BFBA443CFB0}"/>
              </a:ext>
            </a:extLst>
          </p:cNvPr>
          <p:cNvSpPr>
            <a:spLocks noGrp="1"/>
          </p:cNvSpPr>
          <p:nvPr>
            <p:ph type="sldNum" sz="quarter" idx="12"/>
          </p:nvPr>
        </p:nvSpPr>
        <p:spPr/>
        <p:txBody>
          <a:bodyPr/>
          <a:lstStyle/>
          <a:p>
            <a:fld id="{91554516-4180-4542-A835-36C96FD5E2E6}" type="slidenum">
              <a:rPr kumimoji="1" lang="ko-KR" altLang="en-US" smtClean="0"/>
              <a:t>‹#›</a:t>
            </a:fld>
            <a:endParaRPr kumimoji="1" lang="ko-KR" altLang="en-US"/>
          </a:p>
        </p:txBody>
      </p:sp>
    </p:spTree>
    <p:extLst>
      <p:ext uri="{BB962C8B-B14F-4D97-AF65-F5344CB8AC3E}">
        <p14:creationId xmlns:p14="http://schemas.microsoft.com/office/powerpoint/2010/main" val="3258600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CD3DE3C1-848E-A2FC-7508-1BDDD9B4CC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ko-KR" altLang="en-US"/>
              <a:t>마스터 제목 스타일 편집</a:t>
            </a:r>
          </a:p>
        </p:txBody>
      </p:sp>
      <p:sp>
        <p:nvSpPr>
          <p:cNvPr id="3" name="텍스트 개체 틀 2">
            <a:extLst>
              <a:ext uri="{FF2B5EF4-FFF2-40B4-BE49-F238E27FC236}">
                <a16:creationId xmlns:a16="http://schemas.microsoft.com/office/drawing/2014/main" id="{BED4B755-8FE7-9B16-6DAD-C47F4FA289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날짜 개체 틀 3">
            <a:extLst>
              <a:ext uri="{FF2B5EF4-FFF2-40B4-BE49-F238E27FC236}">
                <a16:creationId xmlns:a16="http://schemas.microsoft.com/office/drawing/2014/main" id="{B268753A-C036-E9A2-5F30-424616AE53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1987F-C3D7-094E-9EEB-FCD386892164}" type="datetimeFigureOut">
              <a:rPr kumimoji="1" lang="ko-KR" altLang="en-US" smtClean="0"/>
              <a:t>2023-10-29</a:t>
            </a:fld>
            <a:endParaRPr kumimoji="1" lang="ko-KR" altLang="en-US"/>
          </a:p>
        </p:txBody>
      </p:sp>
      <p:sp>
        <p:nvSpPr>
          <p:cNvPr id="5" name="바닥글 개체 틀 4">
            <a:extLst>
              <a:ext uri="{FF2B5EF4-FFF2-40B4-BE49-F238E27FC236}">
                <a16:creationId xmlns:a16="http://schemas.microsoft.com/office/drawing/2014/main" id="{93A973DA-B696-A4F1-0888-2620C16FAE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ko-KR" altLang="en-US"/>
          </a:p>
        </p:txBody>
      </p:sp>
      <p:sp>
        <p:nvSpPr>
          <p:cNvPr id="6" name="슬라이드 번호 개체 틀 5">
            <a:extLst>
              <a:ext uri="{FF2B5EF4-FFF2-40B4-BE49-F238E27FC236}">
                <a16:creationId xmlns:a16="http://schemas.microsoft.com/office/drawing/2014/main" id="{83578381-D018-538E-7449-70B8234AD3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54516-4180-4542-A835-36C96FD5E2E6}" type="slidenum">
              <a:rPr kumimoji="1" lang="ko-KR" altLang="en-US" smtClean="0"/>
              <a:t>‹#›</a:t>
            </a:fld>
            <a:endParaRPr kumimoji="1" lang="ko-KR" altLang="en-US"/>
          </a:p>
        </p:txBody>
      </p:sp>
    </p:spTree>
    <p:extLst>
      <p:ext uri="{BB962C8B-B14F-4D97-AF65-F5344CB8AC3E}">
        <p14:creationId xmlns:p14="http://schemas.microsoft.com/office/powerpoint/2010/main" val="4229447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5E8BBF-15FC-CB3F-8E1D-9357A302022D}"/>
              </a:ext>
            </a:extLst>
          </p:cNvPr>
          <p:cNvSpPr txBox="1"/>
          <p:nvPr/>
        </p:nvSpPr>
        <p:spPr>
          <a:xfrm>
            <a:off x="883577" y="666503"/>
            <a:ext cx="10872994" cy="1569660"/>
          </a:xfrm>
          <a:prstGeom prst="rect">
            <a:avLst/>
          </a:prstGeom>
          <a:noFill/>
        </p:spPr>
        <p:txBody>
          <a:bodyPr wrap="square" rtlCol="0">
            <a:spAutoFit/>
          </a:bodyPr>
          <a:lstStyle/>
          <a:p>
            <a:r>
              <a:rPr kumimoji="1" lang="en-US" altLang="ko-KR" sz="4800" b="1" dirty="0">
                <a:latin typeface="Calibri" panose="020F0502020204030204" pitchFamily="34" charset="0"/>
                <a:ea typeface="Calibri" panose="020F0502020204030204" pitchFamily="34" charset="0"/>
                <a:cs typeface="Calibri" panose="020F0502020204030204" pitchFamily="34" charset="0"/>
              </a:rPr>
              <a:t>Progressive </a:t>
            </a:r>
            <a:r>
              <a:rPr kumimoji="1" lang="en-US" altLang="ko-KR" sz="4800" b="1" dirty="0" err="1">
                <a:latin typeface="Calibri" panose="020F0502020204030204" pitchFamily="34" charset="0"/>
                <a:ea typeface="Calibri" panose="020F0502020204030204" pitchFamily="34" charset="0"/>
                <a:cs typeface="Calibri" panose="020F0502020204030204" pitchFamily="34" charset="0"/>
              </a:rPr>
              <a:t>Denoising</a:t>
            </a:r>
            <a:r>
              <a:rPr kumimoji="1" lang="en-US" altLang="ko-KR" sz="4800" b="1" dirty="0">
                <a:latin typeface="Calibri" panose="020F0502020204030204" pitchFamily="34" charset="0"/>
                <a:ea typeface="Calibri" panose="020F0502020204030204" pitchFamily="34" charset="0"/>
                <a:cs typeface="Calibri" panose="020F0502020204030204" pitchFamily="34" charset="0"/>
              </a:rPr>
              <a:t> of</a:t>
            </a:r>
          </a:p>
          <a:p>
            <a:r>
              <a:rPr kumimoji="1" lang="en-US" altLang="ko-KR" sz="4800" b="1" dirty="0">
                <a:latin typeface="Calibri" panose="020F0502020204030204" pitchFamily="34" charset="0"/>
                <a:ea typeface="Calibri" panose="020F0502020204030204" pitchFamily="34" charset="0"/>
                <a:cs typeface="Calibri" panose="020F0502020204030204" pitchFamily="34" charset="0"/>
              </a:rPr>
              <a:t>Monte Carlo Rendered Images</a:t>
            </a:r>
          </a:p>
        </p:txBody>
      </p:sp>
      <p:cxnSp>
        <p:nvCxnSpPr>
          <p:cNvPr id="6" name="직선 연결선[R] 5">
            <a:extLst>
              <a:ext uri="{FF2B5EF4-FFF2-40B4-BE49-F238E27FC236}">
                <a16:creationId xmlns:a16="http://schemas.microsoft.com/office/drawing/2014/main" id="{5387A44D-3CEE-AD50-F3E2-CD3B5E535015}"/>
              </a:ext>
            </a:extLst>
          </p:cNvPr>
          <p:cNvCxnSpPr>
            <a:cxnSpLocks/>
          </p:cNvCxnSpPr>
          <p:nvPr/>
        </p:nvCxnSpPr>
        <p:spPr>
          <a:xfrm>
            <a:off x="1001358" y="2337050"/>
            <a:ext cx="19257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BF117D-AFAD-C04F-7C5E-0CEE8D699802}"/>
              </a:ext>
            </a:extLst>
          </p:cNvPr>
          <p:cNvSpPr txBox="1"/>
          <p:nvPr/>
        </p:nvSpPr>
        <p:spPr>
          <a:xfrm>
            <a:off x="8657687" y="5051659"/>
            <a:ext cx="2694875" cy="400110"/>
          </a:xfrm>
          <a:prstGeom prst="rect">
            <a:avLst/>
          </a:prstGeom>
          <a:noFill/>
        </p:spPr>
        <p:txBody>
          <a:bodyPr wrap="square" rtlCol="0">
            <a:spAutoFit/>
          </a:bodyPr>
          <a:lstStyle/>
          <a:p>
            <a:pPr algn="ctr"/>
            <a:r>
              <a:rPr kumimoji="1" lang="en-US" altLang="ko-KR" sz="2000" dirty="0">
                <a:latin typeface="Calibri" panose="020F0502020204030204" pitchFamily="34" charset="0"/>
                <a:ea typeface="Calibri" panose="020F0502020204030204" pitchFamily="34" charset="0"/>
                <a:cs typeface="Calibri" panose="020F0502020204030204" pitchFamily="34" charset="0"/>
              </a:rPr>
              <a:t>Presenter : Jaehyun Ha</a:t>
            </a:r>
          </a:p>
        </p:txBody>
      </p:sp>
      <p:sp>
        <p:nvSpPr>
          <p:cNvPr id="3" name="TextBox 2">
            <a:extLst>
              <a:ext uri="{FF2B5EF4-FFF2-40B4-BE49-F238E27FC236}">
                <a16:creationId xmlns:a16="http://schemas.microsoft.com/office/drawing/2014/main" id="{4D81E6A5-28A4-1B71-589A-1CCB56870F95}"/>
              </a:ext>
            </a:extLst>
          </p:cNvPr>
          <p:cNvSpPr txBox="1"/>
          <p:nvPr/>
        </p:nvSpPr>
        <p:spPr>
          <a:xfrm>
            <a:off x="883577" y="2594762"/>
            <a:ext cx="4574724" cy="1938992"/>
          </a:xfrm>
          <a:prstGeom prst="rect">
            <a:avLst/>
          </a:prstGeom>
          <a:noFill/>
        </p:spPr>
        <p:txBody>
          <a:bodyPr wrap="square" rtlCol="0">
            <a:spAutoFit/>
          </a:bodyPr>
          <a:lstStyle/>
          <a:p>
            <a:r>
              <a:rPr kumimoji="1" lang="en-US" altLang="ko-KR" sz="2400" dirty="0">
                <a:latin typeface="Calibri" panose="020F0502020204030204" pitchFamily="34" charset="0"/>
                <a:ea typeface="Calibri" panose="020F0502020204030204" pitchFamily="34" charset="0"/>
                <a:cs typeface="Calibri" panose="020F0502020204030204" pitchFamily="34" charset="0"/>
              </a:rPr>
              <a:t>Arthur </a:t>
            </a:r>
            <a:r>
              <a:rPr kumimoji="1" lang="en-US" altLang="ko-KR" sz="2400" dirty="0" err="1">
                <a:latin typeface="Calibri" panose="020F0502020204030204" pitchFamily="34" charset="0"/>
                <a:ea typeface="Calibri" panose="020F0502020204030204" pitchFamily="34" charset="0"/>
                <a:cs typeface="Calibri" panose="020F0502020204030204" pitchFamily="34" charset="0"/>
              </a:rPr>
              <a:t>Firmino</a:t>
            </a:r>
            <a:endParaRPr kumimoji="1" lang="en-US" altLang="ko-Kore-KR" sz="2400" baseline="30000" dirty="0">
              <a:latin typeface="Calibri" panose="020F0502020204030204" pitchFamily="34" charset="0"/>
              <a:ea typeface="Calibri" panose="020F0502020204030204" pitchFamily="34" charset="0"/>
              <a:cs typeface="Calibri" panose="020F0502020204030204" pitchFamily="34" charset="0"/>
            </a:endParaRPr>
          </a:p>
          <a:p>
            <a:r>
              <a:rPr kumimoji="1" lang="en-US" altLang="ko-KR" sz="2400" dirty="0" err="1">
                <a:latin typeface="Calibri" panose="020F0502020204030204" pitchFamily="34" charset="0"/>
                <a:ea typeface="Calibri" panose="020F0502020204030204" pitchFamily="34" charset="0"/>
                <a:cs typeface="Calibri" panose="020F0502020204030204" pitchFamily="34" charset="0"/>
              </a:rPr>
              <a:t>Jeppe</a:t>
            </a:r>
            <a:r>
              <a:rPr kumimoji="1" lang="en-US" altLang="ko-KR" sz="2400" dirty="0">
                <a:latin typeface="Calibri" panose="020F0502020204030204" pitchFamily="34" charset="0"/>
                <a:ea typeface="Calibri" panose="020F0502020204030204" pitchFamily="34" charset="0"/>
                <a:cs typeface="Calibri" panose="020F0502020204030204" pitchFamily="34" charset="0"/>
              </a:rPr>
              <a:t> </a:t>
            </a:r>
            <a:r>
              <a:rPr kumimoji="1" lang="en-US" altLang="ko-KR" sz="2400" dirty="0" err="1">
                <a:latin typeface="Calibri" panose="020F0502020204030204" pitchFamily="34" charset="0"/>
                <a:ea typeface="Calibri" panose="020F0502020204030204" pitchFamily="34" charset="0"/>
                <a:cs typeface="Calibri" panose="020F0502020204030204" pitchFamily="34" charset="0"/>
              </a:rPr>
              <a:t>Revall</a:t>
            </a:r>
            <a:r>
              <a:rPr kumimoji="1" lang="en-US" altLang="ko-KR" sz="2400" dirty="0">
                <a:latin typeface="Calibri" panose="020F0502020204030204" pitchFamily="34" charset="0"/>
                <a:ea typeface="Calibri" panose="020F0502020204030204" pitchFamily="34" charset="0"/>
                <a:cs typeface="Calibri" panose="020F0502020204030204" pitchFamily="34" charset="0"/>
              </a:rPr>
              <a:t> </a:t>
            </a:r>
            <a:r>
              <a:rPr kumimoji="1" lang="en-US" altLang="ko-KR" sz="2400" dirty="0" err="1">
                <a:latin typeface="Calibri" panose="020F0502020204030204" pitchFamily="34" charset="0"/>
                <a:ea typeface="Calibri" panose="020F0502020204030204" pitchFamily="34" charset="0"/>
                <a:cs typeface="Calibri" panose="020F0502020204030204" pitchFamily="34" charset="0"/>
              </a:rPr>
              <a:t>Frisvad</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a:p>
            <a:r>
              <a:rPr kumimoji="1" lang="en-US" altLang="ko-KR" sz="2400" dirty="0">
                <a:latin typeface="Calibri" panose="020F0502020204030204" pitchFamily="34" charset="0"/>
                <a:ea typeface="Calibri" panose="020F0502020204030204" pitchFamily="34" charset="0"/>
                <a:cs typeface="Calibri" panose="020F0502020204030204" pitchFamily="34" charset="0"/>
              </a:rPr>
              <a:t>Henrik </a:t>
            </a:r>
            <a:r>
              <a:rPr kumimoji="1" lang="en-US" altLang="ko-KR" sz="2400" dirty="0" err="1">
                <a:latin typeface="Calibri" panose="020F0502020204030204" pitchFamily="34" charset="0"/>
                <a:ea typeface="Calibri" panose="020F0502020204030204" pitchFamily="34" charset="0"/>
                <a:cs typeface="Calibri" panose="020F0502020204030204" pitchFamily="34" charset="0"/>
              </a:rPr>
              <a:t>Wann</a:t>
            </a:r>
            <a:r>
              <a:rPr kumimoji="1" lang="en-US" altLang="ko-KR" sz="2400" dirty="0">
                <a:latin typeface="Calibri" panose="020F0502020204030204" pitchFamily="34" charset="0"/>
                <a:ea typeface="Calibri" panose="020F0502020204030204" pitchFamily="34" charset="0"/>
                <a:cs typeface="Calibri" panose="020F0502020204030204" pitchFamily="34" charset="0"/>
              </a:rPr>
              <a:t> Jensen</a:t>
            </a:r>
          </a:p>
          <a:p>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a:p>
            <a:r>
              <a:rPr kumimoji="1" lang="en-US" altLang="ko-KR" sz="2400" dirty="0" err="1">
                <a:latin typeface="Calibri" panose="020F0502020204030204" pitchFamily="34" charset="0"/>
                <a:ea typeface="Calibri" panose="020F0502020204030204" pitchFamily="34" charset="0"/>
                <a:cs typeface="Calibri" panose="020F0502020204030204" pitchFamily="34" charset="0"/>
              </a:rPr>
              <a:t>EuroGraphics</a:t>
            </a:r>
            <a:r>
              <a:rPr kumimoji="1" lang="en-US" altLang="ko-KR" sz="2400" dirty="0">
                <a:latin typeface="Calibri" panose="020F0502020204030204" pitchFamily="34" charset="0"/>
                <a:ea typeface="Calibri" panose="020F0502020204030204" pitchFamily="34" charset="0"/>
                <a:cs typeface="Calibri" panose="020F0502020204030204" pitchFamily="34" charset="0"/>
              </a:rPr>
              <a:t> ‘22</a:t>
            </a:r>
          </a:p>
        </p:txBody>
      </p:sp>
      <p:pic>
        <p:nvPicPr>
          <p:cNvPr id="1026" name="Picture 2" descr="https://lh3.googleusercontent.com/uwregwXUkTWaUwHXJEEXEe5JpuY32eTfYi8e3KnwVWmlGtcQIdolLZfOCY4pIGhOMVdcAA=w163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2133" y="5496398"/>
            <a:ext cx="2225985" cy="819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2D74182-57FC-646B-29BA-740A4A1E11D4}"/>
              </a:ext>
            </a:extLst>
          </p:cNvPr>
          <p:cNvSpPr txBox="1"/>
          <p:nvPr/>
        </p:nvSpPr>
        <p:spPr>
          <a:xfrm>
            <a:off x="2754897" y="2584750"/>
            <a:ext cx="300082" cy="369332"/>
          </a:xfrm>
          <a:prstGeom prst="rect">
            <a:avLst/>
          </a:prstGeom>
          <a:noFill/>
        </p:spPr>
        <p:txBody>
          <a:bodyPr wrap="none" rtlCol="0">
            <a:spAutoFit/>
          </a:bodyPr>
          <a:lstStyle/>
          <a:p>
            <a:r>
              <a:rPr kumimoji="1" lang="ko-Kore-KR" altLang="en-US" dirty="0">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72D74182-57FC-646B-29BA-740A4A1E11D4}"/>
              </a:ext>
            </a:extLst>
          </p:cNvPr>
          <p:cNvSpPr txBox="1"/>
          <p:nvPr/>
        </p:nvSpPr>
        <p:spPr>
          <a:xfrm>
            <a:off x="3418547" y="3258165"/>
            <a:ext cx="300082" cy="369332"/>
          </a:xfrm>
          <a:prstGeom prst="rect">
            <a:avLst/>
          </a:prstGeom>
          <a:noFill/>
        </p:spPr>
        <p:txBody>
          <a:bodyPr wrap="none" rtlCol="0">
            <a:spAutoFit/>
          </a:bodyPr>
          <a:lstStyle/>
          <a:p>
            <a:r>
              <a:rPr kumimoji="1" lang="ko-Kore-KR" altLang="en-US" dirty="0">
                <a:latin typeface="Calibri" panose="020F0502020204030204" pitchFamily="34" charset="0"/>
                <a:cs typeface="Calibri" panose="020F0502020204030204" pitchFamily="34" charset="0"/>
              </a:rPr>
              <a:t>*</a:t>
            </a:r>
          </a:p>
        </p:txBody>
      </p:sp>
      <p:sp>
        <p:nvSpPr>
          <p:cNvPr id="14" name="TextBox 13">
            <a:extLst>
              <a:ext uri="{FF2B5EF4-FFF2-40B4-BE49-F238E27FC236}">
                <a16:creationId xmlns:a16="http://schemas.microsoft.com/office/drawing/2014/main" id="{2A0FA367-1028-4205-3A47-CC4AA4A93D2E}"/>
              </a:ext>
            </a:extLst>
          </p:cNvPr>
          <p:cNvSpPr txBox="1"/>
          <p:nvPr/>
        </p:nvSpPr>
        <p:spPr>
          <a:xfrm>
            <a:off x="3405454" y="2930895"/>
            <a:ext cx="300082" cy="369332"/>
          </a:xfrm>
          <a:prstGeom prst="rect">
            <a:avLst/>
          </a:prstGeom>
          <a:noFill/>
        </p:spPr>
        <p:txBody>
          <a:bodyPr wrap="none" rtlCol="0">
            <a:spAutoFit/>
          </a:bodyPr>
          <a:lstStyle/>
          <a:p>
            <a:r>
              <a:rPr lang="en-US" altLang="ko-KR" sz="1800" dirty="0">
                <a:latin typeface="Calibri" panose="020F0502020204030204" pitchFamily="34" charset="0"/>
                <a:ea typeface="Calibri" panose="020F0502020204030204" pitchFamily="34" charset="0"/>
                <a:cs typeface="Calibri" panose="020F0502020204030204" pitchFamily="34" charset="0"/>
              </a:rPr>
              <a:t>†</a:t>
            </a:r>
            <a:endParaRPr kumimoji="1" lang="ko-Kore-KR" altLang="en-US"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72D74182-57FC-646B-29BA-740A4A1E11D4}"/>
              </a:ext>
            </a:extLst>
          </p:cNvPr>
          <p:cNvSpPr txBox="1"/>
          <p:nvPr/>
        </p:nvSpPr>
        <p:spPr>
          <a:xfrm>
            <a:off x="6793214" y="10958004"/>
            <a:ext cx="300082" cy="369332"/>
          </a:xfrm>
          <a:prstGeom prst="rect">
            <a:avLst/>
          </a:prstGeom>
          <a:noFill/>
        </p:spPr>
        <p:txBody>
          <a:bodyPr wrap="none" rtlCol="0">
            <a:spAutoFit/>
          </a:bodyPr>
          <a:lstStyle/>
          <a:p>
            <a:r>
              <a:rPr kumimoji="1" lang="ko-Kore-KR" altLang="en-US" dirty="0">
                <a:latin typeface="Calibri" panose="020F0502020204030204" pitchFamily="34" charset="0"/>
                <a:cs typeface="Calibri" panose="020F0502020204030204" pitchFamily="34" charset="0"/>
              </a:rPr>
              <a:t>*</a:t>
            </a:r>
          </a:p>
        </p:txBody>
      </p:sp>
      <p:pic>
        <p:nvPicPr>
          <p:cNvPr id="5" name="Picture 4" descr="DTU Compu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6048" y="5263657"/>
            <a:ext cx="3810000" cy="9525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2D74182-57FC-646B-29BA-740A4A1E11D4}"/>
              </a:ext>
            </a:extLst>
          </p:cNvPr>
          <p:cNvSpPr txBox="1"/>
          <p:nvPr/>
        </p:nvSpPr>
        <p:spPr>
          <a:xfrm>
            <a:off x="3128611" y="5334839"/>
            <a:ext cx="300082" cy="369332"/>
          </a:xfrm>
          <a:prstGeom prst="rect">
            <a:avLst/>
          </a:prstGeom>
          <a:noFill/>
        </p:spPr>
        <p:txBody>
          <a:bodyPr wrap="none" rtlCol="0">
            <a:spAutoFit/>
          </a:bodyPr>
          <a:lstStyle/>
          <a:p>
            <a:r>
              <a:rPr kumimoji="1" lang="ko-Kore-KR" altLang="en-US" dirty="0">
                <a:latin typeface="Calibri" panose="020F0502020204030204" pitchFamily="34" charset="0"/>
                <a:cs typeface="Calibri" panose="020F0502020204030204" pitchFamily="34" charset="0"/>
              </a:rPr>
              <a:t>*</a:t>
            </a:r>
          </a:p>
        </p:txBody>
      </p:sp>
      <p:sp>
        <p:nvSpPr>
          <p:cNvPr id="21" name="TextBox 20">
            <a:extLst>
              <a:ext uri="{FF2B5EF4-FFF2-40B4-BE49-F238E27FC236}">
                <a16:creationId xmlns:a16="http://schemas.microsoft.com/office/drawing/2014/main" id="{2A0FA367-1028-4205-3A47-CC4AA4A93D2E}"/>
              </a:ext>
            </a:extLst>
          </p:cNvPr>
          <p:cNvSpPr txBox="1"/>
          <p:nvPr/>
        </p:nvSpPr>
        <p:spPr>
          <a:xfrm>
            <a:off x="6847764" y="5311732"/>
            <a:ext cx="300082" cy="369332"/>
          </a:xfrm>
          <a:prstGeom prst="rect">
            <a:avLst/>
          </a:prstGeom>
          <a:noFill/>
        </p:spPr>
        <p:txBody>
          <a:bodyPr wrap="none" rtlCol="0">
            <a:spAutoFit/>
          </a:bodyPr>
          <a:lstStyle/>
          <a:p>
            <a:r>
              <a:rPr lang="en-US" altLang="ko-KR" sz="1800" dirty="0">
                <a:latin typeface="Calibri" panose="020F0502020204030204" pitchFamily="34" charset="0"/>
                <a:ea typeface="Calibri" panose="020F0502020204030204" pitchFamily="34" charset="0"/>
                <a:cs typeface="Calibri" panose="020F0502020204030204" pitchFamily="34" charset="0"/>
              </a:rPr>
              <a:t>†</a:t>
            </a:r>
            <a:endParaRPr kumimoji="1" lang="ko-Kore-KR" altLang="en-US"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A0FA367-1028-4205-3A47-CC4AA4A93D2E}"/>
              </a:ext>
            </a:extLst>
          </p:cNvPr>
          <p:cNvSpPr txBox="1"/>
          <p:nvPr/>
        </p:nvSpPr>
        <p:spPr>
          <a:xfrm>
            <a:off x="2926090" y="2584537"/>
            <a:ext cx="300082" cy="369332"/>
          </a:xfrm>
          <a:prstGeom prst="rect">
            <a:avLst/>
          </a:prstGeom>
          <a:noFill/>
        </p:spPr>
        <p:txBody>
          <a:bodyPr wrap="none" rtlCol="0">
            <a:spAutoFit/>
          </a:bodyPr>
          <a:lstStyle/>
          <a:p>
            <a:r>
              <a:rPr lang="en-US" altLang="ko-KR" sz="1800" dirty="0">
                <a:latin typeface="Calibri" panose="020F0502020204030204" pitchFamily="34" charset="0"/>
                <a:ea typeface="Calibri" panose="020F0502020204030204" pitchFamily="34" charset="0"/>
                <a:cs typeface="Calibri" panose="020F0502020204030204" pitchFamily="34" charset="0"/>
              </a:rPr>
              <a:t>†</a:t>
            </a:r>
            <a:endParaRPr kumimoji="1" lang="ko-Kore-KR" altLang="en-US" dirty="0">
              <a:latin typeface="Calibri" panose="020F0502020204030204" pitchFamily="34" charset="0"/>
              <a:cs typeface="Calibri" panose="020F0502020204030204" pitchFamily="34" charset="0"/>
            </a:endParaRPr>
          </a:p>
        </p:txBody>
      </p:sp>
      <p:pic>
        <p:nvPicPr>
          <p:cNvPr id="8" name="그림 7"/>
          <p:cNvPicPr>
            <a:picLocks noChangeAspect="1"/>
          </p:cNvPicPr>
          <p:nvPr/>
        </p:nvPicPr>
        <p:blipFill>
          <a:blip r:embed="rId5"/>
          <a:stretch>
            <a:fillRect/>
          </a:stretch>
        </p:blipFill>
        <p:spPr>
          <a:xfrm>
            <a:off x="948131" y="4609501"/>
            <a:ext cx="2143125" cy="2143125"/>
          </a:xfrm>
          <a:prstGeom prst="rect">
            <a:avLst/>
          </a:prstGeom>
        </p:spPr>
      </p:pic>
    </p:spTree>
    <p:extLst>
      <p:ext uri="{BB962C8B-B14F-4D97-AF65-F5344CB8AC3E}">
        <p14:creationId xmlns:p14="http://schemas.microsoft.com/office/powerpoint/2010/main" val="926287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6560963" cy="646331"/>
          </a:xfrm>
          <a:prstGeom prst="rect">
            <a:avLst/>
          </a:prstGeom>
          <a:noFill/>
        </p:spPr>
        <p:txBody>
          <a:bodyPr wrap="none" rtlCol="0">
            <a:spAutoFit/>
          </a:bodyPr>
          <a:lstStyle/>
          <a:p>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Optimal </a:t>
            </a:r>
            <a:r>
              <a:rPr kumimoji="1" lang="en-US" altLang="ko-KR" sz="3600" dirty="0" err="1" smtClean="0">
                <a:latin typeface="Calibri" panose="020F0502020204030204" pitchFamily="34" charset="0"/>
                <a:ea typeface="Calibri" panose="020F0502020204030204" pitchFamily="34" charset="0"/>
                <a:cs typeface="Calibri" panose="020F0502020204030204" pitchFamily="34" charset="0"/>
              </a:rPr>
              <a:t>denoising</a:t>
            </a:r>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 mix using SURE</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10</a:t>
            </a:fld>
            <a:endParaRPr kumimoji="1" lang="ko-KR" altLang="en-US">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65" name="TextBox 64">
                <a:extLst>
                  <a:ext uri="{FF2B5EF4-FFF2-40B4-BE49-F238E27FC236}">
                    <a16:creationId xmlns:a16="http://schemas.microsoft.com/office/drawing/2014/main" id="{750C48AA-CA32-13E5-CF87-3E73F0BA5C60}"/>
                  </a:ext>
                </a:extLst>
              </p:cNvPr>
              <p:cNvSpPr txBox="1"/>
              <p:nvPr/>
            </p:nvSpPr>
            <p:spPr>
              <a:xfrm>
                <a:off x="492942" y="1184162"/>
                <a:ext cx="10921118" cy="175432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Mix each pixel of the rendered</a:t>
                </a:r>
                <a14:m>
                  <m:oMath xmlns:m="http://schemas.openxmlformats.org/officeDocument/2006/math">
                    <m:r>
                      <a:rPr kumimoji="1" lang="en-US" altLang="ko-KR" sz="2400" b="0" i="0" smtClean="0">
                        <a:latin typeface="Cambria Math" panose="02040503050406030204" pitchFamily="18" charset="0"/>
                        <a:ea typeface="Calibri" panose="020F0502020204030204" pitchFamily="34" charset="0"/>
                        <a:cs typeface="Calibri" panose="020F0502020204030204" pitchFamily="34" charset="0"/>
                      </a:rPr>
                      <m:t>(</m:t>
                    </m:r>
                    <m:r>
                      <a:rPr kumimoji="1" lang="en-US" altLang="ko-KR" sz="2400" b="0" i="1" smtClean="0">
                        <a:latin typeface="Cambria Math" panose="02040503050406030204" pitchFamily="18" charset="0"/>
                        <a:ea typeface="Calibri" panose="020F0502020204030204" pitchFamily="34" charset="0"/>
                        <a:cs typeface="Calibri" panose="020F0502020204030204" pitchFamily="34" charset="0"/>
                      </a:rPr>
                      <m:t>𝑥</m:t>
                    </m:r>
                    <m:r>
                      <a:rPr kumimoji="1" lang="en-US" altLang="ko-KR" sz="2400" b="0" i="1" smtClean="0">
                        <a:latin typeface="Cambria Math" panose="02040503050406030204" pitchFamily="18" charset="0"/>
                        <a:ea typeface="Calibri" panose="020F0502020204030204" pitchFamily="34" charset="0"/>
                        <a:cs typeface="Calibri" panose="020F0502020204030204" pitchFamily="34" charset="0"/>
                      </a:rPr>
                      <m:t>)</m:t>
                    </m:r>
                  </m:oMath>
                </a14:m>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&amp;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denoised</a:t>
                </a:r>
                <a14:m>
                  <m:oMath xmlns:m="http://schemas.openxmlformats.org/officeDocument/2006/math">
                    <m:r>
                      <a:rPr kumimoji="1" lang="en-US" altLang="ko-KR" sz="2400" b="0" i="0" smtClean="0">
                        <a:latin typeface="Cambria Math" panose="02040503050406030204" pitchFamily="18" charset="0"/>
                        <a:ea typeface="Calibri" panose="020F0502020204030204" pitchFamily="34" charset="0"/>
                        <a:cs typeface="Calibri" panose="020F0502020204030204" pitchFamily="34" charset="0"/>
                      </a:rPr>
                      <m:t>(</m:t>
                    </m:r>
                    <m:r>
                      <a:rPr kumimoji="1" lang="en-US" altLang="ko-KR" sz="2400" b="0" i="1" smtClean="0">
                        <a:latin typeface="Cambria Math" panose="02040503050406030204" pitchFamily="18" charset="0"/>
                        <a:ea typeface="Calibri" panose="020F0502020204030204" pitchFamily="34" charset="0"/>
                        <a:cs typeface="Calibri" panose="020F0502020204030204" pitchFamily="34" charset="0"/>
                      </a:rPr>
                      <m:t>𝑦</m:t>
                    </m:r>
                    <m:r>
                      <a:rPr kumimoji="1" lang="en-US" altLang="ko-KR" sz="2400" b="0" i="1" smtClean="0">
                        <a:latin typeface="Cambria Math" panose="02040503050406030204" pitchFamily="18" charset="0"/>
                        <a:ea typeface="Calibri" panose="020F0502020204030204" pitchFamily="34" charset="0"/>
                        <a:cs typeface="Calibri" panose="020F0502020204030204" pitchFamily="34" charset="0"/>
                      </a:rPr>
                      <m:t>)</m:t>
                    </m:r>
                  </m:oMath>
                </a14:m>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images as </a:t>
                </a:r>
                <a14:m>
                  <m:oMath xmlns:m="http://schemas.openxmlformats.org/officeDocument/2006/math">
                    <m:r>
                      <m:rPr>
                        <m:sty m:val="p"/>
                      </m:rPr>
                      <a:rPr kumimoji="1" lang="en-US" altLang="ko-KR" sz="2400" b="0" i="0" smtClean="0">
                        <a:latin typeface="Cambria Math" panose="02040503050406030204" pitchFamily="18" charset="0"/>
                        <a:ea typeface="Calibri" panose="020F0502020204030204" pitchFamily="34" charset="0"/>
                        <a:cs typeface="Calibri" panose="020F0502020204030204" pitchFamily="34" charset="0"/>
                      </a:rPr>
                      <m:t>y</m:t>
                    </m:r>
                    <m:r>
                      <a:rPr kumimoji="1" lang="en-US" altLang="ko-KR" sz="2400" b="0" i="1" smtClean="0">
                        <a:latin typeface="Cambria Math" panose="02040503050406030204" pitchFamily="18" charset="0"/>
                        <a:ea typeface="Calibri" panose="020F0502020204030204" pitchFamily="34" charset="0"/>
                        <a:cs typeface="Calibri" panose="020F0502020204030204" pitchFamily="34" charset="0"/>
                      </a:rPr>
                      <m:t>+ </m:t>
                    </m:r>
                    <m:r>
                      <a:rPr kumimoji="1" lang="ko-KR" altLang="en-US" sz="2400" b="0" i="1" smtClean="0">
                        <a:latin typeface="Cambria Math" panose="02040503050406030204" pitchFamily="18" charset="0"/>
                        <a:ea typeface="Calibri" panose="020F0502020204030204" pitchFamily="34" charset="0"/>
                        <a:cs typeface="Calibri" panose="020F0502020204030204" pitchFamily="34" charset="0"/>
                      </a:rPr>
                      <m:t>𝛽</m:t>
                    </m:r>
                    <m:r>
                      <a:rPr kumimoji="1" lang="ko-KR" altLang="en-US" sz="2400" b="0" i="1" smtClean="0">
                        <a:latin typeface="Cambria Math" panose="02040503050406030204" pitchFamily="18" charset="0"/>
                        <a:ea typeface="Calibri" panose="020F0502020204030204" pitchFamily="34" charset="0"/>
                        <a:cs typeface="Calibri" panose="020F0502020204030204" pitchFamily="34" charset="0"/>
                      </a:rPr>
                      <m:t>∙(</m:t>
                    </m:r>
                    <m:r>
                      <a:rPr kumimoji="1" lang="en-US" altLang="ko-KR" sz="2400" b="0" i="1" smtClean="0">
                        <a:latin typeface="Cambria Math" panose="02040503050406030204" pitchFamily="18" charset="0"/>
                        <a:ea typeface="Calibri" panose="020F0502020204030204" pitchFamily="34" charset="0"/>
                        <a:cs typeface="Calibri" panose="020F0502020204030204" pitchFamily="34" charset="0"/>
                      </a:rPr>
                      <m:t>𝑥</m:t>
                    </m:r>
                    <m:r>
                      <a:rPr kumimoji="1" lang="en-US" altLang="ko-KR" sz="2400" b="0" i="1" smtClean="0">
                        <a:latin typeface="Cambria Math" panose="02040503050406030204" pitchFamily="18" charset="0"/>
                        <a:ea typeface="Calibri" panose="020F0502020204030204" pitchFamily="34" charset="0"/>
                        <a:cs typeface="Calibri" panose="020F0502020204030204" pitchFamily="34" charset="0"/>
                      </a:rPr>
                      <m:t> −</m:t>
                    </m:r>
                    <m:r>
                      <a:rPr kumimoji="1" lang="en-US" altLang="ko-KR" sz="2400" b="0" i="1" smtClean="0">
                        <a:latin typeface="Cambria Math" panose="02040503050406030204" pitchFamily="18" charset="0"/>
                        <a:ea typeface="Calibri" panose="020F0502020204030204" pitchFamily="34" charset="0"/>
                        <a:cs typeface="Calibri" panose="020F0502020204030204" pitchFamily="34" charset="0"/>
                      </a:rPr>
                      <m:t>𝑦</m:t>
                    </m:r>
                    <m:r>
                      <a:rPr kumimoji="1" lang="en-US" altLang="ko-KR" sz="2400" b="0" i="1" smtClean="0">
                        <a:latin typeface="Cambria Math" panose="02040503050406030204" pitchFamily="18" charset="0"/>
                        <a:ea typeface="Calibri" panose="020F0502020204030204" pitchFamily="34" charset="0"/>
                        <a:cs typeface="Calibri" panose="020F0502020204030204" pitchFamily="34" charset="0"/>
                      </a:rPr>
                      <m:t>)</m:t>
                    </m:r>
                  </m:oMath>
                </a14:m>
                <a:endParaRPr kumimoji="1" lang="en-US" altLang="ko-KR" sz="2400" dirty="0" smtClean="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However, cannot directly use it since can only estimate the value of their terms + too much variance in the estimates =&gt; filter the value with </a:t>
                </a:r>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ensemble </a:t>
                </a:r>
                <a:r>
                  <a:rPr kumimoji="1" lang="en-US" altLang="ko-KR" sz="2400" b="1" i="1" dirty="0" err="1" smtClean="0">
                    <a:latin typeface="Calibri" panose="020F0502020204030204" pitchFamily="34" charset="0"/>
                    <a:ea typeface="Calibri" panose="020F0502020204030204" pitchFamily="34" charset="0"/>
                    <a:cs typeface="Calibri" panose="020F0502020204030204" pitchFamily="34" charset="0"/>
                  </a:rPr>
                  <a:t>denoising</a:t>
                </a:r>
                <a:endParaRPr kumimoji="1" lang="en-US" altLang="ko-KR" sz="2400" b="1" i="1" dirty="0">
                  <a:latin typeface="Calibri" panose="020F0502020204030204" pitchFamily="34" charset="0"/>
                  <a:ea typeface="Calibri" panose="020F0502020204030204" pitchFamily="34" charset="0"/>
                  <a:cs typeface="Calibri" panose="020F0502020204030204" pitchFamily="34" charset="0"/>
                </a:endParaRPr>
              </a:p>
            </p:txBody>
          </p:sp>
        </mc:Choice>
        <mc:Fallback>
          <p:sp>
            <p:nvSpPr>
              <p:cNvPr id="65" name="TextBox 64">
                <a:extLst>
                  <a:ext uri="{FF2B5EF4-FFF2-40B4-BE49-F238E27FC236}">
                    <a16:creationId xmlns:a16="http://schemas.microsoft.com/office/drawing/2014/main" id="{750C48AA-CA32-13E5-CF87-3E73F0BA5C60}"/>
                  </a:ext>
                </a:extLst>
              </p:cNvPr>
              <p:cNvSpPr txBox="1">
                <a:spLocks noRot="1" noChangeAspect="1" noMove="1" noResize="1" noEditPoints="1" noAdjustHandles="1" noChangeArrowheads="1" noChangeShapeType="1" noTextEdit="1"/>
              </p:cNvSpPr>
              <p:nvPr/>
            </p:nvSpPr>
            <p:spPr>
              <a:xfrm>
                <a:off x="492942" y="1184162"/>
                <a:ext cx="10921118" cy="1754326"/>
              </a:xfrm>
              <a:prstGeom prst="rect">
                <a:avLst/>
              </a:prstGeom>
              <a:blipFill>
                <a:blip r:embed="rId3"/>
                <a:stretch>
                  <a:fillRect l="-782" b="-3819"/>
                </a:stretch>
              </a:blipFill>
            </p:spPr>
            <p:txBody>
              <a:bodyPr/>
              <a:lstStyle/>
              <a:p>
                <a:r>
                  <a:rPr lang="ko-KR" altLang="en-US">
                    <a:noFill/>
                  </a:rPr>
                  <a:t> </a:t>
                </a:r>
              </a:p>
            </p:txBody>
          </p:sp>
        </mc:Fallback>
      </mc:AlternateContent>
      <p:pic>
        <p:nvPicPr>
          <p:cNvPr id="9" name="그림 8"/>
          <p:cNvPicPr>
            <a:picLocks noChangeAspect="1"/>
          </p:cNvPicPr>
          <p:nvPr/>
        </p:nvPicPr>
        <p:blipFill>
          <a:blip r:embed="rId4"/>
          <a:stretch>
            <a:fillRect/>
          </a:stretch>
        </p:blipFill>
        <p:spPr>
          <a:xfrm>
            <a:off x="4188431" y="3776310"/>
            <a:ext cx="3530140" cy="1138290"/>
          </a:xfrm>
          <a:prstGeom prst="rect">
            <a:avLst/>
          </a:prstGeom>
        </p:spPr>
      </p:pic>
    </p:spTree>
    <p:extLst>
      <p:ext uri="{BB962C8B-B14F-4D97-AF65-F5344CB8AC3E}">
        <p14:creationId xmlns:p14="http://schemas.microsoft.com/office/powerpoint/2010/main" val="3858956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6609438" cy="646331"/>
          </a:xfrm>
          <a:prstGeom prst="rect">
            <a:avLst/>
          </a:prstGeom>
          <a:noFill/>
        </p:spPr>
        <p:txBody>
          <a:bodyPr wrap="none" rtlCol="0">
            <a:spAutoFit/>
          </a:bodyPr>
          <a:lstStyle/>
          <a:p>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Core idea of progressive </a:t>
            </a:r>
            <a:r>
              <a:rPr kumimoji="1" lang="en-US" altLang="ko-KR" sz="3600" dirty="0" err="1" smtClean="0">
                <a:latin typeface="Calibri" panose="020F0502020204030204" pitchFamily="34" charset="0"/>
                <a:ea typeface="Calibri" panose="020F0502020204030204" pitchFamily="34" charset="0"/>
                <a:cs typeface="Calibri" panose="020F0502020204030204" pitchFamily="34" charset="0"/>
              </a:rPr>
              <a:t>denoising</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11</a:t>
            </a:fld>
            <a:endParaRPr kumimoji="1" lang="ko-KR" altLang="en-US" dirty="0">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50C48AA-CA32-13E5-CF87-3E73F0BA5C60}"/>
              </a:ext>
            </a:extLst>
          </p:cNvPr>
          <p:cNvSpPr txBox="1"/>
          <p:nvPr/>
        </p:nvSpPr>
        <p:spPr>
          <a:xfrm>
            <a:off x="492942" y="1184162"/>
            <a:ext cx="10921118" cy="114307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Take two images (rendered,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denoised</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as an input</a:t>
            </a:r>
          </a:p>
          <a:p>
            <a:pPr marL="342900"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Produce optimal per-pixel mix parameter (which takes the best pixels of each image)</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85DB645-4FB9-3F62-ECDB-F8FC3AB7DCBB}"/>
              </a:ext>
            </a:extLst>
          </p:cNvPr>
          <p:cNvSpPr txBox="1"/>
          <p:nvPr/>
        </p:nvSpPr>
        <p:spPr>
          <a:xfrm>
            <a:off x="1309551" y="5772805"/>
            <a:ext cx="2522165" cy="461665"/>
          </a:xfrm>
          <a:prstGeom prst="rect">
            <a:avLst/>
          </a:prstGeom>
          <a:noFill/>
        </p:spPr>
        <p:txBody>
          <a:bodyPr wrap="none" rtlCol="0">
            <a:spAutoFit/>
          </a:bodyPr>
          <a:lstStyle/>
          <a:p>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Input 1: Rendered </a:t>
            </a:r>
            <a:endParaRPr kumimoji="1" lang="ko-KR" altLang="en-US" sz="2400" b="1" i="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F85DB645-4FB9-3F62-ECDB-F8FC3AB7DCBB}"/>
              </a:ext>
            </a:extLst>
          </p:cNvPr>
          <p:cNvSpPr txBox="1"/>
          <p:nvPr/>
        </p:nvSpPr>
        <p:spPr>
          <a:xfrm>
            <a:off x="4882535" y="5772804"/>
            <a:ext cx="2416046" cy="461665"/>
          </a:xfrm>
          <a:prstGeom prst="rect">
            <a:avLst/>
          </a:prstGeom>
          <a:noFill/>
        </p:spPr>
        <p:txBody>
          <a:bodyPr wrap="none" rtlCol="0">
            <a:spAutoFit/>
          </a:bodyPr>
          <a:lstStyle/>
          <a:p>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Input 2: </a:t>
            </a:r>
            <a:r>
              <a:rPr kumimoji="1" lang="en-US" altLang="ko-KR" sz="2400" b="1" i="1" dirty="0" err="1" smtClean="0">
                <a:latin typeface="Calibri" panose="020F0502020204030204" pitchFamily="34" charset="0"/>
                <a:ea typeface="Calibri" panose="020F0502020204030204" pitchFamily="34" charset="0"/>
                <a:cs typeface="Calibri" panose="020F0502020204030204" pitchFamily="34" charset="0"/>
              </a:rPr>
              <a:t>Denoised</a:t>
            </a:r>
            <a:endParaRPr kumimoji="1" lang="ko-KR" altLang="en-US" sz="2400" b="1" i="1" dirty="0">
              <a:latin typeface="Calibri" panose="020F0502020204030204" pitchFamily="34" charset="0"/>
              <a:cs typeface="Calibri" panose="020F0502020204030204" pitchFamily="34" charset="0"/>
            </a:endParaRPr>
          </a:p>
        </p:txBody>
      </p:sp>
      <p:pic>
        <p:nvPicPr>
          <p:cNvPr id="3" name="그림 2"/>
          <p:cNvPicPr>
            <a:picLocks noChangeAspect="1"/>
          </p:cNvPicPr>
          <p:nvPr/>
        </p:nvPicPr>
        <p:blipFill>
          <a:blip r:embed="rId3"/>
          <a:stretch>
            <a:fillRect/>
          </a:stretch>
        </p:blipFill>
        <p:spPr>
          <a:xfrm>
            <a:off x="1044624" y="2689850"/>
            <a:ext cx="2983090" cy="2971253"/>
          </a:xfrm>
          <a:prstGeom prst="rect">
            <a:avLst/>
          </a:prstGeom>
        </p:spPr>
      </p:pic>
      <p:pic>
        <p:nvPicPr>
          <p:cNvPr id="5" name="그림 4"/>
          <p:cNvPicPr>
            <a:picLocks noChangeAspect="1"/>
          </p:cNvPicPr>
          <p:nvPr/>
        </p:nvPicPr>
        <p:blipFill>
          <a:blip r:embed="rId4"/>
          <a:stretch>
            <a:fillRect/>
          </a:stretch>
        </p:blipFill>
        <p:spPr>
          <a:xfrm>
            <a:off x="4593773" y="2691105"/>
            <a:ext cx="2993570" cy="2969998"/>
          </a:xfrm>
          <a:prstGeom prst="rect">
            <a:avLst/>
          </a:prstGeom>
        </p:spPr>
      </p:pic>
      <p:pic>
        <p:nvPicPr>
          <p:cNvPr id="7" name="그림 6"/>
          <p:cNvPicPr>
            <a:picLocks noChangeAspect="1"/>
          </p:cNvPicPr>
          <p:nvPr/>
        </p:nvPicPr>
        <p:blipFill>
          <a:blip r:embed="rId5"/>
          <a:stretch>
            <a:fillRect/>
          </a:stretch>
        </p:blipFill>
        <p:spPr>
          <a:xfrm>
            <a:off x="8153402" y="2689850"/>
            <a:ext cx="2983139" cy="2971253"/>
          </a:xfrm>
          <a:prstGeom prst="rect">
            <a:avLst/>
          </a:prstGeom>
        </p:spPr>
      </p:pic>
      <p:sp>
        <p:nvSpPr>
          <p:cNvPr id="16" name="TextBox 15">
            <a:extLst>
              <a:ext uri="{FF2B5EF4-FFF2-40B4-BE49-F238E27FC236}">
                <a16:creationId xmlns:a16="http://schemas.microsoft.com/office/drawing/2014/main" id="{F85DB645-4FB9-3F62-ECDB-F8FC3AB7DCBB}"/>
              </a:ext>
            </a:extLst>
          </p:cNvPr>
          <p:cNvSpPr txBox="1"/>
          <p:nvPr/>
        </p:nvSpPr>
        <p:spPr>
          <a:xfrm>
            <a:off x="8076208" y="5772804"/>
            <a:ext cx="3137526" cy="461665"/>
          </a:xfrm>
          <a:prstGeom prst="rect">
            <a:avLst/>
          </a:prstGeom>
          <a:noFill/>
        </p:spPr>
        <p:txBody>
          <a:bodyPr wrap="none" rtlCol="0">
            <a:spAutoFit/>
          </a:bodyPr>
          <a:lstStyle/>
          <a:p>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Per-pixel mixing </a:t>
            </a:r>
            <a:r>
              <a:rPr kumimoji="1" lang="en-US" altLang="ko-KR" sz="2400" b="1" i="1" dirty="0" err="1" smtClean="0">
                <a:latin typeface="Calibri" panose="020F0502020204030204" pitchFamily="34" charset="0"/>
                <a:ea typeface="Calibri" panose="020F0502020204030204" pitchFamily="34" charset="0"/>
                <a:cs typeface="Calibri" panose="020F0502020204030204" pitchFamily="34" charset="0"/>
              </a:rPr>
              <a:t>param</a:t>
            </a:r>
            <a:endParaRPr kumimoji="1" lang="ko-KR" altLang="en-US" sz="2400" b="1" i="1" dirty="0">
              <a:latin typeface="Calibri" panose="020F0502020204030204" pitchFamily="34" charset="0"/>
              <a:cs typeface="Calibri" panose="020F0502020204030204" pitchFamily="34" charset="0"/>
            </a:endParaRPr>
          </a:p>
        </p:txBody>
      </p:sp>
      <p:pic>
        <p:nvPicPr>
          <p:cNvPr id="11" name="그림 10"/>
          <p:cNvPicPr>
            <a:picLocks noChangeAspect="1"/>
          </p:cNvPicPr>
          <p:nvPr/>
        </p:nvPicPr>
        <p:blipFill>
          <a:blip r:embed="rId6"/>
          <a:stretch>
            <a:fillRect/>
          </a:stretch>
        </p:blipFill>
        <p:spPr>
          <a:xfrm>
            <a:off x="8153402" y="2667783"/>
            <a:ext cx="2983139" cy="2983139"/>
          </a:xfrm>
          <a:prstGeom prst="rect">
            <a:avLst/>
          </a:prstGeom>
        </p:spPr>
      </p:pic>
    </p:spTree>
    <p:extLst>
      <p:ext uri="{BB962C8B-B14F-4D97-AF65-F5344CB8AC3E}">
        <p14:creationId xmlns:p14="http://schemas.microsoft.com/office/powerpoint/2010/main" val="370068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6331798" cy="646331"/>
          </a:xfrm>
          <a:prstGeom prst="rect">
            <a:avLst/>
          </a:prstGeom>
          <a:noFill/>
        </p:spPr>
        <p:txBody>
          <a:bodyPr wrap="none" rtlCol="0">
            <a:spAutoFit/>
          </a:bodyPr>
          <a:lstStyle/>
          <a:p>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Pipeline of progressive </a:t>
            </a:r>
            <a:r>
              <a:rPr kumimoji="1" lang="en-US" altLang="ko-KR" sz="3600" dirty="0" err="1" smtClean="0">
                <a:latin typeface="Calibri" panose="020F0502020204030204" pitchFamily="34" charset="0"/>
                <a:ea typeface="Calibri" panose="020F0502020204030204" pitchFamily="34" charset="0"/>
                <a:cs typeface="Calibri" panose="020F0502020204030204" pitchFamily="34" charset="0"/>
              </a:rPr>
              <a:t>denoising</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12</a:t>
            </a:fld>
            <a:endParaRPr kumimoji="1" lang="ko-KR" altLang="en-US">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50C48AA-CA32-13E5-CF87-3E73F0BA5C60}"/>
              </a:ext>
            </a:extLst>
          </p:cNvPr>
          <p:cNvSpPr txBox="1"/>
          <p:nvPr/>
        </p:nvSpPr>
        <p:spPr>
          <a:xfrm>
            <a:off x="492942" y="1184162"/>
            <a:ext cx="11100344" cy="646331"/>
          </a:xfrm>
          <a:prstGeom prst="rect">
            <a:avLst/>
          </a:prstGeom>
          <a:noFill/>
        </p:spPr>
        <p:txBody>
          <a:bodyPr wrap="square" rtlCol="0">
            <a:spAutoFit/>
          </a:bodyPr>
          <a:lstStyle/>
          <a:p>
            <a:pPr>
              <a:lnSpc>
                <a:spcPct val="150000"/>
              </a:lnSpc>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1. A pre-existing image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denoiser</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is employed, for which compute the SURE of its output </a:t>
            </a:r>
          </a:p>
        </p:txBody>
      </p:sp>
      <p:sp>
        <p:nvSpPr>
          <p:cNvPr id="2" name="직사각형 1"/>
          <p:cNvSpPr/>
          <p:nvPr/>
        </p:nvSpPr>
        <p:spPr>
          <a:xfrm>
            <a:off x="5158842" y="3972898"/>
            <a:ext cx="1753585" cy="88174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Neural Network</a:t>
            </a:r>
            <a:endParaRPr lang="ko-KR" altLang="en-US" sz="2400" b="1" dirty="0">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10" name="직사각형 9"/>
              <p:cNvSpPr/>
              <p:nvPr/>
            </p:nvSpPr>
            <p:spPr>
              <a:xfrm>
                <a:off x="5158842" y="5268167"/>
                <a:ext cx="1753585" cy="88174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t-test &amp; </a:t>
                </a:r>
              </a:p>
              <a:p>
                <a:pPr algn="ctr"/>
                <a14:m>
                  <m:oMath xmlns:m="http://schemas.openxmlformats.org/officeDocument/2006/math">
                    <m:r>
                      <a:rPr lang="ko-KR" altLang="en-US" sz="2400" b="1" i="1" smtClean="0">
                        <a:solidFill>
                          <a:schemeClr val="tx1"/>
                        </a:solidFill>
                        <a:latin typeface="Cambria Math" panose="02040503050406030204" pitchFamily="18" charset="0"/>
                        <a:ea typeface="Calibri" panose="020F0502020204030204" pitchFamily="34" charset="0"/>
                        <a:cs typeface="Calibri" panose="020F0502020204030204" pitchFamily="34" charset="0"/>
                      </a:rPr>
                      <m:t>𝜶</m:t>
                    </m:r>
                  </m:oMath>
                </a14:m>
                <a:r>
                  <a:rPr lang="en-US" altLang="ko-KR" sz="2400" b="1" dirty="0" smtClean="0">
                    <a:solidFill>
                      <a:schemeClr val="tx1"/>
                    </a:solidFill>
                    <a:latin typeface="Calibri" panose="020F0502020204030204" pitchFamily="34" charset="0"/>
                    <a:cs typeface="Calibri" panose="020F0502020204030204" pitchFamily="34" charset="0"/>
                  </a:rPr>
                  <a:t>-scaling</a:t>
                </a:r>
                <a:endParaRPr lang="ko-KR" altLang="en-US" sz="2400" b="1" dirty="0">
                  <a:solidFill>
                    <a:schemeClr val="tx1"/>
                  </a:solidFill>
                  <a:latin typeface="Calibri" panose="020F0502020204030204" pitchFamily="34" charset="0"/>
                  <a:cs typeface="Calibri" panose="020F0502020204030204" pitchFamily="34" charset="0"/>
                </a:endParaRPr>
              </a:p>
            </p:txBody>
          </p:sp>
        </mc:Choice>
        <mc:Fallback>
          <p:sp>
            <p:nvSpPr>
              <p:cNvPr id="10" name="직사각형 9"/>
              <p:cNvSpPr>
                <a:spLocks noRot="1" noChangeAspect="1" noMove="1" noResize="1" noEditPoints="1" noAdjustHandles="1" noChangeArrowheads="1" noChangeShapeType="1" noTextEdit="1"/>
              </p:cNvSpPr>
              <p:nvPr/>
            </p:nvSpPr>
            <p:spPr>
              <a:xfrm>
                <a:off x="5158842" y="5268167"/>
                <a:ext cx="1753585" cy="881743"/>
              </a:xfrm>
              <a:prstGeom prst="rect">
                <a:avLst/>
              </a:prstGeom>
              <a:blipFill>
                <a:blip r:embed="rId3"/>
                <a:stretch>
                  <a:fillRect t="-667" b="-10000"/>
                </a:stretch>
              </a:blipFill>
              <a:ln w="31750">
                <a:solidFill>
                  <a:schemeClr val="tx1"/>
                </a:solidFill>
              </a:ln>
            </p:spPr>
            <p:txBody>
              <a:bodyPr/>
              <a:lstStyle/>
              <a:p>
                <a:r>
                  <a:rPr lang="ko-KR" altLang="en-US">
                    <a:noFill/>
                  </a:rPr>
                  <a:t> </a:t>
                </a:r>
              </a:p>
            </p:txBody>
          </p:sp>
        </mc:Fallback>
      </mc:AlternateContent>
      <p:sp>
        <p:nvSpPr>
          <p:cNvPr id="11" name="직사각형 10"/>
          <p:cNvSpPr/>
          <p:nvPr/>
        </p:nvSpPr>
        <p:spPr>
          <a:xfrm>
            <a:off x="7733807" y="5268166"/>
            <a:ext cx="1753585" cy="88174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Final</a:t>
            </a:r>
          </a:p>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Image</a:t>
            </a:r>
            <a:endParaRPr lang="ko-KR" altLang="en-US" sz="2400" b="1" dirty="0">
              <a:solidFill>
                <a:schemeClr val="tx1"/>
              </a:solidFill>
              <a:latin typeface="Calibri" panose="020F0502020204030204" pitchFamily="34" charset="0"/>
              <a:cs typeface="Calibri" panose="020F0502020204030204" pitchFamily="34" charset="0"/>
            </a:endParaRPr>
          </a:p>
        </p:txBody>
      </p:sp>
      <p:sp>
        <p:nvSpPr>
          <p:cNvPr id="12" name="직사각형 11"/>
          <p:cNvSpPr/>
          <p:nvPr/>
        </p:nvSpPr>
        <p:spPr>
          <a:xfrm>
            <a:off x="5158842" y="2683000"/>
            <a:ext cx="1753585" cy="881743"/>
          </a:xfrm>
          <a:prstGeom prst="rect">
            <a:avLst/>
          </a:prstGeom>
          <a:noFill/>
          <a:ln w="31750">
            <a:solidFill>
              <a:schemeClr val="tx1"/>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Image</a:t>
            </a:r>
          </a:p>
          <a:p>
            <a:pPr algn="ctr"/>
            <a:r>
              <a:rPr lang="en-US" altLang="ko-KR" sz="2400" b="1"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Denoiser</a:t>
            </a:r>
            <a:endParaRPr lang="ko-KR" altLang="en-US" sz="2400" b="1" dirty="0">
              <a:solidFill>
                <a:schemeClr val="tx1"/>
              </a:solidFill>
              <a:latin typeface="Calibri" panose="020F0502020204030204" pitchFamily="34" charset="0"/>
              <a:cs typeface="Calibri" panose="020F0502020204030204" pitchFamily="34" charset="0"/>
            </a:endParaRPr>
          </a:p>
        </p:txBody>
      </p:sp>
      <p:sp>
        <p:nvSpPr>
          <p:cNvPr id="13" name="직사각형 12"/>
          <p:cNvSpPr/>
          <p:nvPr/>
        </p:nvSpPr>
        <p:spPr>
          <a:xfrm>
            <a:off x="7733807" y="2683000"/>
            <a:ext cx="1845622" cy="881743"/>
          </a:xfrm>
          <a:prstGeom prst="rect">
            <a:avLst/>
          </a:prstGeom>
          <a:noFill/>
          <a:ln w="31750">
            <a:solidFill>
              <a:schemeClr val="tx1"/>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SURE </a:t>
            </a:r>
          </a:p>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Computation</a:t>
            </a:r>
            <a:endParaRPr lang="ko-KR" altLang="en-US" sz="2400" b="1" dirty="0">
              <a:solidFill>
                <a:schemeClr val="tx1"/>
              </a:solidFill>
              <a:latin typeface="Calibri" panose="020F0502020204030204" pitchFamily="34" charset="0"/>
              <a:cs typeface="Calibri" panose="020F0502020204030204" pitchFamily="34" charset="0"/>
            </a:endParaRPr>
          </a:p>
        </p:txBody>
      </p:sp>
      <p:sp>
        <p:nvSpPr>
          <p:cNvPr id="14" name="직사각형 13"/>
          <p:cNvSpPr/>
          <p:nvPr/>
        </p:nvSpPr>
        <p:spPr>
          <a:xfrm>
            <a:off x="2583877" y="2682999"/>
            <a:ext cx="1753585" cy="88174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Color</a:t>
            </a:r>
          </a:p>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Variance</a:t>
            </a:r>
            <a:endParaRPr lang="ko-KR" altLang="en-US" sz="2400" b="1" dirty="0">
              <a:solidFill>
                <a:schemeClr val="tx1"/>
              </a:solidFill>
              <a:latin typeface="Calibri" panose="020F0502020204030204" pitchFamily="34" charset="0"/>
              <a:cs typeface="Calibri" panose="020F0502020204030204" pitchFamily="34" charset="0"/>
            </a:endParaRPr>
          </a:p>
        </p:txBody>
      </p:sp>
      <p:cxnSp>
        <p:nvCxnSpPr>
          <p:cNvPr id="15" name="직선 연결선 14"/>
          <p:cNvCxnSpPr>
            <a:stCxn id="14" idx="3"/>
            <a:endCxn id="12" idx="1"/>
          </p:cNvCxnSpPr>
          <p:nvPr/>
        </p:nvCxnSpPr>
        <p:spPr>
          <a:xfrm>
            <a:off x="4337462" y="3123871"/>
            <a:ext cx="821380" cy="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직선 연결선 16"/>
          <p:cNvCxnSpPr/>
          <p:nvPr/>
        </p:nvCxnSpPr>
        <p:spPr>
          <a:xfrm>
            <a:off x="6912427" y="3121186"/>
            <a:ext cx="821380" cy="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직선 연결선 17"/>
          <p:cNvCxnSpPr/>
          <p:nvPr/>
        </p:nvCxnSpPr>
        <p:spPr>
          <a:xfrm>
            <a:off x="6912427" y="5709037"/>
            <a:ext cx="821380" cy="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flipV="1">
            <a:off x="6062354" y="3564743"/>
            <a:ext cx="1" cy="40815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p:nvCxnSpPr>
        <p:spPr>
          <a:xfrm flipV="1">
            <a:off x="6062354" y="4854641"/>
            <a:ext cx="1" cy="40815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꺾인 연결선 22"/>
          <p:cNvCxnSpPr>
            <a:endCxn id="13" idx="2"/>
          </p:cNvCxnSpPr>
          <p:nvPr/>
        </p:nvCxnSpPr>
        <p:spPr>
          <a:xfrm flipV="1">
            <a:off x="6062354" y="3564743"/>
            <a:ext cx="2594264" cy="169057"/>
          </a:xfrm>
          <a:prstGeom prst="bentConnector2">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037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6331798" cy="646331"/>
          </a:xfrm>
          <a:prstGeom prst="rect">
            <a:avLst/>
          </a:prstGeom>
          <a:noFill/>
        </p:spPr>
        <p:txBody>
          <a:bodyPr wrap="none" rtlCol="0">
            <a:spAutoFit/>
          </a:bodyPr>
          <a:lstStyle/>
          <a:p>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Pipeline of progressive </a:t>
            </a:r>
            <a:r>
              <a:rPr kumimoji="1" lang="en-US" altLang="ko-KR" sz="3600" dirty="0" err="1" smtClean="0">
                <a:latin typeface="Calibri" panose="020F0502020204030204" pitchFamily="34" charset="0"/>
                <a:ea typeface="Calibri" panose="020F0502020204030204" pitchFamily="34" charset="0"/>
                <a:cs typeface="Calibri" panose="020F0502020204030204" pitchFamily="34" charset="0"/>
              </a:rPr>
              <a:t>denoising</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13</a:t>
            </a:fld>
            <a:endParaRPr kumimoji="1" lang="ko-KR" altLang="en-US">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50C48AA-CA32-13E5-CF87-3E73F0BA5C60}"/>
              </a:ext>
            </a:extLst>
          </p:cNvPr>
          <p:cNvSpPr txBox="1"/>
          <p:nvPr/>
        </p:nvSpPr>
        <p:spPr>
          <a:xfrm>
            <a:off x="492942" y="1316955"/>
            <a:ext cx="10921118" cy="830997"/>
          </a:xfrm>
          <a:prstGeom prst="rect">
            <a:avLst/>
          </a:prstGeom>
          <a:noFill/>
        </p:spPr>
        <p:txBody>
          <a:bodyPr wrap="square" rtlCol="0">
            <a:spAutoFit/>
          </a:bodyPr>
          <a:lstStyle/>
          <a:p>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2. The rendered and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denoised</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images, and estimates of their errors are inputs to the     </a:t>
            </a:r>
          </a:p>
          <a:p>
            <a:r>
              <a:rPr kumimoji="1" lang="en-US" altLang="ko-KR" sz="2400" dirty="0">
                <a:latin typeface="Calibri" panose="020F0502020204030204" pitchFamily="34" charset="0"/>
                <a:ea typeface="Calibri" panose="020F0502020204030204" pitchFamily="34" charset="0"/>
                <a:cs typeface="Calibri" panose="020F0502020204030204" pitchFamily="34" charset="0"/>
              </a:rPr>
              <a:t> </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neural network</a:t>
            </a:r>
          </a:p>
        </p:txBody>
      </p:sp>
      <p:sp>
        <p:nvSpPr>
          <p:cNvPr id="2" name="직사각형 1"/>
          <p:cNvSpPr/>
          <p:nvPr/>
        </p:nvSpPr>
        <p:spPr>
          <a:xfrm>
            <a:off x="5158842" y="3972898"/>
            <a:ext cx="1753585" cy="881743"/>
          </a:xfrm>
          <a:prstGeom prst="rect">
            <a:avLst/>
          </a:prstGeom>
          <a:noFill/>
          <a:ln w="31750">
            <a:solidFill>
              <a:schemeClr val="tx1"/>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Neural Network</a:t>
            </a:r>
            <a:endParaRPr lang="ko-KR" altLang="en-US" sz="2400" b="1" dirty="0">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10" name="직사각형 9"/>
              <p:cNvSpPr/>
              <p:nvPr/>
            </p:nvSpPr>
            <p:spPr>
              <a:xfrm>
                <a:off x="5158842" y="5268167"/>
                <a:ext cx="1753585" cy="88174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t-test &amp; </a:t>
                </a:r>
              </a:p>
              <a:p>
                <a:pPr algn="ctr"/>
                <a14:m>
                  <m:oMath xmlns:m="http://schemas.openxmlformats.org/officeDocument/2006/math">
                    <m:r>
                      <a:rPr lang="ko-KR" altLang="en-US" sz="2400" b="1" i="1" smtClean="0">
                        <a:solidFill>
                          <a:schemeClr val="tx1"/>
                        </a:solidFill>
                        <a:latin typeface="Cambria Math" panose="02040503050406030204" pitchFamily="18" charset="0"/>
                        <a:ea typeface="Calibri" panose="020F0502020204030204" pitchFamily="34" charset="0"/>
                        <a:cs typeface="Calibri" panose="020F0502020204030204" pitchFamily="34" charset="0"/>
                      </a:rPr>
                      <m:t>𝜶</m:t>
                    </m:r>
                  </m:oMath>
                </a14:m>
                <a:r>
                  <a:rPr lang="en-US" altLang="ko-KR" sz="2400" b="1" dirty="0" smtClean="0">
                    <a:solidFill>
                      <a:schemeClr val="tx1"/>
                    </a:solidFill>
                    <a:latin typeface="Calibri" panose="020F0502020204030204" pitchFamily="34" charset="0"/>
                    <a:cs typeface="Calibri" panose="020F0502020204030204" pitchFamily="34" charset="0"/>
                  </a:rPr>
                  <a:t>-scaling</a:t>
                </a:r>
                <a:endParaRPr lang="ko-KR" altLang="en-US" sz="2400" b="1" dirty="0">
                  <a:solidFill>
                    <a:schemeClr val="tx1"/>
                  </a:solidFill>
                  <a:latin typeface="Calibri" panose="020F0502020204030204" pitchFamily="34" charset="0"/>
                  <a:cs typeface="Calibri" panose="020F0502020204030204" pitchFamily="34" charset="0"/>
                </a:endParaRPr>
              </a:p>
            </p:txBody>
          </p:sp>
        </mc:Choice>
        <mc:Fallback>
          <p:sp>
            <p:nvSpPr>
              <p:cNvPr id="10" name="직사각형 9"/>
              <p:cNvSpPr>
                <a:spLocks noRot="1" noChangeAspect="1" noMove="1" noResize="1" noEditPoints="1" noAdjustHandles="1" noChangeArrowheads="1" noChangeShapeType="1" noTextEdit="1"/>
              </p:cNvSpPr>
              <p:nvPr/>
            </p:nvSpPr>
            <p:spPr>
              <a:xfrm>
                <a:off x="5158842" y="5268167"/>
                <a:ext cx="1753585" cy="881743"/>
              </a:xfrm>
              <a:prstGeom prst="rect">
                <a:avLst/>
              </a:prstGeom>
              <a:blipFill>
                <a:blip r:embed="rId3"/>
                <a:stretch>
                  <a:fillRect t="-667" b="-10000"/>
                </a:stretch>
              </a:blipFill>
              <a:ln w="31750">
                <a:solidFill>
                  <a:schemeClr val="tx1"/>
                </a:solidFill>
              </a:ln>
            </p:spPr>
            <p:txBody>
              <a:bodyPr/>
              <a:lstStyle/>
              <a:p>
                <a:r>
                  <a:rPr lang="ko-KR" altLang="en-US">
                    <a:noFill/>
                  </a:rPr>
                  <a:t> </a:t>
                </a:r>
              </a:p>
            </p:txBody>
          </p:sp>
        </mc:Fallback>
      </mc:AlternateContent>
      <p:sp>
        <p:nvSpPr>
          <p:cNvPr id="11" name="직사각형 10"/>
          <p:cNvSpPr/>
          <p:nvPr/>
        </p:nvSpPr>
        <p:spPr>
          <a:xfrm>
            <a:off x="7733807" y="5268166"/>
            <a:ext cx="1753585" cy="88174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Final</a:t>
            </a:r>
          </a:p>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Image</a:t>
            </a:r>
            <a:endParaRPr lang="ko-KR" altLang="en-US" sz="2400" b="1" dirty="0">
              <a:solidFill>
                <a:schemeClr val="tx1"/>
              </a:solidFill>
              <a:latin typeface="Calibri" panose="020F0502020204030204" pitchFamily="34" charset="0"/>
              <a:cs typeface="Calibri" panose="020F0502020204030204" pitchFamily="34" charset="0"/>
            </a:endParaRPr>
          </a:p>
        </p:txBody>
      </p:sp>
      <p:sp>
        <p:nvSpPr>
          <p:cNvPr id="12" name="직사각형 11"/>
          <p:cNvSpPr/>
          <p:nvPr/>
        </p:nvSpPr>
        <p:spPr>
          <a:xfrm>
            <a:off x="5158842" y="2683000"/>
            <a:ext cx="1753585" cy="881743"/>
          </a:xfrm>
          <a:prstGeom prst="rect">
            <a:avLst/>
          </a:prstGeom>
          <a:no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Image</a:t>
            </a:r>
          </a:p>
          <a:p>
            <a:pPr algn="ctr"/>
            <a:r>
              <a:rPr lang="en-US" altLang="ko-KR" sz="2400" b="1"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Denoiser</a:t>
            </a:r>
            <a:endParaRPr lang="ko-KR" altLang="en-US" sz="2400" b="1" dirty="0">
              <a:solidFill>
                <a:schemeClr val="tx1"/>
              </a:solidFill>
              <a:latin typeface="Calibri" panose="020F0502020204030204" pitchFamily="34" charset="0"/>
              <a:cs typeface="Calibri" panose="020F0502020204030204" pitchFamily="34" charset="0"/>
            </a:endParaRPr>
          </a:p>
        </p:txBody>
      </p:sp>
      <p:sp>
        <p:nvSpPr>
          <p:cNvPr id="13" name="직사각형 12"/>
          <p:cNvSpPr/>
          <p:nvPr/>
        </p:nvSpPr>
        <p:spPr>
          <a:xfrm>
            <a:off x="7733807" y="2683000"/>
            <a:ext cx="1845622" cy="881743"/>
          </a:xfrm>
          <a:prstGeom prst="rect">
            <a:avLst/>
          </a:prstGeom>
          <a:no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SURE </a:t>
            </a:r>
          </a:p>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Computation</a:t>
            </a:r>
            <a:endParaRPr lang="ko-KR" altLang="en-US" sz="2400" b="1" dirty="0">
              <a:solidFill>
                <a:schemeClr val="tx1"/>
              </a:solidFill>
              <a:latin typeface="Calibri" panose="020F0502020204030204" pitchFamily="34" charset="0"/>
              <a:cs typeface="Calibri" panose="020F0502020204030204" pitchFamily="34" charset="0"/>
            </a:endParaRPr>
          </a:p>
        </p:txBody>
      </p:sp>
      <p:sp>
        <p:nvSpPr>
          <p:cNvPr id="14" name="직사각형 13"/>
          <p:cNvSpPr/>
          <p:nvPr/>
        </p:nvSpPr>
        <p:spPr>
          <a:xfrm>
            <a:off x="2583877" y="2682999"/>
            <a:ext cx="1753585" cy="88174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Color</a:t>
            </a:r>
          </a:p>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Variance</a:t>
            </a:r>
            <a:endParaRPr lang="ko-KR" altLang="en-US" sz="2400" b="1" dirty="0">
              <a:solidFill>
                <a:schemeClr val="tx1"/>
              </a:solidFill>
              <a:latin typeface="Calibri" panose="020F0502020204030204" pitchFamily="34" charset="0"/>
              <a:cs typeface="Calibri" panose="020F0502020204030204" pitchFamily="34" charset="0"/>
            </a:endParaRPr>
          </a:p>
        </p:txBody>
      </p:sp>
      <p:cxnSp>
        <p:nvCxnSpPr>
          <p:cNvPr id="15" name="직선 연결선 14"/>
          <p:cNvCxnSpPr>
            <a:stCxn id="14" idx="3"/>
            <a:endCxn id="12" idx="1"/>
          </p:cNvCxnSpPr>
          <p:nvPr/>
        </p:nvCxnSpPr>
        <p:spPr>
          <a:xfrm>
            <a:off x="4337462" y="3123871"/>
            <a:ext cx="821380" cy="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직선 연결선 16"/>
          <p:cNvCxnSpPr/>
          <p:nvPr/>
        </p:nvCxnSpPr>
        <p:spPr>
          <a:xfrm>
            <a:off x="6912427" y="3121186"/>
            <a:ext cx="821380" cy="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직선 연결선 17"/>
          <p:cNvCxnSpPr/>
          <p:nvPr/>
        </p:nvCxnSpPr>
        <p:spPr>
          <a:xfrm>
            <a:off x="6912427" y="5709037"/>
            <a:ext cx="821380" cy="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flipV="1">
            <a:off x="6062354" y="3564743"/>
            <a:ext cx="1" cy="40815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p:nvCxnSpPr>
        <p:spPr>
          <a:xfrm flipV="1">
            <a:off x="6062354" y="4854641"/>
            <a:ext cx="1" cy="40815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꺾인 연결선 22"/>
          <p:cNvCxnSpPr>
            <a:endCxn id="13" idx="2"/>
          </p:cNvCxnSpPr>
          <p:nvPr/>
        </p:nvCxnSpPr>
        <p:spPr>
          <a:xfrm flipV="1">
            <a:off x="6062354" y="3564743"/>
            <a:ext cx="2594264" cy="169057"/>
          </a:xfrm>
          <a:prstGeom prst="bentConnector2">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804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6331798" cy="646331"/>
          </a:xfrm>
          <a:prstGeom prst="rect">
            <a:avLst/>
          </a:prstGeom>
          <a:noFill/>
        </p:spPr>
        <p:txBody>
          <a:bodyPr wrap="none" rtlCol="0">
            <a:spAutoFit/>
          </a:bodyPr>
          <a:lstStyle/>
          <a:p>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Pipeline of progressive </a:t>
            </a:r>
            <a:r>
              <a:rPr kumimoji="1" lang="en-US" altLang="ko-KR" sz="3600" dirty="0" err="1" smtClean="0">
                <a:latin typeface="Calibri" panose="020F0502020204030204" pitchFamily="34" charset="0"/>
                <a:ea typeface="Calibri" panose="020F0502020204030204" pitchFamily="34" charset="0"/>
                <a:cs typeface="Calibri" panose="020F0502020204030204" pitchFamily="34" charset="0"/>
              </a:rPr>
              <a:t>denoising</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14</a:t>
            </a:fld>
            <a:endParaRPr kumimoji="1" lang="ko-KR" altLang="en-US">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65" name="TextBox 64">
                <a:extLst>
                  <a:ext uri="{FF2B5EF4-FFF2-40B4-BE49-F238E27FC236}">
                    <a16:creationId xmlns:a16="http://schemas.microsoft.com/office/drawing/2014/main" id="{750C48AA-CA32-13E5-CF87-3E73F0BA5C60}"/>
                  </a:ext>
                </a:extLst>
              </p:cNvPr>
              <p:cNvSpPr txBox="1"/>
              <p:nvPr/>
            </p:nvSpPr>
            <p:spPr>
              <a:xfrm>
                <a:off x="492942" y="1316955"/>
                <a:ext cx="10921118" cy="461665"/>
              </a:xfrm>
              <a:prstGeom prst="rect">
                <a:avLst/>
              </a:prstGeom>
              <a:noFill/>
            </p:spPr>
            <p:txBody>
              <a:bodyPr wrap="square" rtlCol="0">
                <a:spAutoFit/>
              </a:bodyPr>
              <a:lstStyle/>
              <a:p>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3. The neural network predicts a per-pixel mixing parameter </a:t>
                </a:r>
                <a14:m>
                  <m:oMath xmlns:m="http://schemas.openxmlformats.org/officeDocument/2006/math">
                    <m:r>
                      <a:rPr kumimoji="1" lang="ko-KR" altLang="en-US" sz="2400" i="1" smtClean="0">
                        <a:latin typeface="Cambria Math" panose="02040503050406030204" pitchFamily="18" charset="0"/>
                        <a:ea typeface="Calibri" panose="020F0502020204030204" pitchFamily="34" charset="0"/>
                        <a:cs typeface="Calibri" panose="020F0502020204030204" pitchFamily="34" charset="0"/>
                      </a:rPr>
                      <m:t>𝛼</m:t>
                    </m:r>
                    <m:r>
                      <a:rPr kumimoji="1" lang="en-US" altLang="ko-KR" sz="2400" b="0" i="1" smtClean="0">
                        <a:latin typeface="Cambria Math" panose="02040503050406030204" pitchFamily="18" charset="0"/>
                        <a:ea typeface="Cambria Math" panose="02040503050406030204" pitchFamily="18" charset="0"/>
                        <a:cs typeface="Calibri" panose="020F0502020204030204" pitchFamily="34" charset="0"/>
                      </a:rPr>
                      <m:t>∈[0, 1]</m:t>
                    </m:r>
                  </m:oMath>
                </a14:m>
                <a:endParaRPr kumimoji="1" lang="en-US" altLang="ko-KR" sz="2400" dirty="0" smtClean="0">
                  <a:latin typeface="Calibri" panose="020F0502020204030204" pitchFamily="34" charset="0"/>
                  <a:ea typeface="Calibri" panose="020F0502020204030204" pitchFamily="34" charset="0"/>
                  <a:cs typeface="Calibri" panose="020F0502020204030204" pitchFamily="34" charset="0"/>
                </a:endParaRPr>
              </a:p>
            </p:txBody>
          </p:sp>
        </mc:Choice>
        <mc:Fallback>
          <p:sp>
            <p:nvSpPr>
              <p:cNvPr id="65" name="TextBox 64">
                <a:extLst>
                  <a:ext uri="{FF2B5EF4-FFF2-40B4-BE49-F238E27FC236}">
                    <a16:creationId xmlns:a16="http://schemas.microsoft.com/office/drawing/2014/main" id="{750C48AA-CA32-13E5-CF87-3E73F0BA5C60}"/>
                  </a:ext>
                </a:extLst>
              </p:cNvPr>
              <p:cNvSpPr txBox="1">
                <a:spLocks noRot="1" noChangeAspect="1" noMove="1" noResize="1" noEditPoints="1" noAdjustHandles="1" noChangeArrowheads="1" noChangeShapeType="1" noTextEdit="1"/>
              </p:cNvSpPr>
              <p:nvPr/>
            </p:nvSpPr>
            <p:spPr>
              <a:xfrm>
                <a:off x="492942" y="1316955"/>
                <a:ext cx="10921118" cy="461665"/>
              </a:xfrm>
              <a:prstGeom prst="rect">
                <a:avLst/>
              </a:prstGeom>
              <a:blipFill>
                <a:blip r:embed="rId3"/>
                <a:stretch>
                  <a:fillRect l="-893" t="-10526" b="-28947"/>
                </a:stretch>
              </a:blipFill>
            </p:spPr>
            <p:txBody>
              <a:bodyPr/>
              <a:lstStyle/>
              <a:p>
                <a:r>
                  <a:rPr lang="ko-KR" altLang="en-US">
                    <a:noFill/>
                  </a:rPr>
                  <a:t> </a:t>
                </a:r>
              </a:p>
            </p:txBody>
          </p:sp>
        </mc:Fallback>
      </mc:AlternateContent>
      <p:sp>
        <p:nvSpPr>
          <p:cNvPr id="2" name="직사각형 1"/>
          <p:cNvSpPr/>
          <p:nvPr/>
        </p:nvSpPr>
        <p:spPr>
          <a:xfrm>
            <a:off x="5158842" y="3972898"/>
            <a:ext cx="1753585" cy="881743"/>
          </a:xfrm>
          <a:prstGeom prst="rect">
            <a:avLst/>
          </a:prstGeom>
          <a:noFill/>
          <a:ln w="31750">
            <a:solidFill>
              <a:schemeClr val="tx1"/>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Neural Network</a:t>
            </a:r>
            <a:endParaRPr lang="ko-KR" altLang="en-US" sz="2400" b="1" dirty="0">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10" name="직사각형 9"/>
              <p:cNvSpPr/>
              <p:nvPr/>
            </p:nvSpPr>
            <p:spPr>
              <a:xfrm>
                <a:off x="5158842" y="5268167"/>
                <a:ext cx="1753585" cy="88174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t-test &amp; </a:t>
                </a:r>
              </a:p>
              <a:p>
                <a:pPr algn="ctr"/>
                <a14:m>
                  <m:oMath xmlns:m="http://schemas.openxmlformats.org/officeDocument/2006/math">
                    <m:r>
                      <a:rPr lang="ko-KR" altLang="en-US" sz="2400" b="1" i="1" smtClean="0">
                        <a:solidFill>
                          <a:schemeClr val="tx1"/>
                        </a:solidFill>
                        <a:latin typeface="Cambria Math" panose="02040503050406030204" pitchFamily="18" charset="0"/>
                        <a:ea typeface="Calibri" panose="020F0502020204030204" pitchFamily="34" charset="0"/>
                        <a:cs typeface="Calibri" panose="020F0502020204030204" pitchFamily="34" charset="0"/>
                      </a:rPr>
                      <m:t>𝜶</m:t>
                    </m:r>
                  </m:oMath>
                </a14:m>
                <a:r>
                  <a:rPr lang="en-US" altLang="ko-KR" sz="2400" b="1" dirty="0" smtClean="0">
                    <a:solidFill>
                      <a:schemeClr val="tx1"/>
                    </a:solidFill>
                    <a:latin typeface="Calibri" panose="020F0502020204030204" pitchFamily="34" charset="0"/>
                    <a:cs typeface="Calibri" panose="020F0502020204030204" pitchFamily="34" charset="0"/>
                  </a:rPr>
                  <a:t>-scaling</a:t>
                </a:r>
                <a:endParaRPr lang="ko-KR" altLang="en-US" sz="2400" b="1" dirty="0">
                  <a:solidFill>
                    <a:schemeClr val="tx1"/>
                  </a:solidFill>
                  <a:latin typeface="Calibri" panose="020F0502020204030204" pitchFamily="34" charset="0"/>
                  <a:cs typeface="Calibri" panose="020F0502020204030204" pitchFamily="34" charset="0"/>
                </a:endParaRPr>
              </a:p>
            </p:txBody>
          </p:sp>
        </mc:Choice>
        <mc:Fallback>
          <p:sp>
            <p:nvSpPr>
              <p:cNvPr id="10" name="직사각형 9"/>
              <p:cNvSpPr>
                <a:spLocks noRot="1" noChangeAspect="1" noMove="1" noResize="1" noEditPoints="1" noAdjustHandles="1" noChangeArrowheads="1" noChangeShapeType="1" noTextEdit="1"/>
              </p:cNvSpPr>
              <p:nvPr/>
            </p:nvSpPr>
            <p:spPr>
              <a:xfrm>
                <a:off x="5158842" y="5268167"/>
                <a:ext cx="1753585" cy="881743"/>
              </a:xfrm>
              <a:prstGeom prst="rect">
                <a:avLst/>
              </a:prstGeom>
              <a:blipFill>
                <a:blip r:embed="rId4"/>
                <a:stretch>
                  <a:fillRect t="-667" b="-10000"/>
                </a:stretch>
              </a:blipFill>
              <a:ln w="31750">
                <a:solidFill>
                  <a:schemeClr val="tx1"/>
                </a:solidFill>
              </a:ln>
            </p:spPr>
            <p:txBody>
              <a:bodyPr/>
              <a:lstStyle/>
              <a:p>
                <a:r>
                  <a:rPr lang="ko-KR" altLang="en-US">
                    <a:noFill/>
                  </a:rPr>
                  <a:t> </a:t>
                </a:r>
              </a:p>
            </p:txBody>
          </p:sp>
        </mc:Fallback>
      </mc:AlternateContent>
      <p:sp>
        <p:nvSpPr>
          <p:cNvPr id="11" name="직사각형 10"/>
          <p:cNvSpPr/>
          <p:nvPr/>
        </p:nvSpPr>
        <p:spPr>
          <a:xfrm>
            <a:off x="7733807" y="5268166"/>
            <a:ext cx="1753585" cy="88174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Final</a:t>
            </a:r>
          </a:p>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Image</a:t>
            </a:r>
            <a:endParaRPr lang="ko-KR" altLang="en-US" sz="2400" b="1" dirty="0">
              <a:solidFill>
                <a:schemeClr val="tx1"/>
              </a:solidFill>
              <a:latin typeface="Calibri" panose="020F0502020204030204" pitchFamily="34" charset="0"/>
              <a:cs typeface="Calibri" panose="020F0502020204030204" pitchFamily="34" charset="0"/>
            </a:endParaRPr>
          </a:p>
        </p:txBody>
      </p:sp>
      <p:sp>
        <p:nvSpPr>
          <p:cNvPr id="12" name="직사각형 11"/>
          <p:cNvSpPr/>
          <p:nvPr/>
        </p:nvSpPr>
        <p:spPr>
          <a:xfrm>
            <a:off x="5158842" y="2683000"/>
            <a:ext cx="1753585" cy="881743"/>
          </a:xfrm>
          <a:prstGeom prst="rect">
            <a:avLst/>
          </a:prstGeom>
          <a:no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Image</a:t>
            </a:r>
          </a:p>
          <a:p>
            <a:pPr algn="ctr"/>
            <a:r>
              <a:rPr lang="en-US" altLang="ko-KR" sz="2400" b="1"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Denoiser</a:t>
            </a:r>
            <a:endParaRPr lang="ko-KR" altLang="en-US" sz="2400" b="1" dirty="0">
              <a:solidFill>
                <a:schemeClr val="tx1"/>
              </a:solidFill>
              <a:latin typeface="Calibri" panose="020F0502020204030204" pitchFamily="34" charset="0"/>
              <a:cs typeface="Calibri" panose="020F0502020204030204" pitchFamily="34" charset="0"/>
            </a:endParaRPr>
          </a:p>
        </p:txBody>
      </p:sp>
      <p:sp>
        <p:nvSpPr>
          <p:cNvPr id="13" name="직사각형 12"/>
          <p:cNvSpPr/>
          <p:nvPr/>
        </p:nvSpPr>
        <p:spPr>
          <a:xfrm>
            <a:off x="7733807" y="2683000"/>
            <a:ext cx="1845622" cy="881743"/>
          </a:xfrm>
          <a:prstGeom prst="rect">
            <a:avLst/>
          </a:prstGeom>
          <a:no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SURE </a:t>
            </a:r>
          </a:p>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Computation</a:t>
            </a:r>
            <a:endParaRPr lang="ko-KR" altLang="en-US" sz="2400" b="1" dirty="0">
              <a:solidFill>
                <a:schemeClr val="tx1"/>
              </a:solidFill>
              <a:latin typeface="Calibri" panose="020F0502020204030204" pitchFamily="34" charset="0"/>
              <a:cs typeface="Calibri" panose="020F0502020204030204" pitchFamily="34" charset="0"/>
            </a:endParaRPr>
          </a:p>
        </p:txBody>
      </p:sp>
      <p:sp>
        <p:nvSpPr>
          <p:cNvPr id="14" name="직사각형 13"/>
          <p:cNvSpPr/>
          <p:nvPr/>
        </p:nvSpPr>
        <p:spPr>
          <a:xfrm>
            <a:off x="2583877" y="2682999"/>
            <a:ext cx="1753585" cy="88174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Color</a:t>
            </a:r>
          </a:p>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Variance</a:t>
            </a:r>
            <a:endParaRPr lang="ko-KR" altLang="en-US" sz="2400" b="1" dirty="0">
              <a:solidFill>
                <a:schemeClr val="tx1"/>
              </a:solidFill>
              <a:latin typeface="Calibri" panose="020F0502020204030204" pitchFamily="34" charset="0"/>
              <a:cs typeface="Calibri" panose="020F0502020204030204" pitchFamily="34" charset="0"/>
            </a:endParaRPr>
          </a:p>
        </p:txBody>
      </p:sp>
      <p:cxnSp>
        <p:nvCxnSpPr>
          <p:cNvPr id="15" name="직선 연결선 14"/>
          <p:cNvCxnSpPr>
            <a:stCxn id="14" idx="3"/>
            <a:endCxn id="12" idx="1"/>
          </p:cNvCxnSpPr>
          <p:nvPr/>
        </p:nvCxnSpPr>
        <p:spPr>
          <a:xfrm>
            <a:off x="4337462" y="3123871"/>
            <a:ext cx="821380" cy="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직선 연결선 16"/>
          <p:cNvCxnSpPr/>
          <p:nvPr/>
        </p:nvCxnSpPr>
        <p:spPr>
          <a:xfrm>
            <a:off x="6912427" y="3121186"/>
            <a:ext cx="821380" cy="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직선 연결선 17"/>
          <p:cNvCxnSpPr/>
          <p:nvPr/>
        </p:nvCxnSpPr>
        <p:spPr>
          <a:xfrm>
            <a:off x="6912427" y="5709037"/>
            <a:ext cx="821380" cy="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flipV="1">
            <a:off x="6062354" y="3564743"/>
            <a:ext cx="1" cy="40815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p:nvCxnSpPr>
        <p:spPr>
          <a:xfrm flipV="1">
            <a:off x="6062354" y="4854641"/>
            <a:ext cx="1" cy="40815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꺾인 연결선 22"/>
          <p:cNvCxnSpPr>
            <a:endCxn id="13" idx="2"/>
          </p:cNvCxnSpPr>
          <p:nvPr/>
        </p:nvCxnSpPr>
        <p:spPr>
          <a:xfrm flipV="1">
            <a:off x="6062354" y="3564743"/>
            <a:ext cx="2594264" cy="169057"/>
          </a:xfrm>
          <a:prstGeom prst="bentConnector2">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8102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6331798" cy="646331"/>
          </a:xfrm>
          <a:prstGeom prst="rect">
            <a:avLst/>
          </a:prstGeom>
          <a:noFill/>
        </p:spPr>
        <p:txBody>
          <a:bodyPr wrap="none" rtlCol="0">
            <a:spAutoFit/>
          </a:bodyPr>
          <a:lstStyle/>
          <a:p>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Pipeline of progressive </a:t>
            </a:r>
            <a:r>
              <a:rPr kumimoji="1" lang="en-US" altLang="ko-KR" sz="3600" dirty="0" err="1" smtClean="0">
                <a:latin typeface="Calibri" panose="020F0502020204030204" pitchFamily="34" charset="0"/>
                <a:ea typeface="Calibri" panose="020F0502020204030204" pitchFamily="34" charset="0"/>
                <a:cs typeface="Calibri" panose="020F0502020204030204" pitchFamily="34" charset="0"/>
              </a:rPr>
              <a:t>denoising</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15</a:t>
            </a:fld>
            <a:endParaRPr kumimoji="1" lang="ko-KR" altLang="en-US">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65" name="TextBox 64">
                <a:extLst>
                  <a:ext uri="{FF2B5EF4-FFF2-40B4-BE49-F238E27FC236}">
                    <a16:creationId xmlns:a16="http://schemas.microsoft.com/office/drawing/2014/main" id="{750C48AA-CA32-13E5-CF87-3E73F0BA5C60}"/>
                  </a:ext>
                </a:extLst>
              </p:cNvPr>
              <p:cNvSpPr txBox="1"/>
              <p:nvPr/>
            </p:nvSpPr>
            <p:spPr>
              <a:xfrm>
                <a:off x="492942" y="1316955"/>
                <a:ext cx="10921118" cy="830997"/>
              </a:xfrm>
              <a:prstGeom prst="rect">
                <a:avLst/>
              </a:prstGeom>
              <a:noFill/>
            </p:spPr>
            <p:txBody>
              <a:bodyPr wrap="square" rtlCol="0">
                <a:spAutoFit/>
              </a:bodyPr>
              <a:lstStyle/>
              <a:p>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4</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The t-statistic is calculated for the mixed output, and </a:t>
                </a:r>
                <a14:m>
                  <m:oMath xmlns:m="http://schemas.openxmlformats.org/officeDocument/2006/math">
                    <m:r>
                      <a:rPr kumimoji="1" lang="ko-KR" altLang="en-US" sz="2400" i="1" smtClean="0">
                        <a:latin typeface="Cambria Math" panose="02040503050406030204" pitchFamily="18" charset="0"/>
                        <a:ea typeface="Calibri" panose="020F0502020204030204" pitchFamily="34" charset="0"/>
                        <a:cs typeface="Calibri" panose="020F0502020204030204" pitchFamily="34" charset="0"/>
                      </a:rPr>
                      <m:t>𝛼</m:t>
                    </m:r>
                  </m:oMath>
                </a14:m>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is scaled if the output </a:t>
                </a:r>
              </a:p>
              <a:p>
                <a:r>
                  <a:rPr kumimoji="1" lang="en-US" altLang="ko-KR" sz="2400" dirty="0">
                    <a:latin typeface="Calibri" panose="020F0502020204030204" pitchFamily="34" charset="0"/>
                    <a:ea typeface="Calibri" panose="020F0502020204030204" pitchFamily="34" charset="0"/>
                    <a:cs typeface="Calibri" panose="020F0502020204030204" pitchFamily="34" charset="0"/>
                  </a:rPr>
                  <a:t> </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deviates significantly from the rendered input.</a:t>
                </a:r>
              </a:p>
            </p:txBody>
          </p:sp>
        </mc:Choice>
        <mc:Fallback>
          <p:sp>
            <p:nvSpPr>
              <p:cNvPr id="65" name="TextBox 64">
                <a:extLst>
                  <a:ext uri="{FF2B5EF4-FFF2-40B4-BE49-F238E27FC236}">
                    <a16:creationId xmlns:a16="http://schemas.microsoft.com/office/drawing/2014/main" id="{750C48AA-CA32-13E5-CF87-3E73F0BA5C60}"/>
                  </a:ext>
                </a:extLst>
              </p:cNvPr>
              <p:cNvSpPr txBox="1">
                <a:spLocks noRot="1" noChangeAspect="1" noMove="1" noResize="1" noEditPoints="1" noAdjustHandles="1" noChangeArrowheads="1" noChangeShapeType="1" noTextEdit="1"/>
              </p:cNvSpPr>
              <p:nvPr/>
            </p:nvSpPr>
            <p:spPr>
              <a:xfrm>
                <a:off x="492942" y="1316955"/>
                <a:ext cx="10921118" cy="830997"/>
              </a:xfrm>
              <a:prstGeom prst="rect">
                <a:avLst/>
              </a:prstGeom>
              <a:blipFill>
                <a:blip r:embed="rId3"/>
                <a:stretch>
                  <a:fillRect l="-893" t="-5882" b="-16176"/>
                </a:stretch>
              </a:blipFill>
            </p:spPr>
            <p:txBody>
              <a:bodyPr/>
              <a:lstStyle/>
              <a:p>
                <a:r>
                  <a:rPr lang="ko-KR" altLang="en-US">
                    <a:noFill/>
                  </a:rPr>
                  <a:t> </a:t>
                </a:r>
              </a:p>
            </p:txBody>
          </p:sp>
        </mc:Fallback>
      </mc:AlternateContent>
      <p:sp>
        <p:nvSpPr>
          <p:cNvPr id="2" name="직사각형 1"/>
          <p:cNvSpPr/>
          <p:nvPr/>
        </p:nvSpPr>
        <p:spPr>
          <a:xfrm>
            <a:off x="5158842" y="3972898"/>
            <a:ext cx="1753585" cy="881743"/>
          </a:xfrm>
          <a:prstGeom prst="rect">
            <a:avLst/>
          </a:prstGeom>
          <a:no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Neural Network</a:t>
            </a:r>
            <a:endParaRPr lang="ko-KR" altLang="en-US" sz="2400" b="1" dirty="0">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10" name="직사각형 9"/>
              <p:cNvSpPr/>
              <p:nvPr/>
            </p:nvSpPr>
            <p:spPr>
              <a:xfrm>
                <a:off x="5158842" y="5268167"/>
                <a:ext cx="1753585" cy="881743"/>
              </a:xfrm>
              <a:prstGeom prst="rect">
                <a:avLst/>
              </a:prstGeom>
              <a:noFill/>
              <a:ln w="31750">
                <a:solidFill>
                  <a:schemeClr val="tx1"/>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t-test &amp; </a:t>
                </a:r>
              </a:p>
              <a:p>
                <a:pPr algn="ctr"/>
                <a14:m>
                  <m:oMath xmlns:m="http://schemas.openxmlformats.org/officeDocument/2006/math">
                    <m:r>
                      <a:rPr lang="ko-KR" altLang="en-US" sz="2400" b="1" i="1" smtClean="0">
                        <a:solidFill>
                          <a:schemeClr val="tx1"/>
                        </a:solidFill>
                        <a:latin typeface="Cambria Math" panose="02040503050406030204" pitchFamily="18" charset="0"/>
                        <a:ea typeface="Calibri" panose="020F0502020204030204" pitchFamily="34" charset="0"/>
                        <a:cs typeface="Calibri" panose="020F0502020204030204" pitchFamily="34" charset="0"/>
                      </a:rPr>
                      <m:t>𝜶</m:t>
                    </m:r>
                  </m:oMath>
                </a14:m>
                <a:r>
                  <a:rPr lang="en-US" altLang="ko-KR" sz="2400" b="1" dirty="0" smtClean="0">
                    <a:solidFill>
                      <a:schemeClr val="tx1"/>
                    </a:solidFill>
                    <a:latin typeface="Calibri" panose="020F0502020204030204" pitchFamily="34" charset="0"/>
                    <a:cs typeface="Calibri" panose="020F0502020204030204" pitchFamily="34" charset="0"/>
                  </a:rPr>
                  <a:t>-scaling</a:t>
                </a:r>
                <a:endParaRPr lang="ko-KR" altLang="en-US" sz="2400" b="1" dirty="0">
                  <a:solidFill>
                    <a:schemeClr val="tx1"/>
                  </a:solidFill>
                  <a:latin typeface="Calibri" panose="020F0502020204030204" pitchFamily="34" charset="0"/>
                  <a:cs typeface="Calibri" panose="020F0502020204030204" pitchFamily="34" charset="0"/>
                </a:endParaRPr>
              </a:p>
            </p:txBody>
          </p:sp>
        </mc:Choice>
        <mc:Fallback>
          <p:sp>
            <p:nvSpPr>
              <p:cNvPr id="10" name="직사각형 9"/>
              <p:cNvSpPr>
                <a:spLocks noRot="1" noChangeAspect="1" noMove="1" noResize="1" noEditPoints="1" noAdjustHandles="1" noChangeArrowheads="1" noChangeShapeType="1" noTextEdit="1"/>
              </p:cNvSpPr>
              <p:nvPr/>
            </p:nvSpPr>
            <p:spPr>
              <a:xfrm>
                <a:off x="5158842" y="5268167"/>
                <a:ext cx="1753585" cy="881743"/>
              </a:xfrm>
              <a:prstGeom prst="rect">
                <a:avLst/>
              </a:prstGeom>
              <a:blipFill>
                <a:blip r:embed="rId4"/>
                <a:stretch>
                  <a:fillRect/>
                </a:stretch>
              </a:blipFill>
              <a:ln w="31750">
                <a:solidFill>
                  <a:schemeClr val="tx1"/>
                </a:solidFill>
              </a:ln>
              <a:effectLst>
                <a:glow rad="139700">
                  <a:schemeClr val="accent1">
                    <a:satMod val="175000"/>
                    <a:alpha val="40000"/>
                  </a:schemeClr>
                </a:glow>
              </a:effectLst>
            </p:spPr>
            <p:txBody>
              <a:bodyPr/>
              <a:lstStyle/>
              <a:p>
                <a:r>
                  <a:rPr lang="ko-KR" altLang="en-US">
                    <a:noFill/>
                  </a:rPr>
                  <a:t> </a:t>
                </a:r>
              </a:p>
            </p:txBody>
          </p:sp>
        </mc:Fallback>
      </mc:AlternateContent>
      <p:sp>
        <p:nvSpPr>
          <p:cNvPr id="11" name="직사각형 10"/>
          <p:cNvSpPr/>
          <p:nvPr/>
        </p:nvSpPr>
        <p:spPr>
          <a:xfrm>
            <a:off x="7733807" y="5268166"/>
            <a:ext cx="1753585" cy="88174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Final</a:t>
            </a:r>
          </a:p>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Image</a:t>
            </a:r>
            <a:endParaRPr lang="ko-KR" altLang="en-US" sz="2400" b="1" dirty="0">
              <a:solidFill>
                <a:schemeClr val="tx1"/>
              </a:solidFill>
              <a:latin typeface="Calibri" panose="020F0502020204030204" pitchFamily="34" charset="0"/>
              <a:cs typeface="Calibri" panose="020F0502020204030204" pitchFamily="34" charset="0"/>
            </a:endParaRPr>
          </a:p>
        </p:txBody>
      </p:sp>
      <p:sp>
        <p:nvSpPr>
          <p:cNvPr id="12" name="직사각형 11"/>
          <p:cNvSpPr/>
          <p:nvPr/>
        </p:nvSpPr>
        <p:spPr>
          <a:xfrm>
            <a:off x="5158842" y="2683000"/>
            <a:ext cx="1753585" cy="881743"/>
          </a:xfrm>
          <a:prstGeom prst="rect">
            <a:avLst/>
          </a:prstGeom>
          <a:no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Image</a:t>
            </a:r>
          </a:p>
          <a:p>
            <a:pPr algn="ctr"/>
            <a:r>
              <a:rPr lang="en-US" altLang="ko-KR" sz="2400" b="1"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Denoiser</a:t>
            </a:r>
            <a:endParaRPr lang="ko-KR" altLang="en-US" sz="2400" b="1" dirty="0">
              <a:solidFill>
                <a:schemeClr val="tx1"/>
              </a:solidFill>
              <a:latin typeface="Calibri" panose="020F0502020204030204" pitchFamily="34" charset="0"/>
              <a:cs typeface="Calibri" panose="020F0502020204030204" pitchFamily="34" charset="0"/>
            </a:endParaRPr>
          </a:p>
        </p:txBody>
      </p:sp>
      <p:sp>
        <p:nvSpPr>
          <p:cNvPr id="13" name="직사각형 12"/>
          <p:cNvSpPr/>
          <p:nvPr/>
        </p:nvSpPr>
        <p:spPr>
          <a:xfrm>
            <a:off x="7733807" y="2683000"/>
            <a:ext cx="1845622" cy="881743"/>
          </a:xfrm>
          <a:prstGeom prst="rect">
            <a:avLst/>
          </a:prstGeom>
          <a:no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SURE </a:t>
            </a:r>
          </a:p>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Computation</a:t>
            </a:r>
            <a:endParaRPr lang="ko-KR" altLang="en-US" sz="2400" b="1" dirty="0">
              <a:solidFill>
                <a:schemeClr val="tx1"/>
              </a:solidFill>
              <a:latin typeface="Calibri" panose="020F0502020204030204" pitchFamily="34" charset="0"/>
              <a:cs typeface="Calibri" panose="020F0502020204030204" pitchFamily="34" charset="0"/>
            </a:endParaRPr>
          </a:p>
        </p:txBody>
      </p:sp>
      <p:sp>
        <p:nvSpPr>
          <p:cNvPr id="14" name="직사각형 13"/>
          <p:cNvSpPr/>
          <p:nvPr/>
        </p:nvSpPr>
        <p:spPr>
          <a:xfrm>
            <a:off x="2583877" y="2682999"/>
            <a:ext cx="1753585" cy="88174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Color</a:t>
            </a:r>
          </a:p>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Variance</a:t>
            </a:r>
            <a:endParaRPr lang="ko-KR" altLang="en-US" sz="2400" b="1" dirty="0">
              <a:solidFill>
                <a:schemeClr val="tx1"/>
              </a:solidFill>
              <a:latin typeface="Calibri" panose="020F0502020204030204" pitchFamily="34" charset="0"/>
              <a:cs typeface="Calibri" panose="020F0502020204030204" pitchFamily="34" charset="0"/>
            </a:endParaRPr>
          </a:p>
        </p:txBody>
      </p:sp>
      <p:cxnSp>
        <p:nvCxnSpPr>
          <p:cNvPr id="15" name="직선 연결선 14"/>
          <p:cNvCxnSpPr>
            <a:stCxn id="14" idx="3"/>
            <a:endCxn id="12" idx="1"/>
          </p:cNvCxnSpPr>
          <p:nvPr/>
        </p:nvCxnSpPr>
        <p:spPr>
          <a:xfrm>
            <a:off x="4337462" y="3123871"/>
            <a:ext cx="821380" cy="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직선 연결선 16"/>
          <p:cNvCxnSpPr/>
          <p:nvPr/>
        </p:nvCxnSpPr>
        <p:spPr>
          <a:xfrm>
            <a:off x="6912427" y="3121186"/>
            <a:ext cx="821380" cy="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직선 연결선 17"/>
          <p:cNvCxnSpPr/>
          <p:nvPr/>
        </p:nvCxnSpPr>
        <p:spPr>
          <a:xfrm>
            <a:off x="6912427" y="5709037"/>
            <a:ext cx="821380" cy="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flipV="1">
            <a:off x="6062354" y="3564743"/>
            <a:ext cx="1" cy="40815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p:nvCxnSpPr>
        <p:spPr>
          <a:xfrm flipV="1">
            <a:off x="6062354" y="4854641"/>
            <a:ext cx="1" cy="40815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꺾인 연결선 22"/>
          <p:cNvCxnSpPr>
            <a:endCxn id="13" idx="2"/>
          </p:cNvCxnSpPr>
          <p:nvPr/>
        </p:nvCxnSpPr>
        <p:spPr>
          <a:xfrm flipV="1">
            <a:off x="6062354" y="3564743"/>
            <a:ext cx="2594264" cy="169057"/>
          </a:xfrm>
          <a:prstGeom prst="bentConnector2">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4215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6331798" cy="646331"/>
          </a:xfrm>
          <a:prstGeom prst="rect">
            <a:avLst/>
          </a:prstGeom>
          <a:noFill/>
        </p:spPr>
        <p:txBody>
          <a:bodyPr wrap="none" rtlCol="0">
            <a:spAutoFit/>
          </a:bodyPr>
          <a:lstStyle/>
          <a:p>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Pipeline of progressive </a:t>
            </a:r>
            <a:r>
              <a:rPr kumimoji="1" lang="en-US" altLang="ko-KR" sz="3600" dirty="0" err="1" smtClean="0">
                <a:latin typeface="Calibri" panose="020F0502020204030204" pitchFamily="34" charset="0"/>
                <a:ea typeface="Calibri" panose="020F0502020204030204" pitchFamily="34" charset="0"/>
                <a:cs typeface="Calibri" panose="020F0502020204030204" pitchFamily="34" charset="0"/>
              </a:rPr>
              <a:t>denoising</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16</a:t>
            </a:fld>
            <a:endParaRPr kumimoji="1" lang="ko-KR" altLang="en-US">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65" name="TextBox 64">
                <a:extLst>
                  <a:ext uri="{FF2B5EF4-FFF2-40B4-BE49-F238E27FC236}">
                    <a16:creationId xmlns:a16="http://schemas.microsoft.com/office/drawing/2014/main" id="{750C48AA-CA32-13E5-CF87-3E73F0BA5C60}"/>
                  </a:ext>
                </a:extLst>
              </p:cNvPr>
              <p:cNvSpPr txBox="1"/>
              <p:nvPr/>
            </p:nvSpPr>
            <p:spPr>
              <a:xfrm>
                <a:off x="492942" y="1316955"/>
                <a:ext cx="10921118" cy="830997"/>
              </a:xfrm>
              <a:prstGeom prst="rect">
                <a:avLst/>
              </a:prstGeom>
              <a:noFill/>
            </p:spPr>
            <p:txBody>
              <a:bodyPr wrap="square" rtlCol="0">
                <a:spAutoFit/>
              </a:bodyPr>
              <a:lstStyle/>
              <a:p>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5</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The final image is computed using the rescaled </a:t>
                </a:r>
                <a14:m>
                  <m:oMath xmlns:m="http://schemas.openxmlformats.org/officeDocument/2006/math">
                    <m:r>
                      <a:rPr kumimoji="1" lang="ko-KR" altLang="en-US" sz="2400" i="1" smtClean="0">
                        <a:latin typeface="Cambria Math" panose="02040503050406030204" pitchFamily="18" charset="0"/>
                        <a:ea typeface="Calibri" panose="020F0502020204030204" pitchFamily="34" charset="0"/>
                        <a:cs typeface="Calibri" panose="020F0502020204030204" pitchFamily="34" charset="0"/>
                      </a:rPr>
                      <m:t>𝛼</m:t>
                    </m:r>
                    <m:r>
                      <a:rPr kumimoji="1" lang="en-US" altLang="ko-KR" sz="2400" b="0" i="0" smtClean="0">
                        <a:latin typeface="Cambria Math" panose="02040503050406030204" pitchFamily="18" charset="0"/>
                        <a:ea typeface="Calibri" panose="020F0502020204030204" pitchFamily="34" charset="0"/>
                        <a:cs typeface="Calibri" panose="020F0502020204030204" pitchFamily="34" charset="0"/>
                      </a:rPr>
                      <m:t>.</m:t>
                    </m:r>
                  </m:oMath>
                </a14:m>
                <a:endParaRPr kumimoji="1" lang="en-US" altLang="ko-KR" sz="2400" dirty="0" smtClean="0">
                  <a:latin typeface="Calibri" panose="020F0502020204030204" pitchFamily="34" charset="0"/>
                  <a:ea typeface="Calibri" panose="020F0502020204030204" pitchFamily="34" charset="0"/>
                  <a:cs typeface="Calibri" panose="020F0502020204030204" pitchFamily="34" charset="0"/>
                </a:endParaRPr>
              </a:p>
              <a:p>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a:t>
                </a:r>
                <a:endParaRPr kumimoji="1" lang="en-US" altLang="ko-KR" sz="2400" dirty="0" smtClean="0">
                  <a:latin typeface="Calibri" panose="020F0502020204030204" pitchFamily="34" charset="0"/>
                  <a:ea typeface="Calibri" panose="020F0502020204030204" pitchFamily="34" charset="0"/>
                  <a:cs typeface="Calibri" panose="020F0502020204030204" pitchFamily="34" charset="0"/>
                </a:endParaRPr>
              </a:p>
            </p:txBody>
          </p:sp>
        </mc:Choice>
        <mc:Fallback>
          <p:sp>
            <p:nvSpPr>
              <p:cNvPr id="65" name="TextBox 64">
                <a:extLst>
                  <a:ext uri="{FF2B5EF4-FFF2-40B4-BE49-F238E27FC236}">
                    <a16:creationId xmlns:a16="http://schemas.microsoft.com/office/drawing/2014/main" id="{750C48AA-CA32-13E5-CF87-3E73F0BA5C60}"/>
                  </a:ext>
                </a:extLst>
              </p:cNvPr>
              <p:cNvSpPr txBox="1">
                <a:spLocks noRot="1" noChangeAspect="1" noMove="1" noResize="1" noEditPoints="1" noAdjustHandles="1" noChangeArrowheads="1" noChangeShapeType="1" noTextEdit="1"/>
              </p:cNvSpPr>
              <p:nvPr/>
            </p:nvSpPr>
            <p:spPr>
              <a:xfrm>
                <a:off x="492942" y="1316955"/>
                <a:ext cx="10921118" cy="830997"/>
              </a:xfrm>
              <a:prstGeom prst="rect">
                <a:avLst/>
              </a:prstGeom>
              <a:blipFill>
                <a:blip r:embed="rId3"/>
                <a:stretch>
                  <a:fillRect l="-893" t="-5882"/>
                </a:stretch>
              </a:blipFill>
            </p:spPr>
            <p:txBody>
              <a:bodyPr/>
              <a:lstStyle/>
              <a:p>
                <a:r>
                  <a:rPr lang="ko-KR" altLang="en-US">
                    <a:noFill/>
                  </a:rPr>
                  <a:t> </a:t>
                </a:r>
              </a:p>
            </p:txBody>
          </p:sp>
        </mc:Fallback>
      </mc:AlternateContent>
      <p:sp>
        <p:nvSpPr>
          <p:cNvPr id="2" name="직사각형 1"/>
          <p:cNvSpPr/>
          <p:nvPr/>
        </p:nvSpPr>
        <p:spPr>
          <a:xfrm>
            <a:off x="5158842" y="3972898"/>
            <a:ext cx="1753585" cy="881743"/>
          </a:xfrm>
          <a:prstGeom prst="rect">
            <a:avLst/>
          </a:prstGeom>
          <a:no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Neural Network</a:t>
            </a:r>
            <a:endParaRPr lang="ko-KR" altLang="en-US" sz="2400" b="1" dirty="0">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10" name="직사각형 9"/>
              <p:cNvSpPr/>
              <p:nvPr/>
            </p:nvSpPr>
            <p:spPr>
              <a:xfrm>
                <a:off x="5158842" y="5268167"/>
                <a:ext cx="1753585" cy="88174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t-test &amp; </a:t>
                </a:r>
              </a:p>
              <a:p>
                <a:pPr algn="ctr"/>
                <a14:m>
                  <m:oMath xmlns:m="http://schemas.openxmlformats.org/officeDocument/2006/math">
                    <m:r>
                      <a:rPr lang="ko-KR" altLang="en-US" sz="2400" b="1" i="1" smtClean="0">
                        <a:solidFill>
                          <a:schemeClr val="tx1"/>
                        </a:solidFill>
                        <a:latin typeface="Cambria Math" panose="02040503050406030204" pitchFamily="18" charset="0"/>
                        <a:ea typeface="Calibri" panose="020F0502020204030204" pitchFamily="34" charset="0"/>
                        <a:cs typeface="Calibri" panose="020F0502020204030204" pitchFamily="34" charset="0"/>
                      </a:rPr>
                      <m:t>𝜶</m:t>
                    </m:r>
                  </m:oMath>
                </a14:m>
                <a:r>
                  <a:rPr lang="en-US" altLang="ko-KR" sz="2400" b="1" dirty="0" smtClean="0">
                    <a:solidFill>
                      <a:schemeClr val="tx1"/>
                    </a:solidFill>
                    <a:latin typeface="Calibri" panose="020F0502020204030204" pitchFamily="34" charset="0"/>
                    <a:cs typeface="Calibri" panose="020F0502020204030204" pitchFamily="34" charset="0"/>
                  </a:rPr>
                  <a:t>-scaling</a:t>
                </a:r>
                <a:endParaRPr lang="ko-KR" altLang="en-US" sz="2400" b="1" dirty="0">
                  <a:solidFill>
                    <a:schemeClr val="tx1"/>
                  </a:solidFill>
                  <a:latin typeface="Calibri" panose="020F0502020204030204" pitchFamily="34" charset="0"/>
                  <a:cs typeface="Calibri" panose="020F0502020204030204" pitchFamily="34" charset="0"/>
                </a:endParaRPr>
              </a:p>
            </p:txBody>
          </p:sp>
        </mc:Choice>
        <mc:Fallback>
          <p:sp>
            <p:nvSpPr>
              <p:cNvPr id="10" name="직사각형 9"/>
              <p:cNvSpPr>
                <a:spLocks noRot="1" noChangeAspect="1" noMove="1" noResize="1" noEditPoints="1" noAdjustHandles="1" noChangeArrowheads="1" noChangeShapeType="1" noTextEdit="1"/>
              </p:cNvSpPr>
              <p:nvPr/>
            </p:nvSpPr>
            <p:spPr>
              <a:xfrm>
                <a:off x="5158842" y="5268167"/>
                <a:ext cx="1753585" cy="881743"/>
              </a:xfrm>
              <a:prstGeom prst="rect">
                <a:avLst/>
              </a:prstGeom>
              <a:blipFill>
                <a:blip r:embed="rId4"/>
                <a:stretch>
                  <a:fillRect t="-667" b="-10000"/>
                </a:stretch>
              </a:blipFill>
              <a:ln w="31750">
                <a:solidFill>
                  <a:schemeClr val="tx1"/>
                </a:solidFill>
              </a:ln>
            </p:spPr>
            <p:txBody>
              <a:bodyPr/>
              <a:lstStyle/>
              <a:p>
                <a:r>
                  <a:rPr lang="ko-KR" altLang="en-US">
                    <a:noFill/>
                  </a:rPr>
                  <a:t> </a:t>
                </a:r>
              </a:p>
            </p:txBody>
          </p:sp>
        </mc:Fallback>
      </mc:AlternateContent>
      <p:sp>
        <p:nvSpPr>
          <p:cNvPr id="11" name="직사각형 10"/>
          <p:cNvSpPr/>
          <p:nvPr/>
        </p:nvSpPr>
        <p:spPr>
          <a:xfrm>
            <a:off x="7733807" y="5268166"/>
            <a:ext cx="1753585" cy="881743"/>
          </a:xfrm>
          <a:prstGeom prst="rect">
            <a:avLst/>
          </a:prstGeom>
          <a:noFill/>
          <a:ln w="31750">
            <a:solidFill>
              <a:schemeClr val="tx1"/>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Final</a:t>
            </a:r>
          </a:p>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Image</a:t>
            </a:r>
            <a:endParaRPr lang="ko-KR" altLang="en-US" sz="2400" b="1" dirty="0">
              <a:solidFill>
                <a:schemeClr val="tx1"/>
              </a:solidFill>
              <a:latin typeface="Calibri" panose="020F0502020204030204" pitchFamily="34" charset="0"/>
              <a:cs typeface="Calibri" panose="020F0502020204030204" pitchFamily="34" charset="0"/>
            </a:endParaRPr>
          </a:p>
        </p:txBody>
      </p:sp>
      <p:sp>
        <p:nvSpPr>
          <p:cNvPr id="12" name="직사각형 11"/>
          <p:cNvSpPr/>
          <p:nvPr/>
        </p:nvSpPr>
        <p:spPr>
          <a:xfrm>
            <a:off x="5158842" y="2683000"/>
            <a:ext cx="1753585" cy="881743"/>
          </a:xfrm>
          <a:prstGeom prst="rect">
            <a:avLst/>
          </a:prstGeom>
          <a:no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Image</a:t>
            </a:r>
          </a:p>
          <a:p>
            <a:pPr algn="ctr"/>
            <a:r>
              <a:rPr lang="en-US" altLang="ko-KR" sz="2400" b="1"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Denoiser</a:t>
            </a:r>
            <a:endParaRPr lang="ko-KR" altLang="en-US" sz="2400" b="1" dirty="0">
              <a:solidFill>
                <a:schemeClr val="tx1"/>
              </a:solidFill>
              <a:latin typeface="Calibri" panose="020F0502020204030204" pitchFamily="34" charset="0"/>
              <a:cs typeface="Calibri" panose="020F0502020204030204" pitchFamily="34" charset="0"/>
            </a:endParaRPr>
          </a:p>
        </p:txBody>
      </p:sp>
      <p:sp>
        <p:nvSpPr>
          <p:cNvPr id="13" name="직사각형 12"/>
          <p:cNvSpPr/>
          <p:nvPr/>
        </p:nvSpPr>
        <p:spPr>
          <a:xfrm>
            <a:off x="7733807" y="2683000"/>
            <a:ext cx="1845622" cy="881743"/>
          </a:xfrm>
          <a:prstGeom prst="rect">
            <a:avLst/>
          </a:prstGeom>
          <a:no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SURE </a:t>
            </a:r>
          </a:p>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Computation</a:t>
            </a:r>
            <a:endParaRPr lang="ko-KR" altLang="en-US" sz="2400" b="1" dirty="0">
              <a:solidFill>
                <a:schemeClr val="tx1"/>
              </a:solidFill>
              <a:latin typeface="Calibri" panose="020F0502020204030204" pitchFamily="34" charset="0"/>
              <a:cs typeface="Calibri" panose="020F0502020204030204" pitchFamily="34" charset="0"/>
            </a:endParaRPr>
          </a:p>
        </p:txBody>
      </p:sp>
      <p:sp>
        <p:nvSpPr>
          <p:cNvPr id="14" name="직사각형 13"/>
          <p:cNvSpPr/>
          <p:nvPr/>
        </p:nvSpPr>
        <p:spPr>
          <a:xfrm>
            <a:off x="2583877" y="2682999"/>
            <a:ext cx="1753585" cy="88174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Color</a:t>
            </a:r>
          </a:p>
          <a:p>
            <a:pPr algn="ctr"/>
            <a:r>
              <a:rPr lang="en-US" altLang="ko-KR"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Variance</a:t>
            </a:r>
            <a:endParaRPr lang="ko-KR" altLang="en-US" sz="2400" b="1" dirty="0">
              <a:solidFill>
                <a:schemeClr val="tx1"/>
              </a:solidFill>
              <a:latin typeface="Calibri" panose="020F0502020204030204" pitchFamily="34" charset="0"/>
              <a:cs typeface="Calibri" panose="020F0502020204030204" pitchFamily="34" charset="0"/>
            </a:endParaRPr>
          </a:p>
        </p:txBody>
      </p:sp>
      <p:cxnSp>
        <p:nvCxnSpPr>
          <p:cNvPr id="15" name="직선 연결선 14"/>
          <p:cNvCxnSpPr>
            <a:stCxn id="14" idx="3"/>
            <a:endCxn id="12" idx="1"/>
          </p:cNvCxnSpPr>
          <p:nvPr/>
        </p:nvCxnSpPr>
        <p:spPr>
          <a:xfrm>
            <a:off x="4337462" y="3123871"/>
            <a:ext cx="821380" cy="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직선 연결선 16"/>
          <p:cNvCxnSpPr/>
          <p:nvPr/>
        </p:nvCxnSpPr>
        <p:spPr>
          <a:xfrm>
            <a:off x="6912427" y="3121186"/>
            <a:ext cx="821380" cy="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직선 연결선 17"/>
          <p:cNvCxnSpPr/>
          <p:nvPr/>
        </p:nvCxnSpPr>
        <p:spPr>
          <a:xfrm>
            <a:off x="6912427" y="5709037"/>
            <a:ext cx="821380" cy="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flipV="1">
            <a:off x="6062354" y="3564743"/>
            <a:ext cx="1" cy="40815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p:nvCxnSpPr>
        <p:spPr>
          <a:xfrm flipV="1">
            <a:off x="6062354" y="4854641"/>
            <a:ext cx="1" cy="40815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꺾인 연결선 22"/>
          <p:cNvCxnSpPr>
            <a:endCxn id="13" idx="2"/>
          </p:cNvCxnSpPr>
          <p:nvPr/>
        </p:nvCxnSpPr>
        <p:spPr>
          <a:xfrm flipV="1">
            <a:off x="6062354" y="3564743"/>
            <a:ext cx="2594264" cy="169057"/>
          </a:xfrm>
          <a:prstGeom prst="bentConnector2">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6530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1519840" cy="646331"/>
          </a:xfrm>
          <a:prstGeom prst="rect">
            <a:avLst/>
          </a:prstGeom>
          <a:noFill/>
        </p:spPr>
        <p:txBody>
          <a:bodyPr wrap="none" rtlCol="0">
            <a:spAutoFit/>
          </a:bodyPr>
          <a:lstStyle/>
          <a:p>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Results</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17</a:t>
            </a:fld>
            <a:endParaRPr kumimoji="1" lang="ko-KR" altLang="en-US">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50C48AA-CA32-13E5-CF87-3E73F0BA5C60}"/>
              </a:ext>
            </a:extLst>
          </p:cNvPr>
          <p:cNvSpPr txBox="1"/>
          <p:nvPr/>
        </p:nvSpPr>
        <p:spPr>
          <a:xfrm>
            <a:off x="492942" y="1184162"/>
            <a:ext cx="10921118" cy="58907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US" altLang="ko-KR" sz="2400" b="1" u="sng" dirty="0" smtClean="0">
                <a:latin typeface="Calibri" panose="020F0502020204030204" pitchFamily="34" charset="0"/>
                <a:ea typeface="Calibri" panose="020F0502020204030204" pitchFamily="34" charset="0"/>
                <a:cs typeface="Calibri" panose="020F0502020204030204" pitchFamily="34" charset="0"/>
              </a:rPr>
              <a:t>Progressively </a:t>
            </a:r>
            <a:r>
              <a:rPr kumimoji="1" lang="en-US" altLang="ko-KR" sz="2400" b="1" u="sng" dirty="0" err="1" smtClean="0">
                <a:latin typeface="Calibri" panose="020F0502020204030204" pitchFamily="34" charset="0"/>
                <a:ea typeface="Calibri" panose="020F0502020204030204" pitchFamily="34" charset="0"/>
                <a:cs typeface="Calibri" panose="020F0502020204030204" pitchFamily="34" charset="0"/>
              </a:rPr>
              <a:t>d</a:t>
            </a:r>
            <a:r>
              <a:rPr kumimoji="1" lang="en-US" altLang="ko-KR" sz="2400" b="1" u="sng" dirty="0" err="1" smtClean="0">
                <a:latin typeface="Calibri" panose="020F0502020204030204" pitchFamily="34" charset="0"/>
                <a:ea typeface="Calibri" panose="020F0502020204030204" pitchFamily="34" charset="0"/>
                <a:cs typeface="Calibri" panose="020F0502020204030204" pitchFamily="34" charset="0"/>
              </a:rPr>
              <a:t>enoised</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image recovers loss of detail occurred by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denoising</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p:txBody>
      </p:sp>
      <p:pic>
        <p:nvPicPr>
          <p:cNvPr id="3" name="그림 2"/>
          <p:cNvPicPr>
            <a:picLocks noChangeAspect="1"/>
          </p:cNvPicPr>
          <p:nvPr/>
        </p:nvPicPr>
        <p:blipFill>
          <a:blip r:embed="rId3"/>
          <a:stretch>
            <a:fillRect/>
          </a:stretch>
        </p:blipFill>
        <p:spPr>
          <a:xfrm>
            <a:off x="829624" y="2288745"/>
            <a:ext cx="4874540" cy="3005966"/>
          </a:xfrm>
          <a:prstGeom prst="rect">
            <a:avLst/>
          </a:prstGeom>
        </p:spPr>
      </p:pic>
      <p:pic>
        <p:nvPicPr>
          <p:cNvPr id="5" name="그림 4"/>
          <p:cNvPicPr>
            <a:picLocks noChangeAspect="1"/>
          </p:cNvPicPr>
          <p:nvPr/>
        </p:nvPicPr>
        <p:blipFill>
          <a:blip r:embed="rId4"/>
          <a:stretch>
            <a:fillRect/>
          </a:stretch>
        </p:blipFill>
        <p:spPr>
          <a:xfrm>
            <a:off x="6254439" y="2288745"/>
            <a:ext cx="4938372" cy="3005966"/>
          </a:xfrm>
          <a:prstGeom prst="rect">
            <a:avLst/>
          </a:prstGeom>
        </p:spPr>
      </p:pic>
      <p:sp>
        <p:nvSpPr>
          <p:cNvPr id="11" name="TextBox 10">
            <a:extLst>
              <a:ext uri="{FF2B5EF4-FFF2-40B4-BE49-F238E27FC236}">
                <a16:creationId xmlns:a16="http://schemas.microsoft.com/office/drawing/2014/main" id="{F85DB645-4FB9-3F62-ECDB-F8FC3AB7DCBB}"/>
              </a:ext>
            </a:extLst>
          </p:cNvPr>
          <p:cNvSpPr txBox="1"/>
          <p:nvPr/>
        </p:nvSpPr>
        <p:spPr>
          <a:xfrm>
            <a:off x="1886548" y="5404249"/>
            <a:ext cx="2760692" cy="461665"/>
          </a:xfrm>
          <a:prstGeom prst="rect">
            <a:avLst/>
          </a:prstGeom>
          <a:noFill/>
        </p:spPr>
        <p:txBody>
          <a:bodyPr wrap="none" rtlCol="0">
            <a:spAutoFit/>
          </a:bodyPr>
          <a:lstStyle/>
          <a:p>
            <a:r>
              <a:rPr kumimoji="1" lang="en-US" altLang="ko-KR" sz="2400" b="1" i="1" dirty="0" err="1" smtClean="0">
                <a:latin typeface="Calibri" panose="020F0502020204030204" pitchFamily="34" charset="0"/>
                <a:ea typeface="Calibri" panose="020F0502020204030204" pitchFamily="34" charset="0"/>
                <a:cs typeface="Calibri" panose="020F0502020204030204" pitchFamily="34" charset="0"/>
              </a:rPr>
              <a:t>Denoised</a:t>
            </a:r>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 (1024 </a:t>
            </a:r>
            <a:r>
              <a:rPr kumimoji="1" lang="en-US" altLang="ko-KR" sz="2400" b="1" i="1" dirty="0" err="1" smtClean="0">
                <a:latin typeface="Calibri" panose="020F0502020204030204" pitchFamily="34" charset="0"/>
                <a:ea typeface="Calibri" panose="020F0502020204030204" pitchFamily="34" charset="0"/>
                <a:cs typeface="Calibri" panose="020F0502020204030204" pitchFamily="34" charset="0"/>
              </a:rPr>
              <a:t>spp</a:t>
            </a:r>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a:t>
            </a:r>
            <a:endParaRPr kumimoji="1" lang="ko-KR" altLang="en-US" sz="2400" b="1"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85DB645-4FB9-3F62-ECDB-F8FC3AB7DCBB}"/>
              </a:ext>
            </a:extLst>
          </p:cNvPr>
          <p:cNvSpPr txBox="1"/>
          <p:nvPr/>
        </p:nvSpPr>
        <p:spPr>
          <a:xfrm>
            <a:off x="6464032" y="5404249"/>
            <a:ext cx="4519186" cy="461665"/>
          </a:xfrm>
          <a:prstGeom prst="rect">
            <a:avLst/>
          </a:prstGeom>
          <a:noFill/>
        </p:spPr>
        <p:txBody>
          <a:bodyPr wrap="none" rtlCol="0">
            <a:spAutoFit/>
          </a:bodyPr>
          <a:lstStyle/>
          <a:p>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Progressively </a:t>
            </a:r>
            <a:r>
              <a:rPr kumimoji="1" lang="en-US" altLang="ko-KR" sz="2400" b="1" i="1" dirty="0" err="1" smtClean="0">
                <a:latin typeface="Calibri" panose="020F0502020204030204" pitchFamily="34" charset="0"/>
                <a:ea typeface="Calibri" panose="020F0502020204030204" pitchFamily="34" charset="0"/>
                <a:cs typeface="Calibri" panose="020F0502020204030204" pitchFamily="34" charset="0"/>
              </a:rPr>
              <a:t>Denoised</a:t>
            </a:r>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 (1024 </a:t>
            </a:r>
            <a:r>
              <a:rPr kumimoji="1" lang="en-US" altLang="ko-KR" sz="2400" b="1" i="1" dirty="0" err="1" smtClean="0">
                <a:latin typeface="Calibri" panose="020F0502020204030204" pitchFamily="34" charset="0"/>
                <a:ea typeface="Calibri" panose="020F0502020204030204" pitchFamily="34" charset="0"/>
                <a:cs typeface="Calibri" panose="020F0502020204030204" pitchFamily="34" charset="0"/>
              </a:rPr>
              <a:t>spp</a:t>
            </a:r>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a:t>
            </a:r>
            <a:endParaRPr kumimoji="1" lang="ko-KR" altLang="en-US" sz="2400" b="1" i="1" dirty="0">
              <a:latin typeface="Calibri" panose="020F0502020204030204" pitchFamily="34" charset="0"/>
              <a:cs typeface="Calibri" panose="020F0502020204030204" pitchFamily="34" charset="0"/>
            </a:endParaRPr>
          </a:p>
        </p:txBody>
      </p:sp>
      <p:sp>
        <p:nvSpPr>
          <p:cNvPr id="15" name="직사각형 14"/>
          <p:cNvSpPr/>
          <p:nvPr/>
        </p:nvSpPr>
        <p:spPr>
          <a:xfrm>
            <a:off x="4837966" y="2775860"/>
            <a:ext cx="1141336" cy="1112968"/>
          </a:xfrm>
          <a:prstGeom prst="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10272724" y="2792986"/>
            <a:ext cx="1141336" cy="1112968"/>
          </a:xfrm>
          <a:prstGeom prst="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01508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3-10-25-01-05-21">
            <a:hlinkClick r:id="" action="ppaction://media"/>
            <a:extLst>
              <a:ext uri="{FF2B5EF4-FFF2-40B4-BE49-F238E27FC236}">
                <a16:creationId xmlns:a16="http://schemas.microsoft.com/office/drawing/2014/main" id="{D22027FF-02B7-7233-731A-24D079A40AE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0" y="0"/>
            <a:ext cx="12192000" cy="6858000"/>
          </a:xfrm>
          <a:prstGeom prst="rect">
            <a:avLst/>
          </a:prstGeom>
        </p:spPr>
      </p:pic>
    </p:spTree>
    <p:extLst>
      <p:ext uri="{BB962C8B-B14F-4D97-AF65-F5344CB8AC3E}">
        <p14:creationId xmlns:p14="http://schemas.microsoft.com/office/powerpoint/2010/main" val="88936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0">
                <p:cTn id="1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23-10-25-01-06-05">
            <a:hlinkClick r:id="" action="ppaction://media"/>
            <a:extLst>
              <a:ext uri="{FF2B5EF4-FFF2-40B4-BE49-F238E27FC236}">
                <a16:creationId xmlns:a16="http://schemas.microsoft.com/office/drawing/2014/main" id="{EA64858E-AEF6-CD8A-B85E-D5258FE78C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4763"/>
            <a:ext cx="12192000" cy="6858000"/>
          </a:xfrm>
          <a:prstGeom prst="rect">
            <a:avLst/>
          </a:prstGeom>
        </p:spPr>
      </p:pic>
    </p:spTree>
    <p:extLst>
      <p:ext uri="{BB962C8B-B14F-4D97-AF65-F5344CB8AC3E}">
        <p14:creationId xmlns:p14="http://schemas.microsoft.com/office/powerpoint/2010/main" val="5029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6139053" cy="646331"/>
          </a:xfrm>
          <a:prstGeom prst="rect">
            <a:avLst/>
          </a:prstGeom>
          <a:noFill/>
        </p:spPr>
        <p:txBody>
          <a:bodyPr wrap="none" rtlCol="0">
            <a:spAutoFit/>
          </a:bodyPr>
          <a:lstStyle/>
          <a:p>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Recap</a:t>
            </a:r>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 Last week’s presentation</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2</a:t>
            </a:fld>
            <a:endParaRPr kumimoji="1" lang="ko-KR" altLang="en-US">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50C48AA-CA32-13E5-CF87-3E73F0BA5C60}"/>
              </a:ext>
            </a:extLst>
          </p:cNvPr>
          <p:cNvSpPr txBox="1"/>
          <p:nvPr/>
        </p:nvSpPr>
        <p:spPr>
          <a:xfrm>
            <a:off x="492942" y="1184162"/>
            <a:ext cx="10921118" cy="341632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US" altLang="ko-KR" sz="2400" b="1" u="sng" dirty="0" smtClean="0">
                <a:latin typeface="Calibri" panose="020F0502020204030204" pitchFamily="34" charset="0"/>
                <a:ea typeface="Calibri" panose="020F0502020204030204" pitchFamily="34" charset="0"/>
                <a:cs typeface="Calibri" panose="020F0502020204030204" pitchFamily="34" charset="0"/>
              </a:rPr>
              <a:t>Towards practical physical-optics rendering</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(Steinberg et al.,) presented by Philipp</a:t>
            </a:r>
          </a:p>
          <a:p>
            <a:pPr marL="342900"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Presents a framework for practical physical-optics rendering that can reproduce diffraction and wave-interference effects in complex scenes.</a:t>
            </a:r>
          </a:p>
          <a:p>
            <a:pPr marL="342900"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The proposed frame work uses coherence-aware, physical optics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mateials</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and restricts the spatial coherence shape of light to an anisotropic Gaussian, making PLT algorithms practical for real-world scenes.</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816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1519840" cy="646331"/>
          </a:xfrm>
          <a:prstGeom prst="rect">
            <a:avLst/>
          </a:prstGeom>
          <a:noFill/>
        </p:spPr>
        <p:txBody>
          <a:bodyPr wrap="none" rtlCol="0">
            <a:spAutoFit/>
          </a:bodyPr>
          <a:lstStyle/>
          <a:p>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Results</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20</a:t>
            </a:fld>
            <a:endParaRPr kumimoji="1" lang="ko-KR" altLang="en-US">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50C48AA-CA32-13E5-CF87-3E73F0BA5C60}"/>
              </a:ext>
            </a:extLst>
          </p:cNvPr>
          <p:cNvSpPr txBox="1"/>
          <p:nvPr/>
        </p:nvSpPr>
        <p:spPr>
          <a:xfrm>
            <a:off x="492942" y="1149236"/>
            <a:ext cx="10921118" cy="58907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US" altLang="ko-KR" sz="2400" b="1" u="sng" dirty="0" smtClean="0">
                <a:latin typeface="Calibri" panose="020F0502020204030204" pitchFamily="34" charset="0"/>
                <a:ea typeface="Calibri" panose="020F0502020204030204" pitchFamily="34" charset="0"/>
                <a:cs typeface="Calibri" panose="020F0502020204030204" pitchFamily="34" charset="0"/>
              </a:rPr>
              <a:t>Progressively </a:t>
            </a:r>
            <a:r>
              <a:rPr kumimoji="1" lang="en-US" altLang="ko-KR" sz="2400" b="1" u="sng" dirty="0" err="1" smtClean="0">
                <a:latin typeface="Calibri" panose="020F0502020204030204" pitchFamily="34" charset="0"/>
                <a:ea typeface="Calibri" panose="020F0502020204030204" pitchFamily="34" charset="0"/>
                <a:cs typeface="Calibri" panose="020F0502020204030204" pitchFamily="34" charset="0"/>
              </a:rPr>
              <a:t>d</a:t>
            </a:r>
            <a:r>
              <a:rPr kumimoji="1" lang="en-US" altLang="ko-KR" sz="2400" b="1" u="sng" dirty="0" err="1" smtClean="0">
                <a:latin typeface="Calibri" panose="020F0502020204030204" pitchFamily="34" charset="0"/>
                <a:ea typeface="Calibri" panose="020F0502020204030204" pitchFamily="34" charset="0"/>
                <a:cs typeface="Calibri" panose="020F0502020204030204" pitchFamily="34" charset="0"/>
              </a:rPr>
              <a:t>enoised</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image recovers loss of detail occurred by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denoising</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p:txBody>
      </p:sp>
      <p:pic>
        <p:nvPicPr>
          <p:cNvPr id="2" name="그림 1"/>
          <p:cNvPicPr>
            <a:picLocks noChangeAspect="1"/>
          </p:cNvPicPr>
          <p:nvPr/>
        </p:nvPicPr>
        <p:blipFill rotWithShape="1">
          <a:blip r:embed="rId3"/>
          <a:srcRect l="660" r="756"/>
          <a:stretch/>
        </p:blipFill>
        <p:spPr>
          <a:xfrm>
            <a:off x="1436914" y="1856280"/>
            <a:ext cx="9024257" cy="4422142"/>
          </a:xfrm>
          <a:prstGeom prst="rect">
            <a:avLst/>
          </a:prstGeom>
        </p:spPr>
      </p:pic>
    </p:spTree>
    <p:extLst>
      <p:ext uri="{BB962C8B-B14F-4D97-AF65-F5344CB8AC3E}">
        <p14:creationId xmlns:p14="http://schemas.microsoft.com/office/powerpoint/2010/main" val="4194540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3"/>
          <a:stretch>
            <a:fillRect/>
          </a:stretch>
        </p:blipFill>
        <p:spPr>
          <a:xfrm>
            <a:off x="5761502" y="1353560"/>
            <a:ext cx="5456738" cy="4741534"/>
          </a:xfrm>
          <a:prstGeom prst="rect">
            <a:avLst/>
          </a:prstGeom>
        </p:spPr>
      </p:pic>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1519840" cy="646331"/>
          </a:xfrm>
          <a:prstGeom prst="rect">
            <a:avLst/>
          </a:prstGeom>
          <a:noFill/>
        </p:spPr>
        <p:txBody>
          <a:bodyPr wrap="none" rtlCol="0">
            <a:spAutoFit/>
          </a:bodyPr>
          <a:lstStyle/>
          <a:p>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Results</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21</a:t>
            </a:fld>
            <a:endParaRPr kumimoji="1" lang="ko-KR" altLang="en-US">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50C48AA-CA32-13E5-CF87-3E73F0BA5C60}"/>
              </a:ext>
            </a:extLst>
          </p:cNvPr>
          <p:cNvSpPr txBox="1"/>
          <p:nvPr/>
        </p:nvSpPr>
        <p:spPr>
          <a:xfrm>
            <a:off x="572677" y="1186452"/>
            <a:ext cx="4924609" cy="452431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US" altLang="ko-KR" sz="2400" b="1" u="sng" dirty="0" smtClean="0">
                <a:latin typeface="Calibri" panose="020F0502020204030204" pitchFamily="34" charset="0"/>
                <a:ea typeface="Calibri" panose="020F0502020204030204" pitchFamily="34" charset="0"/>
                <a:cs typeface="Calibri" panose="020F0502020204030204" pitchFamily="34" charset="0"/>
              </a:rPr>
              <a:t>Progressive </a:t>
            </a:r>
            <a:r>
              <a:rPr kumimoji="1" lang="en-US" altLang="ko-KR" sz="2400" b="1" u="sng" dirty="0" err="1" smtClean="0">
                <a:latin typeface="Calibri" panose="020F0502020204030204" pitchFamily="34" charset="0"/>
                <a:ea typeface="Calibri" panose="020F0502020204030204" pitchFamily="34" charset="0"/>
                <a:cs typeface="Calibri" panose="020F0502020204030204" pitchFamily="34" charset="0"/>
              </a:rPr>
              <a:t>d</a:t>
            </a:r>
            <a:r>
              <a:rPr kumimoji="1" lang="en-US" altLang="ko-KR" sz="2400" b="1" u="sng" dirty="0" err="1" smtClean="0">
                <a:latin typeface="Calibri" panose="020F0502020204030204" pitchFamily="34" charset="0"/>
                <a:ea typeface="Calibri" panose="020F0502020204030204" pitchFamily="34" charset="0"/>
                <a:cs typeface="Calibri" panose="020F0502020204030204" pitchFamily="34" charset="0"/>
              </a:rPr>
              <a:t>enoising</a:t>
            </a:r>
            <a:r>
              <a:rPr kumimoji="1" lang="en-US" altLang="ko-KR" sz="2400" dirty="0">
                <a:latin typeface="Calibri" panose="020F0502020204030204" pitchFamily="34" charset="0"/>
                <a:ea typeface="Calibri" panose="020F0502020204030204" pitchFamily="34" charset="0"/>
                <a:cs typeface="Calibri" panose="020F0502020204030204" pitchFamily="34" charset="0"/>
              </a:rPr>
              <a:t> </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outperforms </a:t>
            </a:r>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Deep combiner</a:t>
            </a:r>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 </a:t>
            </a:r>
          </a:p>
          <a:p>
            <a:pPr marL="342900"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Deep combiner combines estimates from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denoised</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/rendered images and use neural networks</a:t>
            </a:r>
          </a:p>
          <a:p>
            <a:pPr marL="342900"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It predicts full rank kernel; which is costly compared to progressive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denoising</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3276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2250616" cy="646331"/>
          </a:xfrm>
          <a:prstGeom prst="rect">
            <a:avLst/>
          </a:prstGeom>
          <a:noFill/>
        </p:spPr>
        <p:txBody>
          <a:bodyPr wrap="none" rtlCol="0">
            <a:spAutoFit/>
          </a:bodyPr>
          <a:lstStyle/>
          <a:p>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Limitations</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22</a:t>
            </a:fld>
            <a:endParaRPr kumimoji="1" lang="ko-KR" altLang="en-US">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50C48AA-CA32-13E5-CF87-3E73F0BA5C60}"/>
              </a:ext>
            </a:extLst>
          </p:cNvPr>
          <p:cNvSpPr txBox="1"/>
          <p:nvPr/>
        </p:nvSpPr>
        <p:spPr>
          <a:xfrm>
            <a:off x="492942" y="1149236"/>
            <a:ext cx="10921118" cy="58907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US" altLang="ko-KR" sz="2400" b="1" u="sng" dirty="0" smtClean="0">
                <a:latin typeface="Calibri" panose="020F0502020204030204" pitchFamily="34" charset="0"/>
                <a:ea typeface="Calibri" panose="020F0502020204030204" pitchFamily="34" charset="0"/>
                <a:cs typeface="Calibri" panose="020F0502020204030204" pitchFamily="34" charset="0"/>
              </a:rPr>
              <a:t>Progressive </a:t>
            </a:r>
            <a:r>
              <a:rPr kumimoji="1" lang="en-US" altLang="ko-KR" sz="2400" b="1" u="sng" dirty="0" err="1" smtClean="0">
                <a:latin typeface="Calibri" panose="020F0502020204030204" pitchFamily="34" charset="0"/>
                <a:ea typeface="Calibri" panose="020F0502020204030204" pitchFamily="34" charset="0"/>
                <a:cs typeface="Calibri" panose="020F0502020204030204" pitchFamily="34" charset="0"/>
              </a:rPr>
              <a:t>denoising</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shows limitations at very low sample counts</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p:txBody>
      </p:sp>
      <p:pic>
        <p:nvPicPr>
          <p:cNvPr id="3" name="그림 2"/>
          <p:cNvPicPr>
            <a:picLocks noChangeAspect="1"/>
          </p:cNvPicPr>
          <p:nvPr/>
        </p:nvPicPr>
        <p:blipFill>
          <a:blip r:embed="rId3"/>
          <a:stretch>
            <a:fillRect/>
          </a:stretch>
        </p:blipFill>
        <p:spPr>
          <a:xfrm>
            <a:off x="2991882" y="1993906"/>
            <a:ext cx="6420197" cy="4106846"/>
          </a:xfrm>
          <a:prstGeom prst="rect">
            <a:avLst/>
          </a:prstGeom>
        </p:spPr>
      </p:pic>
    </p:spTree>
    <p:extLst>
      <p:ext uri="{BB962C8B-B14F-4D97-AF65-F5344CB8AC3E}">
        <p14:creationId xmlns:p14="http://schemas.microsoft.com/office/powerpoint/2010/main" val="112395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2250616" cy="646331"/>
          </a:xfrm>
          <a:prstGeom prst="rect">
            <a:avLst/>
          </a:prstGeom>
          <a:noFill/>
        </p:spPr>
        <p:txBody>
          <a:bodyPr wrap="none" rtlCol="0">
            <a:spAutoFit/>
          </a:bodyPr>
          <a:lstStyle/>
          <a:p>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Limitations</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23</a:t>
            </a:fld>
            <a:endParaRPr kumimoji="1" lang="ko-KR" altLang="en-US">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50C48AA-CA32-13E5-CF87-3E73F0BA5C60}"/>
              </a:ext>
            </a:extLst>
          </p:cNvPr>
          <p:cNvSpPr txBox="1"/>
          <p:nvPr/>
        </p:nvSpPr>
        <p:spPr>
          <a:xfrm>
            <a:off x="492942" y="1149236"/>
            <a:ext cx="10921118" cy="286232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US" altLang="ko-KR" sz="2400" b="1" u="sng" dirty="0" smtClean="0">
                <a:latin typeface="Calibri" panose="020F0502020204030204" pitchFamily="34" charset="0"/>
                <a:ea typeface="Calibri" panose="020F0502020204030204" pitchFamily="34" charset="0"/>
                <a:cs typeface="Calibri" panose="020F0502020204030204" pitchFamily="34" charset="0"/>
              </a:rPr>
              <a:t>Progressive </a:t>
            </a:r>
            <a:r>
              <a:rPr kumimoji="1" lang="en-US" altLang="ko-KR" sz="2400" b="1" u="sng" dirty="0" err="1" smtClean="0">
                <a:latin typeface="Calibri" panose="020F0502020204030204" pitchFamily="34" charset="0"/>
                <a:ea typeface="Calibri" panose="020F0502020204030204" pitchFamily="34" charset="0"/>
                <a:cs typeface="Calibri" panose="020F0502020204030204" pitchFamily="34" charset="0"/>
              </a:rPr>
              <a:t>denoising</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does not address the challenge of </a:t>
            </a:r>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temporal coherency</a:t>
            </a:r>
          </a:p>
          <a:p>
            <a:pPr marL="342900"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Temporal coherence : characterizes how well a wave can interfere with itself at a different time. High temporal coherence in scenes appear to move seamlessly, without abrupt jumps or disruption</a:t>
            </a:r>
          </a:p>
          <a:p>
            <a:pPr marL="342900" indent="-342900">
              <a:lnSpc>
                <a:spcPct val="150000"/>
              </a:lnSpc>
              <a:buFont typeface="Arial" panose="020B0604020202020204" pitchFamily="34" charset="0"/>
              <a:buChar char="•"/>
            </a:pP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https://postfiles.pstatic.net/MjAxOTAxMjBfMTE2/MDAxNTQ3OTY1MDYwNjM3.61pvk5v5UasKd75umjtOk59OwVvGPPutT8Mi9e8tmoMg.iRyNRBk5-cCA77k7Z1FA978gXbJXwVq4OqSKFNujddQg.PNG.geni4160/image.png?type=w7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345" y="3538886"/>
            <a:ext cx="7856311" cy="251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8986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latin typeface="Calibri" panose="020F0502020204030204" pitchFamily="34" charset="0"/>
                <a:cs typeface="Calibri" panose="020F0502020204030204" pitchFamily="34" charset="0"/>
              </a:rPr>
              <a:t>24</a:t>
            </a:fld>
            <a:endParaRPr kumimoji="1" lang="ko-KR" altLang="en-US">
              <a:latin typeface="Calibri" panose="020F0502020204030204" pitchFamily="34" charset="0"/>
              <a:cs typeface="Calibri" panose="020F0502020204030204" pitchFamily="34" charset="0"/>
            </a:endParaRPr>
          </a:p>
        </p:txBody>
      </p:sp>
      <p:pic>
        <p:nvPicPr>
          <p:cNvPr id="5" name="2023-10-25-01-06-39">
            <a:hlinkClick r:id="" action="ppaction://media"/>
            <a:extLst>
              <a:ext uri="{FF2B5EF4-FFF2-40B4-BE49-F238E27FC236}">
                <a16:creationId xmlns:a16="http://schemas.microsoft.com/office/drawing/2014/main" id="{06EA5BF5-59F8-8035-5E89-85F7A43308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6350"/>
            <a:ext cx="12192000" cy="6858000"/>
          </a:xfrm>
          <a:prstGeom prst="rect">
            <a:avLst/>
          </a:prstGeom>
        </p:spPr>
      </p:pic>
    </p:spTree>
    <p:extLst>
      <p:ext uri="{BB962C8B-B14F-4D97-AF65-F5344CB8AC3E}">
        <p14:creationId xmlns:p14="http://schemas.microsoft.com/office/powerpoint/2010/main" val="356823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2159502" cy="646331"/>
          </a:xfrm>
          <a:prstGeom prst="rect">
            <a:avLst/>
          </a:prstGeom>
          <a:noFill/>
        </p:spPr>
        <p:txBody>
          <a:bodyPr wrap="none" rtlCol="0">
            <a:spAutoFit/>
          </a:bodyPr>
          <a:lstStyle/>
          <a:p>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Takeaways</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25</a:t>
            </a:fld>
            <a:endParaRPr kumimoji="1" lang="ko-KR" altLang="en-US">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50C48AA-CA32-13E5-CF87-3E73F0BA5C60}"/>
              </a:ext>
            </a:extLst>
          </p:cNvPr>
          <p:cNvSpPr txBox="1"/>
          <p:nvPr/>
        </p:nvSpPr>
        <p:spPr>
          <a:xfrm>
            <a:off x="492942" y="1184162"/>
            <a:ext cx="10921118" cy="5078313"/>
          </a:xfrm>
          <a:prstGeom prst="rect">
            <a:avLst/>
          </a:prstGeom>
          <a:noFill/>
        </p:spPr>
        <p:txBody>
          <a:bodyPr wrap="square" rtlCol="0">
            <a:spAutoFit/>
          </a:bodyPr>
          <a:lstStyle/>
          <a:p>
            <a:pPr>
              <a:lnSpc>
                <a:spcPct val="150000"/>
              </a:lnSpc>
            </a:pPr>
            <a:r>
              <a:rPr kumimoji="1" lang="en-US" altLang="ko-KR" sz="2400" b="1" u="sng" dirty="0" smtClean="0">
                <a:latin typeface="Calibri" panose="020F0502020204030204" pitchFamily="34" charset="0"/>
                <a:ea typeface="Calibri" panose="020F0502020204030204" pitchFamily="34" charset="0"/>
                <a:cs typeface="Calibri" panose="020F0502020204030204" pitchFamily="34" charset="0"/>
              </a:rPr>
              <a:t>Progressive </a:t>
            </a:r>
            <a:r>
              <a:rPr kumimoji="1" lang="en-US" altLang="ko-KR" sz="2400" b="1" u="sng" dirty="0" err="1" smtClean="0">
                <a:latin typeface="Calibri" panose="020F0502020204030204" pitchFamily="34" charset="0"/>
                <a:ea typeface="Calibri" panose="020F0502020204030204" pitchFamily="34" charset="0"/>
                <a:cs typeface="Calibri" panose="020F0502020204030204" pitchFamily="34" charset="0"/>
              </a:rPr>
              <a:t>Denoising</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is a technique that improves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denoising</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by applying it only when it is beneficial.</a:t>
            </a:r>
          </a:p>
          <a:p>
            <a:pPr marL="800100" lvl="1"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Incorporates error estimates to infer a per-pixel mixing parameter between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denoised</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and rendered images.</a:t>
            </a:r>
          </a:p>
          <a:p>
            <a:pPr marL="800100" lvl="1"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Makes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denoising</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asymptotically unbiased</a:t>
            </a:r>
          </a:p>
          <a:p>
            <a:pPr marL="800100" lvl="1"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Can be applied to existing high-quality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denoisers</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kumimoji="1" lang="en-US" altLang="ko-KR" sz="2400" b="1" dirty="0" smtClean="0">
                <a:latin typeface="Calibri" panose="020F0502020204030204" pitchFamily="34" charset="0"/>
                <a:ea typeface="Calibri" panose="020F0502020204030204" pitchFamily="34" charset="0"/>
                <a:cs typeface="Calibri" panose="020F0502020204030204" pitchFamily="34" charset="0"/>
              </a:rPr>
              <a:t>Future Work</a:t>
            </a:r>
          </a:p>
          <a:p>
            <a:pPr marL="800100" lvl="1"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Improve robustness at very low sample counts</a:t>
            </a:r>
          </a:p>
          <a:p>
            <a:pPr marL="800100" lvl="1"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Improve temporal coherency</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413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A3FAB1E-8739-D2A6-FB4C-270E3E290EFE}"/>
              </a:ext>
            </a:extLst>
          </p:cNvPr>
          <p:cNvSpPr>
            <a:spLocks noGrp="1"/>
          </p:cNvSpPr>
          <p:nvPr>
            <p:ph type="title"/>
          </p:nvPr>
        </p:nvSpPr>
        <p:spPr>
          <a:xfrm>
            <a:off x="838200" y="1976948"/>
            <a:ext cx="10515600" cy="1325563"/>
          </a:xfrm>
        </p:spPr>
        <p:txBody>
          <a:bodyPr>
            <a:normAutofit fontScale="90000"/>
          </a:bodyPr>
          <a:lstStyle/>
          <a:p>
            <a:pPr algn="ctr">
              <a:lnSpc>
                <a:spcPct val="150000"/>
              </a:lnSpc>
            </a:pPr>
            <a:r>
              <a:rPr kumimoji="1" lang="en-US" altLang="ko-Kore-KR" sz="6600" b="1" dirty="0">
                <a:latin typeface="Calibri" panose="020F0502020204030204" pitchFamily="34" charset="0"/>
                <a:ea typeface="Calibri" panose="020F0502020204030204" pitchFamily="34" charset="0"/>
                <a:cs typeface="Calibri" panose="020F0502020204030204" pitchFamily="34" charset="0"/>
              </a:rPr>
              <a:t>Thank You</a:t>
            </a:r>
            <a:r>
              <a:rPr kumimoji="1" lang="en-US" altLang="ko-Kore-KR" sz="6600" dirty="0">
                <a:latin typeface="Calibri" panose="020F0502020204030204" pitchFamily="34" charset="0"/>
                <a:ea typeface="Calibri" panose="020F0502020204030204" pitchFamily="34" charset="0"/>
                <a:cs typeface="Calibri" panose="020F0502020204030204" pitchFamily="34" charset="0"/>
              </a:rPr>
              <a:t/>
            </a:r>
            <a:br>
              <a:rPr kumimoji="1" lang="en-US" altLang="ko-Kore-KR" sz="6600" dirty="0">
                <a:latin typeface="Calibri" panose="020F0502020204030204" pitchFamily="34" charset="0"/>
                <a:ea typeface="Calibri" panose="020F0502020204030204" pitchFamily="34" charset="0"/>
                <a:cs typeface="Calibri" panose="020F0502020204030204" pitchFamily="34" charset="0"/>
              </a:rPr>
            </a:br>
            <a:r>
              <a:rPr kumimoji="1" lang="en-US" altLang="ko-Kore-KR" sz="3100" i="1" dirty="0" err="1">
                <a:latin typeface="Calibri" panose="020F0502020204030204" pitchFamily="34" charset="0"/>
                <a:ea typeface="Calibri" panose="020F0502020204030204" pitchFamily="34" charset="0"/>
                <a:cs typeface="Calibri" panose="020F0502020204030204" pitchFamily="34" charset="0"/>
              </a:rPr>
              <a:t>Jaehyun</a:t>
            </a:r>
            <a:r>
              <a:rPr kumimoji="1" lang="en-US" altLang="ko-Kore-KR" sz="3100" i="1" dirty="0">
                <a:latin typeface="Calibri" panose="020F0502020204030204" pitchFamily="34" charset="0"/>
                <a:ea typeface="Calibri" panose="020F0502020204030204" pitchFamily="34" charset="0"/>
                <a:cs typeface="Calibri" panose="020F0502020204030204" pitchFamily="34" charset="0"/>
              </a:rPr>
              <a:t> Ha</a:t>
            </a:r>
            <a:r>
              <a:rPr kumimoji="1" lang="en-US" altLang="ko-Kore-KR" sz="3100" dirty="0">
                <a:latin typeface="Calibri" panose="020F0502020204030204" pitchFamily="34" charset="0"/>
                <a:ea typeface="Calibri" panose="020F0502020204030204" pitchFamily="34" charset="0"/>
                <a:cs typeface="Calibri" panose="020F0502020204030204" pitchFamily="34" charset="0"/>
              </a:rPr>
              <a:t/>
            </a:r>
            <a:br>
              <a:rPr kumimoji="1" lang="en-US" altLang="ko-Kore-KR" sz="3100" dirty="0">
                <a:latin typeface="Calibri" panose="020F0502020204030204" pitchFamily="34" charset="0"/>
                <a:ea typeface="Calibri" panose="020F0502020204030204" pitchFamily="34" charset="0"/>
                <a:cs typeface="Calibri" panose="020F0502020204030204" pitchFamily="34" charset="0"/>
              </a:rPr>
            </a:br>
            <a:r>
              <a:rPr kumimoji="1" lang="en-US" altLang="ko-Kore-KR" sz="3100" i="1" dirty="0">
                <a:latin typeface="Calibri" panose="020F0502020204030204" pitchFamily="34" charset="0"/>
                <a:ea typeface="Calibri" panose="020F0502020204030204" pitchFamily="34" charset="0"/>
                <a:cs typeface="Calibri" panose="020F0502020204030204" pitchFamily="34" charset="0"/>
              </a:rPr>
              <a:t>jaehyunh1@kaist.ac.kr</a:t>
            </a:r>
            <a:endParaRPr kumimoji="1" lang="ko-Kore-KR" altLang="en-US" sz="6600" i="1" dirty="0">
              <a:latin typeface="Calibri" panose="020F0502020204030204" pitchFamily="34" charset="0"/>
              <a:cs typeface="Calibri" panose="020F0502020204030204" pitchFamily="34" charset="0"/>
            </a:endParaRPr>
          </a:p>
        </p:txBody>
      </p:sp>
      <p:sp>
        <p:nvSpPr>
          <p:cNvPr id="4" name="슬라이드 번호 개체 틀 3">
            <a:extLst>
              <a:ext uri="{FF2B5EF4-FFF2-40B4-BE49-F238E27FC236}">
                <a16:creationId xmlns:a16="http://schemas.microsoft.com/office/drawing/2014/main" id="{8AAEC42D-E447-8F94-E9E9-7A14D394B269}"/>
              </a:ext>
            </a:extLst>
          </p:cNvPr>
          <p:cNvSpPr>
            <a:spLocks noGrp="1"/>
          </p:cNvSpPr>
          <p:nvPr>
            <p:ph type="sldNum" sz="quarter" idx="12"/>
          </p:nvPr>
        </p:nvSpPr>
        <p:spPr/>
        <p:txBody>
          <a:bodyPr/>
          <a:lstStyle/>
          <a:p>
            <a:fld id="{91554516-4180-4542-A835-36C96FD5E2E6}" type="slidenum">
              <a:rPr kumimoji="1" lang="ko-KR" altLang="en-US" smtClean="0">
                <a:latin typeface="Calibri" panose="020F0502020204030204" pitchFamily="34" charset="0"/>
                <a:cs typeface="Calibri" panose="020F0502020204030204" pitchFamily="34" charset="0"/>
              </a:rPr>
              <a:t>26</a:t>
            </a:fld>
            <a:endParaRPr kumimoji="1" lang="ko-KR" altLang="en-US">
              <a:latin typeface="Calibri" panose="020F0502020204030204" pitchFamily="34" charset="0"/>
              <a:cs typeface="Calibri" panose="020F0502020204030204" pitchFamily="34" charset="0"/>
            </a:endParaRPr>
          </a:p>
        </p:txBody>
      </p:sp>
      <p:pic>
        <p:nvPicPr>
          <p:cNvPr id="5" name="Picture 2" descr="https://lh3.googleusercontent.com/uwregwXUkTWaUwHXJEEXEe5JpuY32eTfYi8e3KnwVWmlGtcQIdolLZfOCY4pIGhOMVdcAA=w163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528" y="4647766"/>
            <a:ext cx="2100943" cy="77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986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E982E0-D20F-217E-69AC-E9D708524983}"/>
              </a:ext>
            </a:extLst>
          </p:cNvPr>
          <p:cNvSpPr txBox="1"/>
          <p:nvPr/>
        </p:nvSpPr>
        <p:spPr>
          <a:xfrm>
            <a:off x="683514" y="4053273"/>
            <a:ext cx="10547904" cy="769441"/>
          </a:xfrm>
          <a:prstGeom prst="rect">
            <a:avLst/>
          </a:prstGeom>
          <a:noFill/>
        </p:spPr>
        <p:txBody>
          <a:bodyPr wrap="square" rtlCol="0">
            <a:spAutoFit/>
          </a:bodyPr>
          <a:lstStyle/>
          <a:p>
            <a:r>
              <a:rPr kumimoji="1" lang="en-US" altLang="ko-KR" sz="4400" b="1" dirty="0" smtClean="0">
                <a:latin typeface="Calibri" panose="020F0502020204030204" pitchFamily="34" charset="0"/>
                <a:ea typeface="Calibri" panose="020F0502020204030204" pitchFamily="34" charset="0"/>
                <a:cs typeface="Calibri" panose="020F0502020204030204" pitchFamily="34" charset="0"/>
              </a:rPr>
              <a:t>Quiz</a:t>
            </a:r>
            <a:endParaRPr kumimoji="1" lang="en-US" altLang="ko-KR" sz="4400" b="1" dirty="0">
              <a:latin typeface="Calibri" panose="020F0502020204030204" pitchFamily="34" charset="0"/>
              <a:ea typeface="Calibri" panose="020F0502020204030204" pitchFamily="34" charset="0"/>
              <a:cs typeface="Calibri" panose="020F0502020204030204" pitchFamily="34" charset="0"/>
            </a:endParaRPr>
          </a:p>
        </p:txBody>
      </p:sp>
      <p:cxnSp>
        <p:nvCxnSpPr>
          <p:cNvPr id="5" name="직선 연결선[R] 4">
            <a:extLst>
              <a:ext uri="{FF2B5EF4-FFF2-40B4-BE49-F238E27FC236}">
                <a16:creationId xmlns:a16="http://schemas.microsoft.com/office/drawing/2014/main" id="{8CF3001F-0B11-C6BA-D113-78056C09EA5A}"/>
              </a:ext>
            </a:extLst>
          </p:cNvPr>
          <p:cNvCxnSpPr>
            <a:cxnSpLocks/>
          </p:cNvCxnSpPr>
          <p:nvPr/>
        </p:nvCxnSpPr>
        <p:spPr>
          <a:xfrm>
            <a:off x="812822" y="4884270"/>
            <a:ext cx="42671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039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66893" y="296957"/>
            <a:ext cx="1117614" cy="707886"/>
          </a:xfrm>
          <a:prstGeom prst="rect">
            <a:avLst/>
          </a:prstGeom>
          <a:noFill/>
        </p:spPr>
        <p:txBody>
          <a:bodyPr wrap="none" rtlCol="0">
            <a:spAutoFit/>
          </a:bodyPr>
          <a:lstStyle/>
          <a:p>
            <a:r>
              <a:rPr kumimoji="1" lang="en-US" altLang="ko-KR" sz="4000" dirty="0" smtClean="0">
                <a:latin typeface="Calibri" panose="020F0502020204030204" pitchFamily="34" charset="0"/>
                <a:ea typeface="Calibri" panose="020F0502020204030204" pitchFamily="34" charset="0"/>
                <a:cs typeface="Calibri" panose="020F0502020204030204" pitchFamily="34" charset="0"/>
              </a:rPr>
              <a:t>Quiz</a:t>
            </a:r>
            <a:endParaRPr kumimoji="1" lang="ko-KR" altLang="en-US" sz="4000" b="1" i="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50C48AA-CA32-13E5-CF87-3E73F0BA5C60}"/>
              </a:ext>
            </a:extLst>
          </p:cNvPr>
          <p:cNvSpPr txBox="1"/>
          <p:nvPr/>
        </p:nvSpPr>
        <p:spPr>
          <a:xfrm>
            <a:off x="466891" y="1280973"/>
            <a:ext cx="11143049" cy="2616101"/>
          </a:xfrm>
          <a:prstGeom prst="rect">
            <a:avLst/>
          </a:prstGeom>
          <a:noFill/>
        </p:spPr>
        <p:txBody>
          <a:bodyPr wrap="square" rtlCol="0">
            <a:spAutoFit/>
          </a:bodyPr>
          <a:lstStyle/>
          <a:p>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Quiz 1.</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a:p>
            <a:r>
              <a:rPr kumimoji="1" lang="en-US" altLang="ko-KR" sz="2000" dirty="0" smtClean="0">
                <a:latin typeface="Calibri" panose="020F0502020204030204" pitchFamily="34" charset="0"/>
                <a:ea typeface="Calibri" panose="020F0502020204030204" pitchFamily="34" charset="0"/>
                <a:cs typeface="Calibri" panose="020F0502020204030204" pitchFamily="34" charset="0"/>
              </a:rPr>
              <a:t>Which is true about progressive </a:t>
            </a:r>
            <a:r>
              <a:rPr kumimoji="1" lang="en-US" altLang="ko-KR" sz="2000" dirty="0" err="1" smtClean="0">
                <a:latin typeface="Calibri" panose="020F0502020204030204" pitchFamily="34" charset="0"/>
                <a:ea typeface="Calibri" panose="020F0502020204030204" pitchFamily="34" charset="0"/>
                <a:cs typeface="Calibri" panose="020F0502020204030204" pitchFamily="34" charset="0"/>
              </a:rPr>
              <a:t>denoising</a:t>
            </a:r>
            <a:r>
              <a:rPr kumimoji="1" lang="en-US" altLang="ko-KR" sz="2000" dirty="0" smtClean="0">
                <a:latin typeface="Calibri" panose="020F0502020204030204" pitchFamily="34" charset="0"/>
                <a:ea typeface="Calibri" panose="020F0502020204030204" pitchFamily="34" charset="0"/>
                <a:cs typeface="Calibri" panose="020F0502020204030204" pitchFamily="34" charset="0"/>
              </a:rPr>
              <a:t>?</a:t>
            </a:r>
            <a:endParaRPr kumimoji="1" lang="en-US" altLang="ko-KR" sz="2000" dirty="0" smtClean="0">
              <a:latin typeface="Calibri" panose="020F0502020204030204" pitchFamily="34" charset="0"/>
              <a:ea typeface="Calibri" panose="020F0502020204030204" pitchFamily="34" charset="0"/>
              <a:cs typeface="Calibri" panose="020F0502020204030204" pitchFamily="34" charset="0"/>
            </a:endParaRPr>
          </a:p>
          <a:p>
            <a:endParaRPr kumimoji="1" lang="en-US" altLang="ko-KR" sz="2000" dirty="0" smtClean="0">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a:pPr>
            <a:r>
              <a:rPr kumimoji="1" lang="en-US" altLang="ko-KR" sz="2000" dirty="0" smtClean="0">
                <a:latin typeface="Calibri" panose="020F0502020204030204" pitchFamily="34" charset="0"/>
                <a:ea typeface="Calibri" panose="020F0502020204030204" pitchFamily="34" charset="0"/>
                <a:cs typeface="Calibri" panose="020F0502020204030204" pitchFamily="34" charset="0"/>
              </a:rPr>
              <a:t>It produces optimal mix parameter for every pixel. </a:t>
            </a:r>
            <a:endParaRPr kumimoji="1" lang="en-US" altLang="ko-KR" sz="2000" dirty="0" smtClean="0">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a:pPr>
            <a:r>
              <a:rPr kumimoji="1" lang="en-US" altLang="ko-KR" sz="2000" dirty="0" smtClean="0">
                <a:latin typeface="Calibri" panose="020F0502020204030204" pitchFamily="34" charset="0"/>
                <a:ea typeface="Calibri" panose="020F0502020204030204" pitchFamily="34" charset="0"/>
                <a:cs typeface="Calibri" panose="020F0502020204030204" pitchFamily="34" charset="0"/>
              </a:rPr>
              <a:t>Requires ground-truth image for estimating MSE.</a:t>
            </a:r>
          </a:p>
          <a:p>
            <a:pPr marL="457200" indent="-457200">
              <a:buFont typeface="+mj-lt"/>
              <a:buAutoNum type="arabicPeriod"/>
            </a:pPr>
            <a:r>
              <a:rPr kumimoji="1" lang="en-US" altLang="ko-KR" sz="2000" dirty="0" smtClean="0">
                <a:latin typeface="Calibri" panose="020F0502020204030204" pitchFamily="34" charset="0"/>
                <a:ea typeface="Calibri" panose="020F0502020204030204" pitchFamily="34" charset="0"/>
                <a:cs typeface="Calibri" panose="020F0502020204030204" pitchFamily="34" charset="0"/>
              </a:rPr>
              <a:t>Used CNN with seven layers-deep.</a:t>
            </a:r>
          </a:p>
          <a:p>
            <a:pPr marL="457200" indent="-457200">
              <a:buFont typeface="+mj-lt"/>
              <a:buAutoNum type="arabicPeriod"/>
            </a:pPr>
            <a:r>
              <a:rPr kumimoji="1" lang="en-US" altLang="ko-KR" sz="2000" dirty="0" smtClean="0">
                <a:latin typeface="Calibri" panose="020F0502020204030204" pitchFamily="34" charset="0"/>
                <a:ea typeface="Calibri" panose="020F0502020204030204" pitchFamily="34" charset="0"/>
                <a:cs typeface="Calibri" panose="020F0502020204030204" pitchFamily="34" charset="0"/>
              </a:rPr>
              <a:t>Works well for every sample counts.</a:t>
            </a:r>
            <a:endParaRPr kumimoji="1" lang="en-US" altLang="ko-KR" sz="2000"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a:pPr>
            <a:endParaRPr kumimoji="1" lang="en-US" altLang="ko-KR" sz="20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50C48AA-CA32-13E5-CF87-3E73F0BA5C60}"/>
              </a:ext>
            </a:extLst>
          </p:cNvPr>
          <p:cNvSpPr txBox="1"/>
          <p:nvPr/>
        </p:nvSpPr>
        <p:spPr>
          <a:xfrm>
            <a:off x="466892" y="3613297"/>
            <a:ext cx="11143049" cy="1384995"/>
          </a:xfrm>
          <a:prstGeom prst="rect">
            <a:avLst/>
          </a:prstGeom>
          <a:noFill/>
        </p:spPr>
        <p:txBody>
          <a:bodyPr wrap="square" rtlCol="0">
            <a:spAutoFit/>
          </a:bodyPr>
          <a:lstStyle/>
          <a:p>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Quiz 2.</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a:p>
            <a:r>
              <a:rPr kumimoji="1" lang="en-US" altLang="ko-KR" sz="2000" dirty="0" smtClean="0">
                <a:latin typeface="Calibri" panose="020F0502020204030204" pitchFamily="34" charset="0"/>
                <a:ea typeface="Calibri" panose="020F0502020204030204" pitchFamily="34" charset="0"/>
                <a:cs typeface="Calibri" panose="020F0502020204030204" pitchFamily="34" charset="0"/>
              </a:rPr>
              <a:t>Fill in the blank.</a:t>
            </a:r>
            <a:endParaRPr kumimoji="1" lang="en-US" altLang="ko-KR" sz="2000" dirty="0" smtClean="0">
              <a:latin typeface="Calibri" panose="020F0502020204030204" pitchFamily="34" charset="0"/>
              <a:ea typeface="Calibri" panose="020F0502020204030204" pitchFamily="34" charset="0"/>
              <a:cs typeface="Calibri" panose="020F0502020204030204" pitchFamily="34" charset="0"/>
            </a:endParaRPr>
          </a:p>
          <a:p>
            <a:endParaRPr kumimoji="1" lang="en-US" altLang="ko-KR" sz="2000" dirty="0" smtClean="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kumimoji="1" lang="en-US" altLang="ko-KR" sz="2000" dirty="0" smtClean="0">
                <a:latin typeface="Calibri" panose="020F0502020204030204" pitchFamily="34" charset="0"/>
                <a:ea typeface="Calibri" panose="020F0502020204030204" pitchFamily="34" charset="0"/>
                <a:cs typeface="Calibri" panose="020F0502020204030204" pitchFamily="34" charset="0"/>
              </a:rPr>
              <a:t>Progressive </a:t>
            </a:r>
            <a:r>
              <a:rPr kumimoji="1" lang="en-US" altLang="ko-KR" sz="2000" dirty="0" err="1" smtClean="0">
                <a:latin typeface="Calibri" panose="020F0502020204030204" pitchFamily="34" charset="0"/>
                <a:ea typeface="Calibri" panose="020F0502020204030204" pitchFamily="34" charset="0"/>
                <a:cs typeface="Calibri" panose="020F0502020204030204" pitchFamily="34" charset="0"/>
              </a:rPr>
              <a:t>denoising</a:t>
            </a:r>
            <a:r>
              <a:rPr kumimoji="1" lang="en-US" altLang="ko-KR" sz="2000" dirty="0" smtClean="0">
                <a:latin typeface="Calibri" panose="020F0502020204030204" pitchFamily="34" charset="0"/>
                <a:ea typeface="Calibri" panose="020F0502020204030204" pitchFamily="34" charset="0"/>
                <a:cs typeface="Calibri" panose="020F0502020204030204" pitchFamily="34" charset="0"/>
              </a:rPr>
              <a:t> should improve addressing _________________ coherency problem.</a:t>
            </a:r>
            <a:endParaRPr kumimoji="1" lang="en-US" altLang="ko-KR" sz="2000" dirty="0" smtClean="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91916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259206" y="1447800"/>
            <a:ext cx="11932794" cy="3977598"/>
          </a:xfrm>
          <a:prstGeom prst="rect">
            <a:avLst/>
          </a:prstGeom>
        </p:spPr>
      </p:pic>
    </p:spTree>
    <p:extLst>
      <p:ext uri="{BB962C8B-B14F-4D97-AF65-F5344CB8AC3E}">
        <p14:creationId xmlns:p14="http://schemas.microsoft.com/office/powerpoint/2010/main" val="39259157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6982232" cy="646331"/>
          </a:xfrm>
          <a:prstGeom prst="rect">
            <a:avLst/>
          </a:prstGeom>
          <a:noFill/>
        </p:spPr>
        <p:txBody>
          <a:bodyPr wrap="none" rtlCol="0">
            <a:spAutoFit/>
          </a:bodyPr>
          <a:lstStyle/>
          <a:p>
            <a:r>
              <a:rPr kumimoji="1" lang="en-US" altLang="ko-KR" sz="3600" dirty="0">
                <a:latin typeface="Calibri" panose="020F0502020204030204" pitchFamily="34" charset="0"/>
                <a:ea typeface="Calibri" panose="020F0502020204030204" pitchFamily="34" charset="0"/>
                <a:cs typeface="Calibri" panose="020F0502020204030204" pitchFamily="34" charset="0"/>
              </a:rPr>
              <a:t>Background: </a:t>
            </a:r>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Monte Carlo Rendering</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3</a:t>
            </a:fld>
            <a:endParaRPr kumimoji="1" lang="ko-KR" altLang="en-US">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50C48AA-CA32-13E5-CF87-3E73F0BA5C60}"/>
              </a:ext>
            </a:extLst>
          </p:cNvPr>
          <p:cNvSpPr txBox="1"/>
          <p:nvPr/>
        </p:nvSpPr>
        <p:spPr>
          <a:xfrm>
            <a:off x="492942" y="1184162"/>
            <a:ext cx="10921118" cy="120032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US" altLang="ko-KR" sz="2400" b="1" u="sng" dirty="0" smtClean="0">
                <a:latin typeface="Calibri" panose="020F0502020204030204" pitchFamily="34" charset="0"/>
                <a:ea typeface="Calibri" panose="020F0502020204030204" pitchFamily="34" charset="0"/>
                <a:cs typeface="Calibri" panose="020F0502020204030204" pitchFamily="34" charset="0"/>
              </a:rPr>
              <a:t>Monte Carlo light transport algorithm</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(e.g., </a:t>
            </a:r>
            <a:r>
              <a:rPr kumimoji="1" lang="en-US" altLang="ko-KR" sz="2400" i="1" dirty="0" smtClean="0">
                <a:latin typeface="Calibri" panose="020F0502020204030204" pitchFamily="34" charset="0"/>
                <a:ea typeface="Calibri" panose="020F0502020204030204" pitchFamily="34" charset="0"/>
                <a:cs typeface="Calibri" panose="020F0502020204030204" pitchFamily="34" charset="0"/>
              </a:rPr>
              <a:t>path tracing</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have been widely used</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Simplicity &amp; ability to render scenes with complex light transport</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3500096" y="3240239"/>
                <a:ext cx="5502389" cy="12917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ko-KR" sz="3200" b="0" i="1" smtClean="0">
                              <a:latin typeface="Cambria Math" panose="02040503050406030204" pitchFamily="18" charset="0"/>
                            </a:rPr>
                          </m:ctrlPr>
                        </m:sSubPr>
                        <m:e>
                          <m:r>
                            <a:rPr lang="en-US" altLang="ko-KR" sz="3200" b="0" i="1" smtClean="0">
                              <a:latin typeface="Cambria Math" panose="02040503050406030204" pitchFamily="18" charset="0"/>
                            </a:rPr>
                            <m:t>𝐿</m:t>
                          </m:r>
                        </m:e>
                        <m:sub>
                          <m:r>
                            <a:rPr lang="en-US" altLang="ko-KR" sz="3200" b="0" i="1" smtClean="0">
                              <a:latin typeface="Cambria Math" panose="02040503050406030204" pitchFamily="18" charset="0"/>
                            </a:rPr>
                            <m:t>0</m:t>
                          </m:r>
                        </m:sub>
                      </m:sSub>
                      <m:r>
                        <a:rPr lang="en-US" altLang="ko-KR" sz="3200" b="0" i="0" smtClean="0">
                          <a:latin typeface="Cambria Math" panose="02040503050406030204" pitchFamily="18" charset="0"/>
                        </a:rPr>
                        <m:t>= </m:t>
                      </m:r>
                      <m:sSub>
                        <m:sSubPr>
                          <m:ctrlPr>
                            <a:rPr lang="en-US" altLang="ko-KR" sz="3200" b="0" i="1" smtClean="0">
                              <a:latin typeface="Cambria Math" panose="02040503050406030204" pitchFamily="18" charset="0"/>
                            </a:rPr>
                          </m:ctrlPr>
                        </m:sSubPr>
                        <m:e>
                          <m:r>
                            <a:rPr lang="en-US" altLang="ko-KR" sz="3200" b="0" i="1" smtClean="0">
                              <a:latin typeface="Cambria Math" panose="02040503050406030204" pitchFamily="18" charset="0"/>
                            </a:rPr>
                            <m:t>𝐿</m:t>
                          </m:r>
                        </m:e>
                        <m:sub>
                          <m:r>
                            <a:rPr lang="en-US" altLang="ko-KR" sz="3200" b="0" i="1" smtClean="0">
                              <a:latin typeface="Cambria Math" panose="02040503050406030204" pitchFamily="18" charset="0"/>
                            </a:rPr>
                            <m:t>𝑒</m:t>
                          </m:r>
                        </m:sub>
                      </m:sSub>
                      <m:r>
                        <a:rPr lang="en-US" altLang="ko-KR" sz="3200" b="0" i="1" smtClean="0">
                          <a:latin typeface="Cambria Math" panose="02040503050406030204" pitchFamily="18" charset="0"/>
                        </a:rPr>
                        <m:t>+</m:t>
                      </m:r>
                      <m:nary>
                        <m:naryPr>
                          <m:limLoc m:val="undOvr"/>
                          <m:subHide m:val="on"/>
                          <m:supHide m:val="on"/>
                          <m:ctrlPr>
                            <a:rPr lang="en-US" altLang="ko-KR" sz="3200" b="0" i="1" smtClean="0">
                              <a:latin typeface="Cambria Math" panose="02040503050406030204" pitchFamily="18" charset="0"/>
                            </a:rPr>
                          </m:ctrlPr>
                        </m:naryPr>
                        <m:sub/>
                        <m:sup/>
                        <m:e>
                          <m:sSub>
                            <m:sSubPr>
                              <m:ctrlPr>
                                <a:rPr lang="en-US" altLang="ko-KR" sz="3200" b="0" i="1" smtClean="0">
                                  <a:latin typeface="Cambria Math" panose="02040503050406030204" pitchFamily="18" charset="0"/>
                                </a:rPr>
                              </m:ctrlPr>
                            </m:sSubPr>
                            <m:e>
                              <m:r>
                                <a:rPr lang="en-US" altLang="ko-KR" sz="3200" b="0" i="1" smtClean="0">
                                  <a:latin typeface="Cambria Math" panose="02040503050406030204" pitchFamily="18" charset="0"/>
                                </a:rPr>
                                <m:t>𝐿</m:t>
                              </m:r>
                            </m:e>
                            <m:sub>
                              <m:r>
                                <a:rPr lang="en-US" altLang="ko-KR" sz="3200" b="0" i="1" smtClean="0">
                                  <a:latin typeface="Cambria Math" panose="02040503050406030204" pitchFamily="18" charset="0"/>
                                </a:rPr>
                                <m:t>𝑖</m:t>
                              </m:r>
                            </m:sub>
                          </m:sSub>
                          <m:r>
                            <a:rPr lang="en-US" altLang="ko-KR" sz="3200" i="1">
                              <a:latin typeface="Cambria Math" panose="02040503050406030204" pitchFamily="18" charset="0"/>
                              <a:ea typeface="Cambria Math" panose="02040503050406030204" pitchFamily="18" charset="0"/>
                            </a:rPr>
                            <m:t>∙</m:t>
                          </m:r>
                          <m:sSub>
                            <m:sSubPr>
                              <m:ctrlPr>
                                <a:rPr lang="en-US" altLang="ko-KR" sz="3200" i="1" smtClean="0">
                                  <a:latin typeface="Cambria Math" panose="02040503050406030204" pitchFamily="18" charset="0"/>
                                  <a:ea typeface="Cambria Math" panose="02040503050406030204" pitchFamily="18" charset="0"/>
                                </a:rPr>
                              </m:ctrlPr>
                            </m:sSubPr>
                            <m:e>
                              <m:r>
                                <a:rPr lang="en-US" altLang="ko-KR" sz="3200" b="0" i="1" smtClean="0">
                                  <a:latin typeface="Cambria Math" panose="02040503050406030204" pitchFamily="18" charset="0"/>
                                  <a:ea typeface="Cambria Math" panose="02040503050406030204" pitchFamily="18" charset="0"/>
                                </a:rPr>
                                <m:t>𝑓</m:t>
                              </m:r>
                            </m:e>
                            <m:sub>
                              <m:r>
                                <a:rPr lang="en-US" altLang="ko-KR" sz="3200" b="0" i="1" smtClean="0">
                                  <a:latin typeface="Cambria Math" panose="02040503050406030204" pitchFamily="18" charset="0"/>
                                  <a:ea typeface="Cambria Math" panose="02040503050406030204" pitchFamily="18" charset="0"/>
                                </a:rPr>
                                <m:t>𝑟</m:t>
                              </m:r>
                            </m:sub>
                          </m:sSub>
                          <m:r>
                            <a:rPr lang="en-US" altLang="ko-KR" sz="3200" i="1" smtClean="0">
                              <a:latin typeface="Cambria Math" panose="02040503050406030204" pitchFamily="18" charset="0"/>
                              <a:ea typeface="Cambria Math" panose="02040503050406030204" pitchFamily="18" charset="0"/>
                            </a:rPr>
                            <m:t>∙</m:t>
                          </m:r>
                          <m:r>
                            <a:rPr lang="en-US" altLang="ko-KR" sz="3200" b="0" i="1" smtClean="0">
                              <a:latin typeface="Cambria Math" panose="02040503050406030204" pitchFamily="18" charset="0"/>
                              <a:ea typeface="Cambria Math" panose="02040503050406030204" pitchFamily="18" charset="0"/>
                            </a:rPr>
                            <m:t>𝑐𝑜𝑠</m:t>
                          </m:r>
                          <m:r>
                            <a:rPr lang="ko-KR" altLang="en-US" sz="3200" b="0" i="1" smtClean="0">
                              <a:latin typeface="Cambria Math" panose="02040503050406030204" pitchFamily="18" charset="0"/>
                              <a:ea typeface="Cambria Math" panose="02040503050406030204" pitchFamily="18" charset="0"/>
                            </a:rPr>
                            <m:t>𝜃</m:t>
                          </m:r>
                          <m:r>
                            <a:rPr lang="ko-KR" altLang="en-US" sz="3200" b="0" i="1" smtClean="0">
                              <a:latin typeface="Cambria Math" panose="02040503050406030204" pitchFamily="18" charset="0"/>
                              <a:ea typeface="Cambria Math" panose="02040503050406030204" pitchFamily="18" charset="0"/>
                            </a:rPr>
                            <m:t>∙</m:t>
                          </m:r>
                          <m:r>
                            <a:rPr lang="en-US" altLang="ko-KR" sz="3200" b="0" i="1" smtClean="0">
                              <a:latin typeface="Cambria Math" panose="02040503050406030204" pitchFamily="18" charset="0"/>
                              <a:ea typeface="Cambria Math" panose="02040503050406030204" pitchFamily="18" charset="0"/>
                            </a:rPr>
                            <m:t>𝑑𝑤</m:t>
                          </m:r>
                        </m:e>
                      </m:nary>
                    </m:oMath>
                  </m:oMathPara>
                </a14:m>
                <a:endParaRPr lang="ko-KR" alt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3500096" y="3240239"/>
                <a:ext cx="5502389" cy="1291700"/>
              </a:xfrm>
              <a:prstGeom prst="rect">
                <a:avLst/>
              </a:prstGeom>
              <a:blipFill>
                <a:blip r:embed="rId3"/>
                <a:stretch>
                  <a:fillRect/>
                </a:stretch>
              </a:blipFill>
            </p:spPr>
            <p:txBody>
              <a:bodyPr/>
              <a:lstStyle/>
              <a:p>
                <a:r>
                  <a:rPr lang="ko-KR" altLang="en-US">
                    <a:noFill/>
                  </a:rPr>
                  <a:t> </a:t>
                </a:r>
              </a:p>
            </p:txBody>
          </p:sp>
        </mc:Fallback>
      </mc:AlternateContent>
      <p:sp>
        <p:nvSpPr>
          <p:cNvPr id="10" name="TextBox 9">
            <a:extLst>
              <a:ext uri="{FF2B5EF4-FFF2-40B4-BE49-F238E27FC236}">
                <a16:creationId xmlns:a16="http://schemas.microsoft.com/office/drawing/2014/main" id="{F85DB645-4FB9-3F62-ECDB-F8FC3AB7DCBB}"/>
              </a:ext>
            </a:extLst>
          </p:cNvPr>
          <p:cNvSpPr txBox="1"/>
          <p:nvPr/>
        </p:nvSpPr>
        <p:spPr>
          <a:xfrm>
            <a:off x="7334104" y="4301106"/>
            <a:ext cx="2377830" cy="461665"/>
          </a:xfrm>
          <a:prstGeom prst="rect">
            <a:avLst/>
          </a:prstGeom>
          <a:noFill/>
        </p:spPr>
        <p:txBody>
          <a:bodyPr wrap="none" rtlCol="0">
            <a:spAutoFit/>
          </a:bodyPr>
          <a:lstStyle/>
          <a:p>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[J. T.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Kajiya</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1986]</a:t>
            </a:r>
            <a:endParaRPr kumimoji="1" lang="ko-KR"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1708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9431428" cy="646331"/>
          </a:xfrm>
          <a:prstGeom prst="rect">
            <a:avLst/>
          </a:prstGeom>
          <a:noFill/>
        </p:spPr>
        <p:txBody>
          <a:bodyPr wrap="none" rtlCol="0">
            <a:spAutoFit/>
          </a:bodyPr>
          <a:lstStyle/>
          <a:p>
            <a:r>
              <a:rPr kumimoji="1" lang="en-US" altLang="ko-KR" sz="3600" dirty="0">
                <a:latin typeface="Calibri" panose="020F0502020204030204" pitchFamily="34" charset="0"/>
                <a:ea typeface="Calibri" panose="020F0502020204030204" pitchFamily="34" charset="0"/>
                <a:cs typeface="Calibri" panose="020F0502020204030204" pitchFamily="34" charset="0"/>
              </a:rPr>
              <a:t>Background: </a:t>
            </a:r>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Downside of Monte Carlo Rendering</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4</a:t>
            </a:fld>
            <a:endParaRPr kumimoji="1" lang="ko-KR" altLang="en-US">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750C48AA-CA32-13E5-CF87-3E73F0BA5C60}"/>
                  </a:ext>
                </a:extLst>
              </p:cNvPr>
              <p:cNvSpPr txBox="1"/>
              <p:nvPr/>
            </p:nvSpPr>
            <p:spPr>
              <a:xfrm>
                <a:off x="514714" y="1776163"/>
                <a:ext cx="10921118" cy="218034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US" altLang="ko-K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Rendered images will contain noise due to </a:t>
                </a:r>
                <a:r>
                  <a:rPr kumimoji="1" lang="en-US" altLang="ko-KR" sz="2400" b="1" i="1" dirty="0" smtClean="0">
                    <a:solidFill>
                      <a:schemeClr val="tx1"/>
                    </a:solidFill>
                    <a:latin typeface="Calibri" panose="020F0502020204030204" pitchFamily="34" charset="0"/>
                    <a:ea typeface="Calibri" panose="020F0502020204030204" pitchFamily="34" charset="0"/>
                    <a:cs typeface="Calibri" panose="020F0502020204030204" pitchFamily="34" charset="0"/>
                  </a:rPr>
                  <a:t>MC Integration</a:t>
                </a:r>
              </a:p>
              <a:p>
                <a:pPr marL="342900" indent="-342900">
                  <a:lnSpc>
                    <a:spcPct val="150000"/>
                  </a:lnSpc>
                  <a:buFont typeface="Arial" panose="020B0604020202020204" pitchFamily="34" charset="0"/>
                  <a:buChar char="•"/>
                </a:pPr>
                <a:r>
                  <a:rPr kumimoji="1" lang="en-US" altLang="ko-K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Standard error </a:t>
                </a:r>
                <a14:m>
                  <m:oMath xmlns:m="http://schemas.openxmlformats.org/officeDocument/2006/math">
                    <m:r>
                      <a:rPr kumimoji="1" lang="en-US" altLang="ko-KR" sz="280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f>
                      <m:fPr>
                        <m:ctrlPr>
                          <a:rPr kumimoji="1" lang="en-US" altLang="ko-KR" sz="2800" i="1" smtClean="0">
                            <a:solidFill>
                              <a:schemeClr val="tx1"/>
                            </a:solidFill>
                            <a:latin typeface="Cambria Math" panose="02040503050406030204" pitchFamily="18" charset="0"/>
                            <a:ea typeface="Calibri" panose="020F0502020204030204" pitchFamily="34" charset="0"/>
                            <a:cs typeface="Calibri" panose="020F0502020204030204" pitchFamily="34" charset="0"/>
                          </a:rPr>
                        </m:ctrlPr>
                      </m:fPr>
                      <m:num>
                        <m:r>
                          <a:rPr kumimoji="1" lang="en-US" altLang="ko-KR" sz="2800" b="0" i="1" smtClean="0">
                            <a:solidFill>
                              <a:schemeClr val="tx1"/>
                            </a:solidFill>
                            <a:latin typeface="Cambria Math" panose="02040503050406030204" pitchFamily="18" charset="0"/>
                            <a:ea typeface="Calibri" panose="020F0502020204030204" pitchFamily="34" charset="0"/>
                            <a:cs typeface="Calibri" panose="020F0502020204030204" pitchFamily="34" charset="0"/>
                          </a:rPr>
                          <m:t>1</m:t>
                        </m:r>
                      </m:num>
                      <m:den>
                        <m:rad>
                          <m:radPr>
                            <m:degHide m:val="on"/>
                            <m:ctrlPr>
                              <a:rPr kumimoji="1" lang="en-US" altLang="ko-KR" sz="2800" i="1" smtClean="0">
                                <a:solidFill>
                                  <a:schemeClr val="tx1"/>
                                </a:solidFill>
                                <a:latin typeface="Cambria Math" panose="02040503050406030204" pitchFamily="18" charset="0"/>
                                <a:ea typeface="Calibri" panose="020F0502020204030204" pitchFamily="34" charset="0"/>
                                <a:cs typeface="Calibri" panose="020F0502020204030204" pitchFamily="34" charset="0"/>
                              </a:rPr>
                            </m:ctrlPr>
                          </m:radPr>
                          <m:deg/>
                          <m:e>
                            <m:r>
                              <a:rPr kumimoji="1" lang="en-US" altLang="ko-KR" sz="2800" b="0" i="1" smtClean="0">
                                <a:solidFill>
                                  <a:schemeClr val="tx1"/>
                                </a:solidFill>
                                <a:latin typeface="Cambria Math" panose="02040503050406030204" pitchFamily="18" charset="0"/>
                                <a:ea typeface="Calibri" panose="020F0502020204030204" pitchFamily="34" charset="0"/>
                                <a:cs typeface="Calibri" panose="020F0502020204030204" pitchFamily="34" charset="0"/>
                              </a:rPr>
                              <m:t>𝑛</m:t>
                            </m:r>
                          </m:e>
                        </m:rad>
                      </m:den>
                    </m:f>
                  </m:oMath>
                </a14:m>
                <a:endParaRPr kumimoji="1" lang="en-US" altLang="ko-KR"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kumimoji="1" lang="en-US" altLang="ko-K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Not feasible for </a:t>
                </a:r>
                <a:r>
                  <a:rPr kumimoji="1" lang="en-US" altLang="ko-KR" sz="24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hardwares</a:t>
                </a:r>
                <a:r>
                  <a:rPr kumimoji="1" lang="en-US" altLang="ko-K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to compute sufficient number of samples</a:t>
                </a:r>
                <a:endParaRPr kumimoji="1" lang="en-US" altLang="ko-KR"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65" name="TextBox 64">
                <a:extLst>
                  <a:ext uri="{FF2B5EF4-FFF2-40B4-BE49-F238E27FC236}">
                    <a16:creationId xmlns:a16="http://schemas.microsoft.com/office/drawing/2014/main" id="{750C48AA-CA32-13E5-CF87-3E73F0BA5C60}"/>
                  </a:ext>
                </a:extLst>
              </p:cNvPr>
              <p:cNvSpPr txBox="1">
                <a:spLocks noRot="1" noChangeAspect="1" noMove="1" noResize="1" noEditPoints="1" noAdjustHandles="1" noChangeArrowheads="1" noChangeShapeType="1" noTextEdit="1"/>
              </p:cNvSpPr>
              <p:nvPr/>
            </p:nvSpPr>
            <p:spPr>
              <a:xfrm>
                <a:off x="514714" y="1776163"/>
                <a:ext cx="10921118" cy="2180340"/>
              </a:xfrm>
              <a:prstGeom prst="rect">
                <a:avLst/>
              </a:prstGeom>
              <a:blipFill>
                <a:blip r:embed="rId3"/>
                <a:stretch>
                  <a:fillRect l="-725" b="-2793"/>
                </a:stretch>
              </a:blipFill>
            </p:spPr>
            <p:txBody>
              <a:bodyPr/>
              <a:lstStyle/>
              <a:p>
                <a:r>
                  <a:rPr lang="ko-KR" altLang="en-US">
                    <a:noFill/>
                  </a:rPr>
                  <a:t> </a:t>
                </a:r>
              </a:p>
            </p:txBody>
          </p:sp>
        </mc:Fallback>
      </mc:AlternateContent>
      <p:sp>
        <p:nvSpPr>
          <p:cNvPr id="10" name="TextBox 9">
            <a:extLst>
              <a:ext uri="{FF2B5EF4-FFF2-40B4-BE49-F238E27FC236}">
                <a16:creationId xmlns:a16="http://schemas.microsoft.com/office/drawing/2014/main" id="{750C48AA-CA32-13E5-CF87-3E73F0BA5C60}"/>
              </a:ext>
            </a:extLst>
          </p:cNvPr>
          <p:cNvSpPr txBox="1"/>
          <p:nvPr/>
        </p:nvSpPr>
        <p:spPr>
          <a:xfrm>
            <a:off x="514714" y="1056595"/>
            <a:ext cx="10921118" cy="671851"/>
          </a:xfrm>
          <a:prstGeom prst="rect">
            <a:avLst/>
          </a:prstGeom>
          <a:noFill/>
        </p:spPr>
        <p:txBody>
          <a:bodyPr wrap="square" rtlCol="0">
            <a:spAutoFit/>
          </a:bodyPr>
          <a:lstStyle/>
          <a:p>
            <a:pPr>
              <a:lnSpc>
                <a:spcPct val="150000"/>
              </a:lnSpc>
            </a:pPr>
            <a:r>
              <a:rPr kumimoji="1" lang="en-US" altLang="ko-KR" sz="2800" b="1" i="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However…</a:t>
            </a:r>
          </a:p>
        </p:txBody>
      </p:sp>
      <p:sp>
        <p:nvSpPr>
          <p:cNvPr id="7" name="TextBox 6">
            <a:extLst>
              <a:ext uri="{FF2B5EF4-FFF2-40B4-BE49-F238E27FC236}">
                <a16:creationId xmlns:a16="http://schemas.microsoft.com/office/drawing/2014/main" id="{750C48AA-CA32-13E5-CF87-3E73F0BA5C60}"/>
              </a:ext>
            </a:extLst>
          </p:cNvPr>
          <p:cNvSpPr txBox="1"/>
          <p:nvPr/>
        </p:nvSpPr>
        <p:spPr>
          <a:xfrm>
            <a:off x="8450114" y="4128293"/>
            <a:ext cx="3064171" cy="754694"/>
          </a:xfrm>
          <a:prstGeom prst="rect">
            <a:avLst/>
          </a:prstGeom>
          <a:noFill/>
        </p:spPr>
        <p:txBody>
          <a:bodyPr wrap="square" rtlCol="0">
            <a:spAutoFit/>
          </a:bodyPr>
          <a:lstStyle/>
          <a:p>
            <a:pPr>
              <a:lnSpc>
                <a:spcPct val="150000"/>
              </a:lnSpc>
            </a:pPr>
            <a:r>
              <a:rPr kumimoji="1" lang="en-US" altLang="ko-KR" sz="3200" b="1" i="1" dirty="0" smtClean="0">
                <a:latin typeface="Calibri" panose="020F0502020204030204" pitchFamily="34" charset="0"/>
                <a:ea typeface="Calibri" panose="020F0502020204030204" pitchFamily="34" charset="0"/>
                <a:cs typeface="Calibri" panose="020F0502020204030204" pitchFamily="34" charset="0"/>
              </a:rPr>
              <a:t>=&gt; </a:t>
            </a:r>
            <a:r>
              <a:rPr kumimoji="1" lang="en-US" altLang="ko-KR" sz="3200" b="1" i="1" dirty="0" err="1" smtClean="0">
                <a:latin typeface="Calibri" panose="020F0502020204030204" pitchFamily="34" charset="0"/>
                <a:ea typeface="Calibri" panose="020F0502020204030204" pitchFamily="34" charset="0"/>
                <a:cs typeface="Calibri" panose="020F0502020204030204" pitchFamily="34" charset="0"/>
              </a:rPr>
              <a:t>Denoising</a:t>
            </a:r>
            <a:r>
              <a:rPr kumimoji="1" lang="en-US" altLang="ko-KR" sz="3200" b="1" i="1" dirty="0" smtClean="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6687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4479816" cy="646331"/>
          </a:xfrm>
          <a:prstGeom prst="rect">
            <a:avLst/>
          </a:prstGeom>
          <a:noFill/>
        </p:spPr>
        <p:txBody>
          <a:bodyPr wrap="none" rtlCol="0">
            <a:spAutoFit/>
          </a:bodyPr>
          <a:lstStyle/>
          <a:p>
            <a:r>
              <a:rPr kumimoji="1" lang="en-US" altLang="ko-KR" sz="3600" dirty="0">
                <a:latin typeface="Calibri" panose="020F0502020204030204" pitchFamily="34" charset="0"/>
                <a:ea typeface="Calibri" panose="020F0502020204030204" pitchFamily="34" charset="0"/>
                <a:cs typeface="Calibri" panose="020F0502020204030204" pitchFamily="34" charset="0"/>
              </a:rPr>
              <a:t>Background: </a:t>
            </a:r>
            <a:r>
              <a:rPr kumimoji="1" lang="en-US" altLang="ko-KR" sz="3600" dirty="0" err="1" smtClean="0">
                <a:latin typeface="Calibri" panose="020F0502020204030204" pitchFamily="34" charset="0"/>
                <a:ea typeface="Calibri" panose="020F0502020204030204" pitchFamily="34" charset="0"/>
                <a:cs typeface="Calibri" panose="020F0502020204030204" pitchFamily="34" charset="0"/>
              </a:rPr>
              <a:t>Denoisers</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5</a:t>
            </a:fld>
            <a:endParaRPr kumimoji="1" lang="ko-KR" altLang="en-US">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50C48AA-CA32-13E5-CF87-3E73F0BA5C60}"/>
              </a:ext>
            </a:extLst>
          </p:cNvPr>
          <p:cNvSpPr txBox="1"/>
          <p:nvPr/>
        </p:nvSpPr>
        <p:spPr>
          <a:xfrm>
            <a:off x="492942" y="1184162"/>
            <a:ext cx="10921118" cy="341632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US" altLang="ko-KR" sz="2400" b="1" u="sng" dirty="0" err="1" smtClean="0">
                <a:latin typeface="Calibri" panose="020F0502020204030204" pitchFamily="34" charset="0"/>
                <a:ea typeface="Calibri" panose="020F0502020204030204" pitchFamily="34" charset="0"/>
                <a:cs typeface="Calibri" panose="020F0502020204030204" pitchFamily="34" charset="0"/>
              </a:rPr>
              <a:t>Denoisers</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are used as a post-processing step to remove noise from MC rendering </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Deep Learning techniques are used for enhancing the quality of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denoisers</a:t>
            </a:r>
            <a:endParaRPr kumimoji="1" lang="en-US" altLang="ko-KR" sz="2400" dirty="0" smtClean="0">
              <a:latin typeface="Calibri" panose="020F0502020204030204" pitchFamily="34" charset="0"/>
              <a:ea typeface="Calibri" panose="020F0502020204030204" pitchFamily="34" charset="0"/>
              <a:cs typeface="Calibri" panose="020F0502020204030204" pitchFamily="34" charset="0"/>
            </a:endParaRPr>
          </a:p>
          <a:p>
            <a:pPr marL="800100" lvl="1"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Predicting parameters of classical filters [Sen et al., 2015]</a:t>
            </a:r>
          </a:p>
          <a:p>
            <a:pPr marL="800100" lvl="1"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Predicting filter kernel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Bako</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et al., 2017]</a:t>
            </a:r>
          </a:p>
          <a:p>
            <a:pPr marL="800100" lvl="1"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Predicting final radiance value using GAN [Xu et al., 2019], Residual networks [Wong et al., 2019], and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Autoencoders</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[Chaitanya et al., 2017]</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p:txBody>
      </p:sp>
      <p:sp>
        <p:nvSpPr>
          <p:cNvPr id="2" name="직사각형 1"/>
          <p:cNvSpPr/>
          <p:nvPr/>
        </p:nvSpPr>
        <p:spPr>
          <a:xfrm>
            <a:off x="0" y="5083629"/>
            <a:ext cx="12192000" cy="1774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ko-KR" sz="2400" b="1" i="1" dirty="0" smtClean="0">
                <a:latin typeface="Calibri" panose="020F0502020204030204" pitchFamily="34" charset="0"/>
                <a:ea typeface="Calibri" panose="020F0502020204030204" pitchFamily="34" charset="0"/>
                <a:cs typeface="Calibri" panose="020F0502020204030204" pitchFamily="34" charset="0"/>
              </a:rPr>
              <a:t>Drawback of deep learning based MC </a:t>
            </a:r>
            <a:r>
              <a:rPr lang="en-US" altLang="ko-KR" sz="2400" b="1" i="1" dirty="0" err="1" smtClean="0">
                <a:latin typeface="Calibri" panose="020F0502020204030204" pitchFamily="34" charset="0"/>
                <a:ea typeface="Calibri" panose="020F0502020204030204" pitchFamily="34" charset="0"/>
                <a:cs typeface="Calibri" panose="020F0502020204030204" pitchFamily="34" charset="0"/>
              </a:rPr>
              <a:t>denoisers</a:t>
            </a:r>
            <a:r>
              <a:rPr lang="en-US" altLang="ko-KR" sz="2400" b="1" i="1" dirty="0" smtClean="0">
                <a:latin typeface="Calibri" panose="020F0502020204030204" pitchFamily="34" charset="0"/>
                <a:ea typeface="Calibri" panose="020F0502020204030204" pitchFamily="34" charset="0"/>
                <a:cs typeface="Calibri" panose="020F0502020204030204" pitchFamily="34" charset="0"/>
              </a:rPr>
              <a:t>:</a:t>
            </a:r>
          </a:p>
          <a:p>
            <a:pPr algn="ctr">
              <a:lnSpc>
                <a:spcPct val="150000"/>
              </a:lnSpc>
            </a:pPr>
            <a:r>
              <a:rPr lang="en-US" altLang="ko-KR" sz="2400" b="1" i="1" dirty="0" smtClean="0">
                <a:latin typeface="Calibri" panose="020F0502020204030204" pitchFamily="34" charset="0"/>
                <a:ea typeface="Calibri" panose="020F0502020204030204" pitchFamily="34" charset="0"/>
                <a:cs typeface="Calibri" panose="020F0502020204030204" pitchFamily="34" charset="0"/>
              </a:rPr>
              <a:t>May suffer from bias that is sufficient to be perceived as a </a:t>
            </a:r>
            <a:r>
              <a:rPr lang="en-US" altLang="ko-KR" sz="2400" b="1" i="1" u="sng" dirty="0" smtClean="0">
                <a:latin typeface="Calibri" panose="020F0502020204030204" pitchFamily="34" charset="0"/>
                <a:ea typeface="Calibri" panose="020F0502020204030204" pitchFamily="34" charset="0"/>
                <a:cs typeface="Calibri" panose="020F0502020204030204" pitchFamily="34" charset="0"/>
              </a:rPr>
              <a:t>loss of detail</a:t>
            </a:r>
            <a:r>
              <a:rPr lang="en-US" altLang="ko-KR" sz="2400" b="1" i="1" dirty="0" smtClean="0">
                <a:latin typeface="Calibri" panose="020F0502020204030204" pitchFamily="34" charset="0"/>
                <a:ea typeface="Calibri" panose="020F0502020204030204" pitchFamily="34" charset="0"/>
                <a:cs typeface="Calibri" panose="020F0502020204030204" pitchFamily="34" charset="0"/>
              </a:rPr>
              <a:t> and </a:t>
            </a:r>
            <a:r>
              <a:rPr lang="en-US" altLang="ko-KR" sz="2400" b="1" i="1" u="sng" dirty="0" smtClean="0">
                <a:latin typeface="Calibri" panose="020F0502020204030204" pitchFamily="34" charset="0"/>
                <a:ea typeface="Calibri" panose="020F0502020204030204" pitchFamily="34" charset="0"/>
                <a:cs typeface="Calibri" panose="020F0502020204030204" pitchFamily="34" charset="0"/>
              </a:rPr>
              <a:t>image blurring</a:t>
            </a:r>
            <a:endParaRPr lang="ko-KR" altLang="en-US" sz="2400" b="1" i="1"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361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5180329" cy="646331"/>
          </a:xfrm>
          <a:prstGeom prst="rect">
            <a:avLst/>
          </a:prstGeom>
          <a:noFill/>
        </p:spPr>
        <p:txBody>
          <a:bodyPr wrap="none" rtlCol="0">
            <a:spAutoFit/>
          </a:bodyPr>
          <a:lstStyle/>
          <a:p>
            <a:r>
              <a:rPr kumimoji="1" lang="en-US" altLang="ko-KR" sz="3600" dirty="0" err="1" smtClean="0">
                <a:latin typeface="Calibri" panose="020F0502020204030204" pitchFamily="34" charset="0"/>
                <a:ea typeface="Calibri" panose="020F0502020204030204" pitchFamily="34" charset="0"/>
                <a:cs typeface="Calibri" panose="020F0502020204030204" pitchFamily="34" charset="0"/>
              </a:rPr>
              <a:t>Denoising</a:t>
            </a:r>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 Error Estimation</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6</a:t>
            </a:fld>
            <a:endParaRPr kumimoji="1" lang="ko-KR" altLang="en-US">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50C48AA-CA32-13E5-CF87-3E73F0BA5C60}"/>
              </a:ext>
            </a:extLst>
          </p:cNvPr>
          <p:cNvSpPr txBox="1"/>
          <p:nvPr/>
        </p:nvSpPr>
        <p:spPr>
          <a:xfrm>
            <a:off x="492942" y="1184162"/>
            <a:ext cx="10921118" cy="120032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Loss of detail</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comparison between rendered and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denoised</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image</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Input: 512spp,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Denoised</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OIDN, Reference (for error measurement): 65K+ </a:t>
            </a: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spp</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p:txBody>
      </p:sp>
      <p:grpSp>
        <p:nvGrpSpPr>
          <p:cNvPr id="7" name="그룹 6"/>
          <p:cNvGrpSpPr/>
          <p:nvPr/>
        </p:nvGrpSpPr>
        <p:grpSpPr>
          <a:xfrm>
            <a:off x="1347520" y="2450555"/>
            <a:ext cx="9211961" cy="3905795"/>
            <a:chOff x="930213" y="2417523"/>
            <a:chExt cx="9211961" cy="3905795"/>
          </a:xfrm>
        </p:grpSpPr>
        <p:pic>
          <p:nvPicPr>
            <p:cNvPr id="3" name="그림 2"/>
            <p:cNvPicPr>
              <a:picLocks noChangeAspect="1"/>
            </p:cNvPicPr>
            <p:nvPr/>
          </p:nvPicPr>
          <p:blipFill>
            <a:blip r:embed="rId3"/>
            <a:stretch>
              <a:fillRect/>
            </a:stretch>
          </p:blipFill>
          <p:spPr>
            <a:xfrm>
              <a:off x="930213" y="2417523"/>
              <a:ext cx="7392432" cy="3905795"/>
            </a:xfrm>
            <a:prstGeom prst="rect">
              <a:avLst/>
            </a:prstGeom>
          </p:spPr>
        </p:pic>
        <p:pic>
          <p:nvPicPr>
            <p:cNvPr id="5" name="그림 4"/>
            <p:cNvPicPr>
              <a:picLocks noChangeAspect="1"/>
            </p:cNvPicPr>
            <p:nvPr/>
          </p:nvPicPr>
          <p:blipFill>
            <a:blip r:embed="rId4"/>
            <a:stretch>
              <a:fillRect/>
            </a:stretch>
          </p:blipFill>
          <p:spPr>
            <a:xfrm>
              <a:off x="8322645" y="2465155"/>
              <a:ext cx="1819529" cy="3858163"/>
            </a:xfrm>
            <a:prstGeom prst="rect">
              <a:avLst/>
            </a:prstGeom>
          </p:spPr>
        </p:pic>
      </p:grpSp>
      <p:sp>
        <p:nvSpPr>
          <p:cNvPr id="11" name="직사각형 10"/>
          <p:cNvSpPr/>
          <p:nvPr/>
        </p:nvSpPr>
        <p:spPr>
          <a:xfrm>
            <a:off x="1347520" y="3592285"/>
            <a:ext cx="1077686" cy="1088572"/>
          </a:xfrm>
          <a:prstGeom prst="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93875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5180329" cy="646331"/>
          </a:xfrm>
          <a:prstGeom prst="rect">
            <a:avLst/>
          </a:prstGeom>
          <a:noFill/>
        </p:spPr>
        <p:txBody>
          <a:bodyPr wrap="none" rtlCol="0">
            <a:spAutoFit/>
          </a:bodyPr>
          <a:lstStyle/>
          <a:p>
            <a:r>
              <a:rPr kumimoji="1" lang="en-US" altLang="ko-KR" sz="3600" dirty="0" err="1" smtClean="0">
                <a:latin typeface="Calibri" panose="020F0502020204030204" pitchFamily="34" charset="0"/>
                <a:ea typeface="Calibri" panose="020F0502020204030204" pitchFamily="34" charset="0"/>
                <a:cs typeface="Calibri" panose="020F0502020204030204" pitchFamily="34" charset="0"/>
              </a:rPr>
              <a:t>Denoising</a:t>
            </a:r>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 Error Estimation</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7</a:t>
            </a:fld>
            <a:endParaRPr kumimoji="1" lang="ko-KR" altLang="en-US" dirty="0">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50C48AA-CA32-13E5-CF87-3E73F0BA5C60}"/>
              </a:ext>
            </a:extLst>
          </p:cNvPr>
          <p:cNvSpPr txBox="1"/>
          <p:nvPr/>
        </p:nvSpPr>
        <p:spPr>
          <a:xfrm>
            <a:off x="492942" y="1184162"/>
            <a:ext cx="10921118" cy="175432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Denoising</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reduces error almost everywhere in the scene, while error has actually </a:t>
            </a:r>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increased</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in few spots</a:t>
            </a:r>
          </a:p>
          <a:p>
            <a:pPr marL="342900" indent="-342900">
              <a:lnSpc>
                <a:spcPct val="150000"/>
              </a:lnSpc>
              <a:buFont typeface="Arial" panose="020B0604020202020204" pitchFamily="34" charset="0"/>
              <a:buChar char="•"/>
            </a:pPr>
            <a:r>
              <a:rPr kumimoji="1" lang="en-US" altLang="ko-KR" sz="2400" dirty="0" err="1" smtClean="0">
                <a:latin typeface="Calibri" panose="020F0502020204030204" pitchFamily="34" charset="0"/>
                <a:ea typeface="Calibri" panose="020F0502020204030204" pitchFamily="34" charset="0"/>
                <a:cs typeface="Calibri" panose="020F0502020204030204" pitchFamily="34" charset="0"/>
              </a:rPr>
              <a:t>Denoising</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a:t>
            </a:r>
            <a:r>
              <a:rPr kumimoji="1" lang="en-US" altLang="ko-KR" sz="2400" dirty="0">
                <a:latin typeface="Calibri" panose="020F0502020204030204" pitchFamily="34" charset="0"/>
                <a:ea typeface="Calibri" panose="020F0502020204030204" pitchFamily="34" charset="0"/>
                <a:cs typeface="Calibri" panose="020F0502020204030204" pitchFamily="34" charset="0"/>
              </a:rPr>
              <a:t>becomes counterproductive if </a:t>
            </a:r>
            <a:r>
              <a:rPr kumimoji="1" lang="en-US" altLang="ko-KR" sz="2400" dirty="0" err="1">
                <a:latin typeface="Calibri" panose="020F0502020204030204" pitchFamily="34" charset="0"/>
                <a:ea typeface="Calibri" panose="020F0502020204030204" pitchFamily="34" charset="0"/>
                <a:cs typeface="Calibri" panose="020F0502020204030204" pitchFamily="34" charset="0"/>
              </a:rPr>
              <a:t>spp</a:t>
            </a:r>
            <a:r>
              <a:rPr kumimoji="1" lang="en-US" altLang="ko-KR" sz="2400" dirty="0">
                <a:latin typeface="Calibri" panose="020F0502020204030204" pitchFamily="34" charset="0"/>
                <a:ea typeface="Calibri" panose="020F0502020204030204" pitchFamily="34" charset="0"/>
                <a:cs typeface="Calibri" panose="020F0502020204030204" pitchFamily="34" charset="0"/>
              </a:rPr>
              <a:t> &gt; 80</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p:txBody>
      </p:sp>
      <p:pic>
        <p:nvPicPr>
          <p:cNvPr id="2" name="그림 1"/>
          <p:cNvPicPr>
            <a:picLocks noChangeAspect="1"/>
          </p:cNvPicPr>
          <p:nvPr/>
        </p:nvPicPr>
        <p:blipFill>
          <a:blip r:embed="rId3"/>
          <a:stretch>
            <a:fillRect/>
          </a:stretch>
        </p:blipFill>
        <p:spPr>
          <a:xfrm>
            <a:off x="8022771" y="3042955"/>
            <a:ext cx="2833615" cy="2894422"/>
          </a:xfrm>
          <a:prstGeom prst="rect">
            <a:avLst/>
          </a:prstGeom>
        </p:spPr>
      </p:pic>
      <p:sp>
        <p:nvSpPr>
          <p:cNvPr id="12" name="직사각형 11"/>
          <p:cNvSpPr/>
          <p:nvPr/>
        </p:nvSpPr>
        <p:spPr>
          <a:xfrm>
            <a:off x="9439579" y="3995060"/>
            <a:ext cx="1141336" cy="1112968"/>
          </a:xfrm>
          <a:prstGeom prst="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p:cNvPicPr>
            <a:picLocks noChangeAspect="1"/>
          </p:cNvPicPr>
          <p:nvPr/>
        </p:nvPicPr>
        <p:blipFill>
          <a:blip r:embed="rId4"/>
          <a:stretch>
            <a:fillRect/>
          </a:stretch>
        </p:blipFill>
        <p:spPr>
          <a:xfrm>
            <a:off x="4452120" y="3042955"/>
            <a:ext cx="2964732" cy="2894422"/>
          </a:xfrm>
          <a:prstGeom prst="rect">
            <a:avLst/>
          </a:prstGeom>
        </p:spPr>
      </p:pic>
      <p:pic>
        <p:nvPicPr>
          <p:cNvPr id="10" name="그림 9"/>
          <p:cNvPicPr>
            <a:picLocks noChangeAspect="1"/>
          </p:cNvPicPr>
          <p:nvPr/>
        </p:nvPicPr>
        <p:blipFill>
          <a:blip r:embed="rId5"/>
          <a:stretch>
            <a:fillRect/>
          </a:stretch>
        </p:blipFill>
        <p:spPr>
          <a:xfrm>
            <a:off x="986236" y="3042955"/>
            <a:ext cx="2859965" cy="2894422"/>
          </a:xfrm>
          <a:prstGeom prst="rect">
            <a:avLst/>
          </a:prstGeom>
        </p:spPr>
      </p:pic>
      <p:sp>
        <p:nvSpPr>
          <p:cNvPr id="14" name="TextBox 13">
            <a:extLst>
              <a:ext uri="{FF2B5EF4-FFF2-40B4-BE49-F238E27FC236}">
                <a16:creationId xmlns:a16="http://schemas.microsoft.com/office/drawing/2014/main" id="{F85DB645-4FB9-3F62-ECDB-F8FC3AB7DCBB}"/>
              </a:ext>
            </a:extLst>
          </p:cNvPr>
          <p:cNvSpPr txBox="1"/>
          <p:nvPr/>
        </p:nvSpPr>
        <p:spPr>
          <a:xfrm>
            <a:off x="1044624" y="6035621"/>
            <a:ext cx="2743187" cy="461665"/>
          </a:xfrm>
          <a:prstGeom prst="rect">
            <a:avLst/>
          </a:prstGeom>
          <a:noFill/>
        </p:spPr>
        <p:txBody>
          <a:bodyPr wrap="none" rtlCol="0">
            <a:spAutoFit/>
          </a:bodyPr>
          <a:lstStyle/>
          <a:p>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Error: Non-</a:t>
            </a:r>
            <a:r>
              <a:rPr kumimoji="1" lang="en-US" altLang="ko-KR" sz="2400" b="1" i="1" dirty="0" err="1" smtClean="0">
                <a:latin typeface="Calibri" panose="020F0502020204030204" pitchFamily="34" charset="0"/>
                <a:ea typeface="Calibri" panose="020F0502020204030204" pitchFamily="34" charset="0"/>
                <a:cs typeface="Calibri" panose="020F0502020204030204" pitchFamily="34" charset="0"/>
              </a:rPr>
              <a:t>denoised</a:t>
            </a:r>
            <a:endParaRPr kumimoji="1" lang="ko-KR" altLang="en-US" sz="2400" b="1" i="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F85DB645-4FB9-3F62-ECDB-F8FC3AB7DCBB}"/>
              </a:ext>
            </a:extLst>
          </p:cNvPr>
          <p:cNvSpPr txBox="1"/>
          <p:nvPr/>
        </p:nvSpPr>
        <p:spPr>
          <a:xfrm>
            <a:off x="4876058" y="6029671"/>
            <a:ext cx="2154885" cy="461665"/>
          </a:xfrm>
          <a:prstGeom prst="rect">
            <a:avLst/>
          </a:prstGeom>
          <a:noFill/>
        </p:spPr>
        <p:txBody>
          <a:bodyPr wrap="none" rtlCol="0">
            <a:spAutoFit/>
          </a:bodyPr>
          <a:lstStyle/>
          <a:p>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Error: </a:t>
            </a:r>
            <a:r>
              <a:rPr kumimoji="1" lang="en-US" altLang="ko-KR" sz="2400" b="1" i="1" dirty="0" err="1" smtClean="0">
                <a:latin typeface="Calibri" panose="020F0502020204030204" pitchFamily="34" charset="0"/>
                <a:ea typeface="Calibri" panose="020F0502020204030204" pitchFamily="34" charset="0"/>
                <a:cs typeface="Calibri" panose="020F0502020204030204" pitchFamily="34" charset="0"/>
              </a:rPr>
              <a:t>Denoised</a:t>
            </a:r>
            <a:endParaRPr kumimoji="1" lang="ko-KR" altLang="en-US" sz="24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285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9322937" cy="646331"/>
          </a:xfrm>
          <a:prstGeom prst="rect">
            <a:avLst/>
          </a:prstGeom>
          <a:noFill/>
        </p:spPr>
        <p:txBody>
          <a:bodyPr wrap="none" rtlCol="0">
            <a:spAutoFit/>
          </a:bodyPr>
          <a:lstStyle/>
          <a:p>
            <a:r>
              <a:rPr kumimoji="1" lang="en-US" altLang="ko-KR" sz="3600" b="1" i="1" dirty="0" smtClean="0">
                <a:latin typeface="Calibri" panose="020F0502020204030204" pitchFamily="34" charset="0"/>
                <a:ea typeface="Calibri" panose="020F0502020204030204" pitchFamily="34" charset="0"/>
                <a:cs typeface="Calibri" panose="020F0502020204030204" pitchFamily="34" charset="0"/>
              </a:rPr>
              <a:t>Question:</a:t>
            </a:r>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 How to improve overall image quality?</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8</a:t>
            </a:fld>
            <a:endParaRPr kumimoji="1" lang="ko-KR" altLang="en-US"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B0F30F5F-485C-343E-4597-A97C78A0848D}"/>
              </a:ext>
            </a:extLst>
          </p:cNvPr>
          <p:cNvSpPr txBox="1"/>
          <p:nvPr/>
        </p:nvSpPr>
        <p:spPr>
          <a:xfrm>
            <a:off x="702111" y="1619528"/>
            <a:ext cx="6255430" cy="1077218"/>
          </a:xfrm>
          <a:prstGeom prst="rect">
            <a:avLst/>
          </a:prstGeom>
          <a:noFill/>
          <a:ln w="38100">
            <a:solidFill>
              <a:srgbClr val="92D050"/>
            </a:solidFill>
          </a:ln>
        </p:spPr>
        <p:txBody>
          <a:bodyPr wrap="none" rtlCol="0">
            <a:spAutoFit/>
          </a:bodyPr>
          <a:lstStyle/>
          <a:p>
            <a:pPr algn="ctr"/>
            <a:r>
              <a:rPr kumimoji="1" lang="en-US" altLang="ko-KR" sz="3200" b="1" i="1" dirty="0" smtClean="0">
                <a:latin typeface="Calibri" panose="020F0502020204030204" pitchFamily="34" charset="0"/>
                <a:ea typeface="Calibri" panose="020F0502020204030204" pitchFamily="34" charset="0"/>
                <a:cs typeface="Calibri" panose="020F0502020204030204" pitchFamily="34" charset="0"/>
              </a:rPr>
              <a:t>“</a:t>
            </a:r>
            <a:r>
              <a:rPr kumimoji="1" lang="en-US" altLang="ko-KR" sz="3200" b="1" i="1" dirty="0" err="1" smtClean="0">
                <a:latin typeface="Calibri" panose="020F0502020204030204" pitchFamily="34" charset="0"/>
                <a:ea typeface="Calibri" panose="020F0502020204030204" pitchFamily="34" charset="0"/>
                <a:cs typeface="Calibri" panose="020F0502020204030204" pitchFamily="34" charset="0"/>
              </a:rPr>
              <a:t>Denoise</a:t>
            </a:r>
            <a:r>
              <a:rPr kumimoji="1" lang="en-US" altLang="ko-KR" sz="3200" b="1" i="1" dirty="0" smtClean="0">
                <a:latin typeface="Calibri" panose="020F0502020204030204" pitchFamily="34" charset="0"/>
                <a:ea typeface="Calibri" panose="020F0502020204030204" pitchFamily="34" charset="0"/>
                <a:cs typeface="Calibri" panose="020F0502020204030204" pitchFamily="34" charset="0"/>
              </a:rPr>
              <a:t> only when it reduces error</a:t>
            </a:r>
          </a:p>
          <a:p>
            <a:pPr algn="ctr"/>
            <a:r>
              <a:rPr kumimoji="1" lang="en-US" altLang="ko-KR" sz="3200" b="1" i="1" dirty="0" smtClean="0">
                <a:latin typeface="Calibri" panose="020F0502020204030204" pitchFamily="34" charset="0"/>
                <a:ea typeface="Calibri" panose="020F0502020204030204" pitchFamily="34" charset="0"/>
                <a:cs typeface="Calibri" panose="020F0502020204030204" pitchFamily="34" charset="0"/>
              </a:rPr>
              <a:t>compared to not </a:t>
            </a:r>
            <a:r>
              <a:rPr kumimoji="1" lang="en-US" altLang="ko-KR" sz="3200" b="1" i="1" dirty="0" err="1" smtClean="0">
                <a:latin typeface="Calibri" panose="020F0502020204030204" pitchFamily="34" charset="0"/>
                <a:ea typeface="Calibri" panose="020F0502020204030204" pitchFamily="34" charset="0"/>
                <a:cs typeface="Calibri" panose="020F0502020204030204" pitchFamily="34" charset="0"/>
              </a:rPr>
              <a:t>denoising</a:t>
            </a:r>
            <a:r>
              <a:rPr kumimoji="1" lang="en-US" altLang="ko-KR" sz="3200" b="1" i="1" dirty="0" smtClean="0">
                <a:latin typeface="Calibri" panose="020F0502020204030204" pitchFamily="34" charset="0"/>
                <a:ea typeface="Calibri" panose="020F0502020204030204" pitchFamily="34" charset="0"/>
                <a:cs typeface="Calibri" panose="020F0502020204030204" pitchFamily="34" charset="0"/>
              </a:rPr>
              <a:t>”</a:t>
            </a:r>
            <a:endParaRPr kumimoji="1" lang="ko-KR" altLang="en-US" sz="3200" b="1" i="1"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712D070D-0C5E-BC8D-27A6-6E2350074ABE}"/>
              </a:ext>
            </a:extLst>
          </p:cNvPr>
          <p:cNvSpPr txBox="1"/>
          <p:nvPr/>
        </p:nvSpPr>
        <p:spPr>
          <a:xfrm>
            <a:off x="4735751" y="5111082"/>
            <a:ext cx="6750974" cy="1077218"/>
          </a:xfrm>
          <a:prstGeom prst="rect">
            <a:avLst/>
          </a:prstGeom>
          <a:noFill/>
          <a:ln w="38100">
            <a:solidFill>
              <a:schemeClr val="accent5">
                <a:lumMod val="75000"/>
              </a:schemeClr>
            </a:solidFill>
          </a:ln>
        </p:spPr>
        <p:txBody>
          <a:bodyPr wrap="square" rtlCol="0">
            <a:spAutoFit/>
          </a:bodyPr>
          <a:lstStyle/>
          <a:p>
            <a:pPr algn="ctr"/>
            <a:r>
              <a:rPr kumimoji="1" lang="en-US" altLang="ko-KR" sz="3200" b="1" i="1" dirty="0" smtClean="0">
                <a:latin typeface="Calibri" panose="020F0502020204030204" pitchFamily="34" charset="0"/>
                <a:ea typeface="Calibri" panose="020F0502020204030204" pitchFamily="34" charset="0"/>
                <a:cs typeface="Calibri" panose="020F0502020204030204" pitchFamily="34" charset="0"/>
              </a:rPr>
              <a:t>“Computing error requires rendering </a:t>
            </a:r>
          </a:p>
          <a:p>
            <a:pPr algn="ctr"/>
            <a:r>
              <a:rPr kumimoji="1" lang="en-US" altLang="ko-KR" sz="3200" b="1" i="1" dirty="0">
                <a:latin typeface="Calibri" panose="020F0502020204030204" pitchFamily="34" charset="0"/>
                <a:ea typeface="Calibri" panose="020F0502020204030204" pitchFamily="34" charset="0"/>
                <a:cs typeface="Calibri" panose="020F0502020204030204" pitchFamily="34" charset="0"/>
              </a:rPr>
              <a:t>g</a:t>
            </a:r>
            <a:r>
              <a:rPr kumimoji="1" lang="en-US" altLang="ko-KR" sz="3200" b="1" i="1" dirty="0" smtClean="0">
                <a:latin typeface="Calibri" panose="020F0502020204030204" pitchFamily="34" charset="0"/>
                <a:ea typeface="Calibri" panose="020F0502020204030204" pitchFamily="34" charset="0"/>
                <a:cs typeface="Calibri" panose="020F0502020204030204" pitchFamily="34" charset="0"/>
              </a:rPr>
              <a:t>round-truth image (65K </a:t>
            </a:r>
            <a:r>
              <a:rPr kumimoji="1" lang="en-US" altLang="ko-KR" sz="3200" b="1" i="1" dirty="0" err="1" smtClean="0">
                <a:latin typeface="Calibri" panose="020F0502020204030204" pitchFamily="34" charset="0"/>
                <a:ea typeface="Calibri" panose="020F0502020204030204" pitchFamily="34" charset="0"/>
                <a:cs typeface="Calibri" panose="020F0502020204030204" pitchFamily="34" charset="0"/>
              </a:rPr>
              <a:t>spp</a:t>
            </a:r>
            <a:r>
              <a:rPr kumimoji="1" lang="en-US" altLang="ko-KR" sz="3200" b="1" i="1" dirty="0">
                <a:latin typeface="Calibri" panose="020F0502020204030204" pitchFamily="34" charset="0"/>
                <a:ea typeface="Calibri" panose="020F0502020204030204" pitchFamily="34" charset="0"/>
                <a:cs typeface="Calibri" panose="020F0502020204030204" pitchFamily="34" charset="0"/>
              </a:rPr>
              <a:t>)</a:t>
            </a:r>
            <a:r>
              <a:rPr kumimoji="1" lang="en-US" altLang="ko-KR" sz="3200" b="1" i="1" dirty="0" smtClean="0">
                <a:latin typeface="Calibri" panose="020F0502020204030204" pitchFamily="34" charset="0"/>
                <a:ea typeface="Calibri" panose="020F0502020204030204" pitchFamily="34" charset="0"/>
                <a:cs typeface="Calibri" panose="020F0502020204030204" pitchFamily="34" charset="0"/>
              </a:rPr>
              <a:t>”</a:t>
            </a:r>
            <a:endParaRPr kumimoji="1" lang="ko-KR" altLang="en-US" sz="3200" b="1" i="1" dirty="0">
              <a:latin typeface="Calibri" panose="020F0502020204030204" pitchFamily="34" charset="0"/>
              <a:cs typeface="Calibri" panose="020F0502020204030204" pitchFamily="34" charset="0"/>
            </a:endParaRPr>
          </a:p>
        </p:txBody>
      </p:sp>
      <p:pic>
        <p:nvPicPr>
          <p:cNvPr id="20" name="Picture 5">
            <a:extLst>
              <a:ext uri="{FF2B5EF4-FFF2-40B4-BE49-F238E27FC236}">
                <a16:creationId xmlns:a16="http://schemas.microsoft.com/office/drawing/2014/main" id="{B7B6F304-FD63-8073-7714-7E1F5761317B}"/>
              </a:ext>
            </a:extLst>
          </p:cNvPr>
          <p:cNvPicPr>
            <a:picLocks noChangeAspect="1"/>
          </p:cNvPicPr>
          <p:nvPr/>
        </p:nvPicPr>
        <p:blipFill rotWithShape="1">
          <a:blip r:embed="rId3"/>
          <a:srcRect l="13453" t="6712" r="16067" b="27805"/>
          <a:stretch/>
        </p:blipFill>
        <p:spPr>
          <a:xfrm>
            <a:off x="6150351" y="3039313"/>
            <a:ext cx="2089150" cy="1841500"/>
          </a:xfrm>
          <a:prstGeom prst="rect">
            <a:avLst/>
          </a:prstGeom>
        </p:spPr>
      </p:pic>
      <p:sp>
        <p:nvSpPr>
          <p:cNvPr id="21" name="위쪽/아래쪽 화살표[U] 8">
            <a:extLst>
              <a:ext uri="{FF2B5EF4-FFF2-40B4-BE49-F238E27FC236}">
                <a16:creationId xmlns:a16="http://schemas.microsoft.com/office/drawing/2014/main" id="{C0F8530A-55AD-EF98-583D-1AC1505A848D}"/>
              </a:ext>
            </a:extLst>
          </p:cNvPr>
          <p:cNvSpPr/>
          <p:nvPr/>
        </p:nvSpPr>
        <p:spPr>
          <a:xfrm>
            <a:off x="5756651" y="2789988"/>
            <a:ext cx="393700" cy="2184067"/>
          </a:xfrm>
          <a:prstGeom prst="up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latin typeface="Calibri" panose="020F0502020204030204" pitchFamily="34" charset="0"/>
              <a:cs typeface="Calibri" panose="020F0502020204030204" pitchFamily="34" charset="0"/>
            </a:endParaRPr>
          </a:p>
        </p:txBody>
      </p:sp>
      <p:sp>
        <p:nvSpPr>
          <p:cNvPr id="22" name="타원형 설명선[O] 9">
            <a:extLst>
              <a:ext uri="{FF2B5EF4-FFF2-40B4-BE49-F238E27FC236}">
                <a16:creationId xmlns:a16="http://schemas.microsoft.com/office/drawing/2014/main" id="{F61DA823-A951-AA16-30AB-F0755F055062}"/>
              </a:ext>
            </a:extLst>
          </p:cNvPr>
          <p:cNvSpPr/>
          <p:nvPr/>
        </p:nvSpPr>
        <p:spPr>
          <a:xfrm>
            <a:off x="7912100" y="2128271"/>
            <a:ext cx="2800350" cy="1351529"/>
          </a:xfrm>
          <a:prstGeom prst="wedgeEllipseCallout">
            <a:avLst>
              <a:gd name="adj1" fmla="val -48039"/>
              <a:gd name="adj2" fmla="val 65789"/>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2400" b="1" i="1" dirty="0" smtClean="0">
                <a:solidFill>
                  <a:schemeClr val="tx1"/>
                </a:solidFill>
                <a:latin typeface="Calibri" panose="020F0502020204030204" pitchFamily="34" charset="0"/>
                <a:ea typeface="Calibri" panose="020F0502020204030204" pitchFamily="34" charset="0"/>
                <a:cs typeface="Calibri" panose="020F0502020204030204" pitchFamily="34" charset="0"/>
              </a:rPr>
              <a:t>How to estimate in easier way?</a:t>
            </a:r>
            <a:endParaRPr kumimoji="1" lang="ko-KR" altLang="en-US" sz="2400" b="1"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62740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R] 3">
            <a:extLst>
              <a:ext uri="{FF2B5EF4-FFF2-40B4-BE49-F238E27FC236}">
                <a16:creationId xmlns:a16="http://schemas.microsoft.com/office/drawing/2014/main" id="{F03B0205-BDB6-E1C4-5F47-6807DCA3C807}"/>
              </a:ext>
            </a:extLst>
          </p:cNvPr>
          <p:cNvCxnSpPr>
            <a:cxnSpLocks/>
          </p:cNvCxnSpPr>
          <p:nvPr/>
        </p:nvCxnSpPr>
        <p:spPr>
          <a:xfrm flipV="1">
            <a:off x="572677" y="1004843"/>
            <a:ext cx="10761648" cy="26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5DB645-4FB9-3F62-ECDB-F8FC3AB7DCBB}"/>
              </a:ext>
            </a:extLst>
          </p:cNvPr>
          <p:cNvSpPr txBox="1"/>
          <p:nvPr/>
        </p:nvSpPr>
        <p:spPr>
          <a:xfrm>
            <a:off x="486989" y="307005"/>
            <a:ext cx="5597302" cy="646331"/>
          </a:xfrm>
          <a:prstGeom prst="rect">
            <a:avLst/>
          </a:prstGeom>
          <a:noFill/>
        </p:spPr>
        <p:txBody>
          <a:bodyPr wrap="none" rtlCol="0">
            <a:spAutoFit/>
          </a:bodyPr>
          <a:lstStyle/>
          <a:p>
            <a:r>
              <a:rPr kumimoji="1" lang="en-US" altLang="ko-KR" sz="3600" dirty="0" smtClean="0">
                <a:latin typeface="Calibri" panose="020F0502020204030204" pitchFamily="34" charset="0"/>
                <a:ea typeface="Calibri" panose="020F0502020204030204" pitchFamily="34" charset="0"/>
                <a:cs typeface="Calibri" panose="020F0502020204030204" pitchFamily="34" charset="0"/>
              </a:rPr>
              <a:t>Using SURE to estimate error</a:t>
            </a:r>
            <a:endParaRPr kumimoji="1" lang="ko-KR" altLang="en-US" sz="3600" dirty="0">
              <a:latin typeface="Calibri" panose="020F0502020204030204" pitchFamily="34" charset="0"/>
              <a:cs typeface="Calibri" panose="020F0502020204030204" pitchFamily="34" charset="0"/>
            </a:endParaRPr>
          </a:p>
        </p:txBody>
      </p:sp>
      <p:sp>
        <p:nvSpPr>
          <p:cNvPr id="8" name="슬라이드 번호 개체 틀 7">
            <a:extLst>
              <a:ext uri="{FF2B5EF4-FFF2-40B4-BE49-F238E27FC236}">
                <a16:creationId xmlns:a16="http://schemas.microsoft.com/office/drawing/2014/main" id="{9783EC67-8E40-E08C-1BFC-C7875F6D40DB}"/>
              </a:ext>
            </a:extLst>
          </p:cNvPr>
          <p:cNvSpPr>
            <a:spLocks noGrp="1"/>
          </p:cNvSpPr>
          <p:nvPr>
            <p:ph type="sldNum" sz="quarter" idx="12"/>
          </p:nvPr>
        </p:nvSpPr>
        <p:spPr/>
        <p:txBody>
          <a:bodyPr/>
          <a:lstStyle/>
          <a:p>
            <a:fld id="{91554516-4180-4542-A835-36C96FD5E2E6}" type="slidenum">
              <a:rPr kumimoji="1" lang="ko-KR" altLang="en-US" smtClean="0">
                <a:solidFill>
                  <a:schemeClr val="tx1"/>
                </a:solidFill>
                <a:latin typeface="Calibri" panose="020F0502020204030204" pitchFamily="34" charset="0"/>
                <a:cs typeface="Calibri" panose="020F0502020204030204" pitchFamily="34" charset="0"/>
              </a:rPr>
              <a:t>9</a:t>
            </a:fld>
            <a:endParaRPr kumimoji="1" lang="ko-KR" altLang="en-US">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50C48AA-CA32-13E5-CF87-3E73F0BA5C60}"/>
              </a:ext>
            </a:extLst>
          </p:cNvPr>
          <p:cNvSpPr txBox="1"/>
          <p:nvPr/>
        </p:nvSpPr>
        <p:spPr>
          <a:xfrm>
            <a:off x="492942" y="1184162"/>
            <a:ext cx="10921118" cy="175432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US" altLang="ko-KR" sz="2400" b="1" u="sng" dirty="0" smtClean="0">
                <a:latin typeface="Calibri" panose="020F0502020204030204" pitchFamily="34" charset="0"/>
                <a:ea typeface="Calibri" panose="020F0502020204030204" pitchFamily="34" charset="0"/>
                <a:cs typeface="Calibri" panose="020F0502020204030204" pitchFamily="34" charset="0"/>
              </a:rPr>
              <a:t>SURE</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a:t>
            </a:r>
            <a:r>
              <a:rPr kumimoji="1" lang="en-US" altLang="ko-KR" sz="2400" b="1" dirty="0" smtClean="0">
                <a:latin typeface="Calibri" panose="020F0502020204030204" pitchFamily="34" charset="0"/>
                <a:ea typeface="Calibri" panose="020F0502020204030204" pitchFamily="34" charset="0"/>
                <a:cs typeface="Calibri" panose="020F0502020204030204" pitchFamily="34" charset="0"/>
              </a:rPr>
              <a:t>S</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tein’s </a:t>
            </a:r>
            <a:r>
              <a:rPr kumimoji="1" lang="en-US" altLang="ko-KR" sz="2400" b="1" dirty="0" smtClean="0">
                <a:latin typeface="Calibri" panose="020F0502020204030204" pitchFamily="34" charset="0"/>
                <a:ea typeface="Calibri" panose="020F0502020204030204" pitchFamily="34" charset="0"/>
                <a:cs typeface="Calibri" panose="020F0502020204030204" pitchFamily="34" charset="0"/>
              </a:rPr>
              <a:t>U</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nbiased </a:t>
            </a:r>
            <a:r>
              <a:rPr kumimoji="1" lang="en-US" altLang="ko-KR" sz="2400" b="1" dirty="0">
                <a:latin typeface="Calibri" panose="020F0502020204030204" pitchFamily="34" charset="0"/>
                <a:ea typeface="Calibri" panose="020F0502020204030204" pitchFamily="34" charset="0"/>
                <a:cs typeface="Calibri" panose="020F0502020204030204" pitchFamily="34" charset="0"/>
              </a:rPr>
              <a:t>R</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isk </a:t>
            </a:r>
            <a:r>
              <a:rPr kumimoji="1" lang="en-US" altLang="ko-KR" sz="2400" b="1" dirty="0" smtClean="0">
                <a:latin typeface="Calibri" panose="020F0502020204030204" pitchFamily="34" charset="0"/>
                <a:ea typeface="Calibri" panose="020F0502020204030204" pitchFamily="34" charset="0"/>
                <a:cs typeface="Calibri" panose="020F0502020204030204" pitchFamily="34" charset="0"/>
              </a:rPr>
              <a:t>E</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stimate) </a:t>
            </a:r>
          </a:p>
          <a:p>
            <a:pPr marL="342900" indent="-342900">
              <a:lnSpc>
                <a:spcPct val="150000"/>
              </a:lnSpc>
              <a:buFont typeface="Arial" panose="020B0604020202020204" pitchFamily="34" charset="0"/>
              <a:buChar char="•"/>
            </a:pP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Statistical technique for estimating the MSE of estimator </a:t>
            </a:r>
            <a:r>
              <a:rPr kumimoji="1" lang="en-US" altLang="ko-KR" sz="2400" b="1" i="1" dirty="0" smtClean="0">
                <a:latin typeface="Calibri" panose="020F0502020204030204" pitchFamily="34" charset="0"/>
                <a:ea typeface="Calibri" panose="020F0502020204030204" pitchFamily="34" charset="0"/>
                <a:cs typeface="Calibri" panose="020F0502020204030204" pitchFamily="34" charset="0"/>
              </a:rPr>
              <a:t>without</a:t>
            </a:r>
            <a:r>
              <a:rPr kumimoji="1" lang="en-US" altLang="ko-KR" sz="2400" dirty="0" smtClean="0">
                <a:latin typeface="Calibri" panose="020F0502020204030204" pitchFamily="34" charset="0"/>
                <a:ea typeface="Calibri" panose="020F0502020204030204" pitchFamily="34" charset="0"/>
                <a:cs typeface="Calibri" panose="020F0502020204030204" pitchFamily="34" charset="0"/>
              </a:rPr>
              <a:t> requiring the true underlying model or parameters to be known.</a:t>
            </a:r>
            <a:endParaRPr kumimoji="1" lang="en-US" altLang="ko-KR" sz="2400" dirty="0">
              <a:latin typeface="Calibri" panose="020F0502020204030204" pitchFamily="34" charset="0"/>
              <a:ea typeface="Calibri" panose="020F0502020204030204" pitchFamily="34" charset="0"/>
              <a:cs typeface="Calibri" panose="020F0502020204030204" pitchFamily="34" charset="0"/>
            </a:endParaRPr>
          </a:p>
        </p:txBody>
      </p:sp>
      <p:pic>
        <p:nvPicPr>
          <p:cNvPr id="3" name="그림 2"/>
          <p:cNvPicPr>
            <a:picLocks noChangeAspect="1"/>
          </p:cNvPicPr>
          <p:nvPr/>
        </p:nvPicPr>
        <p:blipFill>
          <a:blip r:embed="rId3"/>
          <a:stretch>
            <a:fillRect/>
          </a:stretch>
        </p:blipFill>
        <p:spPr>
          <a:xfrm>
            <a:off x="1004296" y="3450221"/>
            <a:ext cx="6060531" cy="694436"/>
          </a:xfrm>
          <a:prstGeom prst="rect">
            <a:avLst/>
          </a:prstGeom>
        </p:spPr>
      </p:pic>
      <p:pic>
        <p:nvPicPr>
          <p:cNvPr id="5" name="그림 4"/>
          <p:cNvPicPr>
            <a:picLocks noChangeAspect="1"/>
          </p:cNvPicPr>
          <p:nvPr/>
        </p:nvPicPr>
        <p:blipFill>
          <a:blip r:embed="rId4"/>
          <a:stretch>
            <a:fillRect/>
          </a:stretch>
        </p:blipFill>
        <p:spPr>
          <a:xfrm>
            <a:off x="1779594" y="4749680"/>
            <a:ext cx="4793427" cy="760082"/>
          </a:xfrm>
          <a:prstGeom prst="rect">
            <a:avLst/>
          </a:prstGeom>
        </p:spPr>
      </p:pic>
      <p:pic>
        <p:nvPicPr>
          <p:cNvPr id="7" name="그림 6"/>
          <p:cNvPicPr>
            <a:picLocks noChangeAspect="1"/>
          </p:cNvPicPr>
          <p:nvPr/>
        </p:nvPicPr>
        <p:blipFill>
          <a:blip r:embed="rId5"/>
          <a:stretch>
            <a:fillRect/>
          </a:stretch>
        </p:blipFill>
        <p:spPr>
          <a:xfrm>
            <a:off x="8051191" y="2938488"/>
            <a:ext cx="2823638" cy="2835704"/>
          </a:xfrm>
          <a:prstGeom prst="rect">
            <a:avLst/>
          </a:prstGeom>
        </p:spPr>
      </p:pic>
    </p:spTree>
    <p:extLst>
      <p:ext uri="{BB962C8B-B14F-4D97-AF65-F5344CB8AC3E}">
        <p14:creationId xmlns:p14="http://schemas.microsoft.com/office/powerpoint/2010/main" val="27055305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28292</TotalTime>
  <Words>2740</Words>
  <Application>Microsoft Office PowerPoint</Application>
  <PresentationFormat>와이드스크린</PresentationFormat>
  <Paragraphs>283</Paragraphs>
  <Slides>29</Slides>
  <Notes>28</Notes>
  <HiddenSlides>3</HiddenSlides>
  <MMClips>3</MMClips>
  <ScaleCrop>false</ScaleCrop>
  <HeadingPairs>
    <vt:vector size="6" baseType="variant">
      <vt:variant>
        <vt:lpstr>사용한 글꼴</vt:lpstr>
      </vt:variant>
      <vt:variant>
        <vt:i4>5</vt:i4>
      </vt:variant>
      <vt:variant>
        <vt:lpstr>테마</vt:lpstr>
      </vt:variant>
      <vt:variant>
        <vt:i4>1</vt:i4>
      </vt:variant>
      <vt:variant>
        <vt:lpstr>슬라이드 제목</vt:lpstr>
      </vt:variant>
      <vt:variant>
        <vt:i4>29</vt:i4>
      </vt:variant>
    </vt:vector>
  </HeadingPairs>
  <TitlesOfParts>
    <vt:vector size="35" baseType="lpstr">
      <vt:lpstr>Söhne</vt:lpstr>
      <vt:lpstr>맑은 고딕</vt:lpstr>
      <vt:lpstr>Arial</vt:lpstr>
      <vt:lpstr>Calibri</vt:lpstr>
      <vt:lpstr>Cambria Math</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Thank You Jaehyun Ha jaehyunh1@kaist.ac.kr</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Microsoft Office User</dc:creator>
  <cp:lastModifiedBy>Jaehyun Ha</cp:lastModifiedBy>
  <cp:revision>717</cp:revision>
  <dcterms:created xsi:type="dcterms:W3CDTF">2022-09-17T06:47:08Z</dcterms:created>
  <dcterms:modified xsi:type="dcterms:W3CDTF">2023-10-29T14:52:16Z</dcterms:modified>
</cp:coreProperties>
</file>