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5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5" r:id="rId27"/>
    <p:sldId id="288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9B35"/>
    <a:srgbClr val="020303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6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F7F7E-AEDC-4A7E-860E-8CA7F5B6A46C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4BBDA-B6A7-4BF1-8F56-A443096A0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3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4BBDA-B6A7-4BF1-8F56-A443096A07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16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Slides from Monte Carlo Methods for Volumetric Light Transport Simulation</a:t>
            </a:r>
          </a:p>
          <a:p>
            <a:r>
              <a:rPr lang="en-US" dirty="0" smtClean="0"/>
              <a:t>(http://drz.disneyresearch.com/~jnovak/publications/VolumeCourse/index.html)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4BBDA-B6A7-4BF1-8F56-A443096A07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11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Slides from the original</a:t>
            </a:r>
            <a:r>
              <a:rPr lang="en-US" baseline="0" dirty="0" smtClean="0"/>
              <a:t> authors (http://drz.disneyresearch.com/~jnovak/publications/SDTracking/index.html)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4BBDA-B6A7-4BF1-8F56-A443096A07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44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Shape 15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6" name="Shape 15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Here’s a plot of the extinction along the ray. We take a step forward as if the volume were homogeneous with the maximum extinction coefficient of the combined volume, look up the ratio of real and fictitious media at the point, draw a random number, and check whether it corresponds to the real or fictitious medium. We repeat this process until we hit the real medium.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6290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Shape 19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4" name="Shape 19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3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54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Names </a:t>
            </a:r>
            <a:r>
              <a:rPr lang="en-US" dirty="0" smtClean="0"/>
              <a:t>pronunciation:</a:t>
            </a:r>
            <a:r>
              <a:rPr lang="en-US" baseline="0" dirty="0" smtClean="0"/>
              <a:t> </a:t>
            </a:r>
            <a:r>
              <a:rPr lang="en-US" dirty="0" smtClean="0"/>
              <a:t>John </a:t>
            </a:r>
            <a:r>
              <a:rPr lang="en-US" dirty="0" err="1" smtClean="0"/>
              <a:t>Yuksel</a:t>
            </a:r>
            <a:r>
              <a:rPr lang="en-US" dirty="0" smtClean="0"/>
              <a:t> and Jem </a:t>
            </a:r>
            <a:r>
              <a:rPr lang="en-US" dirty="0" err="1" smtClean="0"/>
              <a:t>Yuksel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4BBDA-B6A7-4BF1-8F56-A443096A07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19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4BBDA-B6A7-4BF1-8F56-A443096A07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0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21AD-D24C-461A-90A1-3F68EFD7D52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2E2A-3BE4-407B-9639-33B28DAB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9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21AD-D24C-461A-90A1-3F68EFD7D52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2E2A-3BE4-407B-9639-33B28DAB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74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21AD-D24C-461A-90A1-3F68EFD7D52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2E2A-3BE4-407B-9639-33B28DAB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90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- Medium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9497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21AD-D24C-461A-90A1-3F68EFD7D52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2E2A-3BE4-407B-9639-33B28DAB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48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21AD-D24C-461A-90A1-3F68EFD7D52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2E2A-3BE4-407B-9639-33B28DAB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4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21AD-D24C-461A-90A1-3F68EFD7D52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2E2A-3BE4-407B-9639-33B28DAB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19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21AD-D24C-461A-90A1-3F68EFD7D52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2E2A-3BE4-407B-9639-33B28DAB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91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21AD-D24C-461A-90A1-3F68EFD7D52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2E2A-3BE4-407B-9639-33B28DAB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37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21AD-D24C-461A-90A1-3F68EFD7D52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2E2A-3BE4-407B-9639-33B28DAB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0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21AD-D24C-461A-90A1-3F68EFD7D52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2E2A-3BE4-407B-9639-33B28DAB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9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21AD-D24C-461A-90A1-3F68EFD7D52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2E2A-3BE4-407B-9639-33B28DAB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74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99223"/>
            <a:ext cx="7886700" cy="796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43914"/>
            <a:ext cx="7886700" cy="5148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191" y="6538913"/>
            <a:ext cx="2057400" cy="221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921AD-D24C-461A-90A1-3F68EFD7D52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5405" y="6538913"/>
            <a:ext cx="4613190" cy="221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3409" y="6538913"/>
            <a:ext cx="2057400" cy="221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F2E2A-3BE4-407B-9639-33B28DAB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1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42" y="383260"/>
            <a:ext cx="8783516" cy="1071692"/>
          </a:xfrm>
        </p:spPr>
        <p:txBody>
          <a:bodyPr>
            <a:normAutofit/>
          </a:bodyPr>
          <a:lstStyle/>
          <a:p>
            <a:r>
              <a:rPr lang="en-US" b="1" dirty="0" smtClean="0"/>
              <a:t>Rendering Volumes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1" y="1675321"/>
            <a:ext cx="3477358" cy="358487"/>
          </a:xfrm>
        </p:spPr>
        <p:txBody>
          <a:bodyPr anchor="b">
            <a:normAutofit fontScale="92500" lnSpcReduction="20000"/>
          </a:bodyPr>
          <a:lstStyle/>
          <a:p>
            <a:pPr algn="r"/>
            <a:r>
              <a:rPr lang="en-US" dirty="0" smtClean="0"/>
              <a:t>20193169 Hyunsoo </a:t>
            </a:r>
            <a:r>
              <a:rPr lang="en-US" dirty="0" smtClean="0"/>
              <a:t>Kim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2196455"/>
            <a:ext cx="9144000" cy="2468261"/>
            <a:chOff x="0" y="1760661"/>
            <a:chExt cx="9086542" cy="24527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952" y="1760661"/>
              <a:ext cx="4537590" cy="245275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94" r="2853" b="6093"/>
            <a:stretch/>
          </p:blipFill>
          <p:spPr>
            <a:xfrm>
              <a:off x="0" y="1760661"/>
              <a:ext cx="4543125" cy="2452751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80242" y="4868868"/>
            <a:ext cx="878351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/>
              <a:t>Contents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Introduction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Spectral and Decomposition Tracking for Rendering Heterogeneous Volumes </a:t>
            </a:r>
          </a:p>
          <a:p>
            <a:pPr lvl="1" algn="just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(Peter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Kutz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Ralf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Habel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Yining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Karl Li, and Jan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Novák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ACM SIGGRAPH 2017)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Lighting Grid Hierarchy for Self-illuminating Explosions</a:t>
            </a:r>
          </a:p>
          <a:p>
            <a:pPr lvl="1" algn="just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(Can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Yuksel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Cem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Yuksel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ACM SIGGRAPH 2017)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04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Rectangle"/>
          <p:cNvSpPr/>
          <p:nvPr/>
        </p:nvSpPr>
        <p:spPr>
          <a:xfrm>
            <a:off x="2070105" y="1739873"/>
            <a:ext cx="5393912" cy="2705382"/>
          </a:xfrm>
          <a:prstGeom prst="rect">
            <a:avLst/>
          </a:prstGeom>
          <a:solidFill>
            <a:srgbClr val="EE443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4000">
                <a:solidFill>
                  <a:srgbClr val="FFFFFF"/>
                </a:solidFill>
              </a:defRPr>
            </a:pPr>
            <a:endParaRPr sz="1500" kern="0">
              <a:solidFill>
                <a:srgbClr val="FFFFFF"/>
              </a:solidFill>
              <a:latin typeface="Futura"/>
              <a:sym typeface="Futura"/>
            </a:endParaRPr>
          </a:p>
        </p:txBody>
      </p:sp>
      <p:sp>
        <p:nvSpPr>
          <p:cNvPr id="1530" name="Line"/>
          <p:cNvSpPr/>
          <p:nvPr/>
        </p:nvSpPr>
        <p:spPr>
          <a:xfrm>
            <a:off x="2071613" y="1731435"/>
            <a:ext cx="5393331" cy="2701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30" extrusionOk="0">
                <a:moveTo>
                  <a:pt x="0" y="21096"/>
                </a:moveTo>
                <a:lnTo>
                  <a:pt x="2598" y="21058"/>
                </a:lnTo>
                <a:cubicBezTo>
                  <a:pt x="3339" y="19788"/>
                  <a:pt x="3919" y="18197"/>
                  <a:pt x="4289" y="16412"/>
                </a:cubicBezTo>
                <a:cubicBezTo>
                  <a:pt x="5286" y="11610"/>
                  <a:pt x="4779" y="5576"/>
                  <a:pt x="6766" y="1970"/>
                </a:cubicBezTo>
                <a:cubicBezTo>
                  <a:pt x="7750" y="185"/>
                  <a:pt x="9144" y="-470"/>
                  <a:pt x="10418" y="348"/>
                </a:cubicBezTo>
                <a:cubicBezTo>
                  <a:pt x="11257" y="887"/>
                  <a:pt x="11966" y="2061"/>
                  <a:pt x="12779" y="2611"/>
                </a:cubicBezTo>
                <a:cubicBezTo>
                  <a:pt x="13928" y="3388"/>
                  <a:pt x="15211" y="3001"/>
                  <a:pt x="16277" y="4251"/>
                </a:cubicBezTo>
                <a:cubicBezTo>
                  <a:pt x="18562" y="6931"/>
                  <a:pt x="17688" y="13234"/>
                  <a:pt x="18669" y="17794"/>
                </a:cubicBezTo>
                <a:cubicBezTo>
                  <a:pt x="18947" y="19088"/>
                  <a:pt x="19381" y="20233"/>
                  <a:pt x="19934" y="21130"/>
                </a:cubicBezTo>
                <a:lnTo>
                  <a:pt x="21600" y="21104"/>
                </a:lnTo>
              </a:path>
            </a:pathLst>
          </a:custGeom>
          <a:solidFill>
            <a:schemeClr val="accent1">
              <a:lumOff val="13529"/>
            </a:schemeClr>
          </a:solidFill>
          <a:ln w="1270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4000">
                <a:solidFill>
                  <a:srgbClr val="FFFFFF"/>
                </a:solidFill>
              </a:defRPr>
            </a:pPr>
            <a:endParaRPr sz="1500" kern="0">
              <a:solidFill>
                <a:srgbClr val="FFFFFF"/>
              </a:solidFill>
              <a:latin typeface="Futura"/>
              <a:sym typeface="Futura"/>
            </a:endParaRPr>
          </a:p>
        </p:txBody>
      </p:sp>
      <p:sp>
        <p:nvSpPr>
          <p:cNvPr id="1531" name="Line"/>
          <p:cNvSpPr/>
          <p:nvPr/>
        </p:nvSpPr>
        <p:spPr>
          <a:xfrm flipV="1">
            <a:off x="3073873" y="1731118"/>
            <a:ext cx="0" cy="27088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4000">
                <a:solidFill>
                  <a:srgbClr val="FFFFFF"/>
                </a:solidFill>
              </a:defRPr>
            </a:pPr>
            <a:endParaRPr sz="1500" kern="0">
              <a:solidFill>
                <a:srgbClr val="FFFFFF"/>
              </a:solidFill>
              <a:latin typeface="Futura"/>
              <a:sym typeface="Futura"/>
            </a:endParaRPr>
          </a:p>
        </p:txBody>
      </p:sp>
      <p:sp>
        <p:nvSpPr>
          <p:cNvPr id="1532" name="Line"/>
          <p:cNvSpPr/>
          <p:nvPr/>
        </p:nvSpPr>
        <p:spPr>
          <a:xfrm>
            <a:off x="2070325" y="1729800"/>
            <a:ext cx="5396021" cy="0"/>
          </a:xfrm>
          <a:prstGeom prst="line">
            <a:avLst/>
          </a:prstGeom>
          <a:ln w="127000">
            <a:solidFill>
              <a:schemeClr val="bg1">
                <a:lumMod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4000">
                <a:solidFill>
                  <a:srgbClr val="FFFFFF"/>
                </a:solidFill>
              </a:defRPr>
            </a:pPr>
            <a:endParaRPr sz="1500" kern="0">
              <a:solidFill>
                <a:srgbClr val="FFFFFF"/>
              </a:solidFill>
              <a:latin typeface="Futura"/>
              <a:sym typeface="Futura"/>
            </a:endParaRPr>
          </a:p>
        </p:txBody>
      </p:sp>
      <p:sp>
        <p:nvSpPr>
          <p:cNvPr id="1534" name="Line"/>
          <p:cNvSpPr/>
          <p:nvPr/>
        </p:nvSpPr>
        <p:spPr>
          <a:xfrm>
            <a:off x="2073111" y="4442329"/>
            <a:ext cx="5393913" cy="0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4000">
                <a:solidFill>
                  <a:srgbClr val="FFFFFF"/>
                </a:solidFill>
              </a:defRPr>
            </a:pPr>
            <a:endParaRPr sz="1500" kern="0">
              <a:solidFill>
                <a:srgbClr val="FFFFFF"/>
              </a:solidFill>
              <a:latin typeface="Futura"/>
              <a:sym typeface="Futura"/>
            </a:endParaRPr>
          </a:p>
        </p:txBody>
      </p:sp>
      <p:sp>
        <p:nvSpPr>
          <p:cNvPr id="1553" name="Connection Line"/>
          <p:cNvSpPr/>
          <p:nvPr/>
        </p:nvSpPr>
        <p:spPr>
          <a:xfrm>
            <a:off x="2063184" y="4496904"/>
            <a:ext cx="988956" cy="216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19" extrusionOk="0">
                <a:moveTo>
                  <a:pt x="21600" y="0"/>
                </a:moveTo>
                <a:cubicBezTo>
                  <a:pt x="14571" y="20881"/>
                  <a:pt x="7371" y="21600"/>
                  <a:pt x="0" y="2156"/>
                </a:cubicBez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pPr algn="ctr" defTabSz="309563" hangingPunct="0"/>
            <a:endParaRPr sz="2400" kern="0">
              <a:solidFill>
                <a:srgbClr val="232323"/>
              </a:solidFill>
              <a:latin typeface="Futura"/>
              <a:sym typeface="Futura"/>
            </a:endParaRPr>
          </a:p>
        </p:txBody>
      </p:sp>
      <p:sp>
        <p:nvSpPr>
          <p:cNvPr id="1554" name="Connection Line"/>
          <p:cNvSpPr/>
          <p:nvPr/>
        </p:nvSpPr>
        <p:spPr>
          <a:xfrm>
            <a:off x="3065169" y="4490960"/>
            <a:ext cx="1086141" cy="214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15" extrusionOk="0">
                <a:moveTo>
                  <a:pt x="21600" y="0"/>
                </a:moveTo>
                <a:cubicBezTo>
                  <a:pt x="14526" y="20957"/>
                  <a:pt x="7326" y="21600"/>
                  <a:pt x="0" y="1930"/>
                </a:cubicBez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pPr algn="ctr" defTabSz="309563" hangingPunct="0"/>
            <a:endParaRPr sz="2400" kern="0">
              <a:solidFill>
                <a:srgbClr val="232323"/>
              </a:solidFill>
              <a:latin typeface="Futura"/>
              <a:sym typeface="Futura"/>
            </a:endParaRPr>
          </a:p>
        </p:txBody>
      </p:sp>
      <p:sp>
        <p:nvSpPr>
          <p:cNvPr id="1537" name="Dingbat X"/>
          <p:cNvSpPr/>
          <p:nvPr/>
        </p:nvSpPr>
        <p:spPr>
          <a:xfrm>
            <a:off x="2975634" y="4326243"/>
            <a:ext cx="196478" cy="232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4000">
                <a:solidFill>
                  <a:srgbClr val="FFFFFF"/>
                </a:solidFill>
              </a:defRPr>
            </a:pPr>
            <a:endParaRPr sz="1500" kern="0">
              <a:solidFill>
                <a:srgbClr val="FFFFFF"/>
              </a:solidFill>
              <a:latin typeface="Futura"/>
              <a:sym typeface="Futura"/>
            </a:endParaRPr>
          </a:p>
        </p:txBody>
      </p:sp>
      <p:sp>
        <p:nvSpPr>
          <p:cNvPr id="1538" name="Dingbat X"/>
          <p:cNvSpPr/>
          <p:nvPr/>
        </p:nvSpPr>
        <p:spPr>
          <a:xfrm>
            <a:off x="4063133" y="4326243"/>
            <a:ext cx="196478" cy="232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4000">
                <a:solidFill>
                  <a:srgbClr val="FFFFFF"/>
                </a:solidFill>
              </a:defRPr>
            </a:pPr>
            <a:endParaRPr sz="1500" kern="0">
              <a:solidFill>
                <a:srgbClr val="FFFFFF"/>
              </a:solidFill>
              <a:latin typeface="Futura"/>
              <a:sym typeface="Futura"/>
            </a:endParaRPr>
          </a:p>
        </p:txBody>
      </p:sp>
      <p:sp>
        <p:nvSpPr>
          <p:cNvPr id="1539" name="Line"/>
          <p:cNvSpPr/>
          <p:nvPr/>
        </p:nvSpPr>
        <p:spPr>
          <a:xfrm flipV="1">
            <a:off x="4161372" y="1738140"/>
            <a:ext cx="0" cy="27088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4000">
                <a:solidFill>
                  <a:srgbClr val="FFFFFF"/>
                </a:solidFill>
              </a:defRPr>
            </a:pPr>
            <a:endParaRPr sz="1500" kern="0">
              <a:solidFill>
                <a:srgbClr val="FFFFFF"/>
              </a:solidFill>
              <a:latin typeface="Futura"/>
              <a:sym typeface="Futura"/>
            </a:endParaRPr>
          </a:p>
        </p:txBody>
      </p:sp>
      <p:sp>
        <p:nvSpPr>
          <p:cNvPr id="1540" name="distance"/>
          <p:cNvSpPr txBox="1"/>
          <p:nvPr/>
        </p:nvSpPr>
        <p:spPr>
          <a:xfrm>
            <a:off x="6177755" y="4433190"/>
            <a:ext cx="1186222" cy="407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algn="ctr" defTabSz="309563" hangingPunct="0"/>
            <a:r>
              <a:rPr sz="2400" kern="0">
                <a:latin typeface="Futura"/>
                <a:sym typeface="Futura"/>
              </a:rPr>
              <a:t>distance</a:t>
            </a:r>
          </a:p>
        </p:txBody>
      </p:sp>
      <p:grpSp>
        <p:nvGrpSpPr>
          <p:cNvPr id="1545" name="Group"/>
          <p:cNvGrpSpPr/>
          <p:nvPr/>
        </p:nvGrpSpPr>
        <p:grpSpPr>
          <a:xfrm>
            <a:off x="7661495" y="861660"/>
            <a:ext cx="1324400" cy="601221"/>
            <a:chOff x="25400" y="21145"/>
            <a:chExt cx="3531733" cy="1603252"/>
          </a:xfrm>
        </p:grpSpPr>
        <p:sp>
          <p:nvSpPr>
            <p:cNvPr id="1541" name="Circle"/>
            <p:cNvSpPr/>
            <p:nvPr/>
          </p:nvSpPr>
          <p:spPr>
            <a:xfrm>
              <a:off x="25400" y="196825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3" hangingPunct="0">
                <a:defRPr sz="4000">
                  <a:solidFill>
                    <a:srgbClr val="FFFFFF"/>
                  </a:solidFill>
                </a:defRPr>
              </a:pPr>
              <a:endParaRPr sz="1500" kern="0">
                <a:solidFill>
                  <a:srgbClr val="FFFFFF"/>
                </a:solidFill>
                <a:latin typeface="Futura"/>
                <a:sym typeface="Futura"/>
              </a:endParaRPr>
            </a:p>
          </p:txBody>
        </p:sp>
        <p:sp>
          <p:nvSpPr>
            <p:cNvPr id="1542" name="= real"/>
            <p:cNvSpPr txBox="1"/>
            <p:nvPr/>
          </p:nvSpPr>
          <p:spPr>
            <a:xfrm>
              <a:off x="699912" y="21145"/>
              <a:ext cx="1658573" cy="8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>
              <a:lvl1pPr algn="l">
                <a:defRPr sz="4800">
                  <a:solidFill>
                    <a:srgbClr val="000000"/>
                  </a:solidFill>
                </a:defRPr>
              </a:lvl1pPr>
            </a:lstStyle>
            <a:p>
              <a:pPr defTabSz="309563" hangingPunct="0"/>
              <a:r>
                <a:rPr sz="1800" kern="0">
                  <a:latin typeface="Futura"/>
                  <a:sym typeface="Futura"/>
                </a:rPr>
                <a:t>= real</a:t>
              </a:r>
            </a:p>
          </p:txBody>
        </p:sp>
        <p:sp>
          <p:nvSpPr>
            <p:cNvPr id="1543" name="Circle"/>
            <p:cNvSpPr/>
            <p:nvPr/>
          </p:nvSpPr>
          <p:spPr>
            <a:xfrm>
              <a:off x="25400" y="958825"/>
              <a:ext cx="489893" cy="489893"/>
            </a:xfrm>
            <a:prstGeom prst="ellipse">
              <a:avLst/>
            </a:prstGeom>
            <a:solidFill>
              <a:srgbClr val="EE443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3" hangingPunct="0">
                <a:defRPr sz="4000">
                  <a:solidFill>
                    <a:srgbClr val="FFFFFF"/>
                  </a:solidFill>
                </a:defRPr>
              </a:pPr>
              <a:endParaRPr sz="1500" kern="0">
                <a:solidFill>
                  <a:srgbClr val="FFFFFF"/>
                </a:solidFill>
                <a:latin typeface="Futura"/>
                <a:sym typeface="Futura"/>
              </a:endParaRPr>
            </a:p>
          </p:txBody>
        </p:sp>
        <p:sp>
          <p:nvSpPr>
            <p:cNvPr id="1544" name="= fictitious"/>
            <p:cNvSpPr txBox="1"/>
            <p:nvPr/>
          </p:nvSpPr>
          <p:spPr>
            <a:xfrm>
              <a:off x="701651" y="783143"/>
              <a:ext cx="2855482" cy="8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>
              <a:lvl1pPr algn="l">
                <a:defRPr sz="4800">
                  <a:solidFill>
                    <a:srgbClr val="000000"/>
                  </a:solidFill>
                </a:defRPr>
              </a:lvl1pPr>
            </a:lstStyle>
            <a:p>
              <a:pPr defTabSz="309563" hangingPunct="0"/>
              <a:r>
                <a:rPr sz="1800" kern="0">
                  <a:latin typeface="Futura"/>
                  <a:sym typeface="Futura"/>
                </a:rPr>
                <a:t>= fictitious</a:t>
              </a:r>
            </a:p>
          </p:txBody>
        </p:sp>
      </p:grpSp>
      <p:sp>
        <p:nvSpPr>
          <p:cNvPr id="1547" name="Line"/>
          <p:cNvSpPr/>
          <p:nvPr/>
        </p:nvSpPr>
        <p:spPr>
          <a:xfrm flipV="1">
            <a:off x="2070325" y="1406510"/>
            <a:ext cx="0" cy="3052836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4000">
                <a:solidFill>
                  <a:srgbClr val="FFFFFF"/>
                </a:solidFill>
              </a:defRPr>
            </a:pPr>
            <a:endParaRPr sz="1500" kern="0">
              <a:solidFill>
                <a:srgbClr val="FFFFFF"/>
              </a:solidFill>
              <a:latin typeface="Futura"/>
              <a:sym typeface="Futura"/>
            </a:endParaRPr>
          </a:p>
        </p:txBody>
      </p:sp>
      <p:sp>
        <p:nvSpPr>
          <p:cNvPr id="1548" name="extinction"/>
          <p:cNvSpPr txBox="1"/>
          <p:nvPr/>
        </p:nvSpPr>
        <p:spPr>
          <a:xfrm>
            <a:off x="505358" y="1455055"/>
            <a:ext cx="1340111" cy="407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r">
              <a:defRPr>
                <a:solidFill>
                  <a:srgbClr val="000000"/>
                </a:solidFill>
              </a:defRPr>
            </a:lvl1pPr>
          </a:lstStyle>
          <a:p>
            <a:pPr defTabSz="309563" hangingPunct="0"/>
            <a:r>
              <a:rPr sz="2400" kern="0" dirty="0">
                <a:latin typeface="Futura"/>
                <a:sym typeface="Futura"/>
              </a:rPr>
              <a:t>extinction</a:t>
            </a:r>
          </a:p>
        </p:txBody>
      </p:sp>
      <p:sp>
        <p:nvSpPr>
          <p:cNvPr id="1549" name="Star"/>
          <p:cNvSpPr/>
          <p:nvPr/>
        </p:nvSpPr>
        <p:spPr>
          <a:xfrm rot="21240000">
            <a:off x="3899731" y="4173134"/>
            <a:ext cx="510741" cy="497935"/>
          </a:xfrm>
          <a:prstGeom prst="star7">
            <a:avLst>
              <a:gd name="adj" fmla="val 19100"/>
              <a:gd name="hf" fmla="val 102572"/>
              <a:gd name="vf" fmla="val 10521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4000">
                <a:solidFill>
                  <a:srgbClr val="FFFFFF"/>
                </a:solidFill>
              </a:defRPr>
            </a:pPr>
            <a:endParaRPr sz="1500" kern="0">
              <a:solidFill>
                <a:srgbClr val="FFFFFF"/>
              </a:solidFill>
              <a:latin typeface="Futura"/>
              <a:sym typeface="Futura"/>
            </a:endParaRPr>
          </a:p>
        </p:txBody>
      </p:sp>
      <p:sp>
        <p:nvSpPr>
          <p:cNvPr id="1550" name="lookup"/>
          <p:cNvSpPr txBox="1"/>
          <p:nvPr/>
        </p:nvSpPr>
        <p:spPr>
          <a:xfrm rot="18900000">
            <a:off x="2971007" y="1119177"/>
            <a:ext cx="658835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4400">
                <a:solidFill>
                  <a:srgbClr val="000000"/>
                </a:solidFill>
              </a:defRPr>
            </a:lvl1pPr>
          </a:lstStyle>
          <a:p>
            <a:pPr algn="ctr" defTabSz="309563" hangingPunct="0"/>
            <a:r>
              <a:rPr sz="1650" kern="0" dirty="0">
                <a:latin typeface="Futura"/>
                <a:sym typeface="Futura"/>
              </a:rPr>
              <a:t>lookup</a:t>
            </a:r>
          </a:p>
        </p:txBody>
      </p:sp>
      <p:sp>
        <p:nvSpPr>
          <p:cNvPr id="1551" name="lookup"/>
          <p:cNvSpPr txBox="1"/>
          <p:nvPr/>
        </p:nvSpPr>
        <p:spPr>
          <a:xfrm rot="18900000">
            <a:off x="4102610" y="1117654"/>
            <a:ext cx="658835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4400">
                <a:solidFill>
                  <a:srgbClr val="000000"/>
                </a:solidFill>
              </a:defRPr>
            </a:lvl1pPr>
          </a:lstStyle>
          <a:p>
            <a:pPr algn="ctr" defTabSz="309563" hangingPunct="0"/>
            <a:r>
              <a:rPr sz="1650" kern="0" dirty="0">
                <a:latin typeface="Futura"/>
                <a:sym typeface="Futura"/>
              </a:rPr>
              <a:t>lookup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28650" y="299223"/>
            <a:ext cx="7886700" cy="796409"/>
          </a:xfrm>
          <a:prstGeom prst="rect">
            <a:avLst/>
          </a:prstGeom>
        </p:spPr>
        <p:txBody>
          <a:bodyPr/>
          <a:lstStyle>
            <a:lvl1pPr marL="0" marR="0" indent="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Futura"/>
              </a:defRPr>
            </a:lvl1pPr>
            <a:lvl2pPr marL="0" marR="0" indent="8572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Futura"/>
              </a:defRPr>
            </a:lvl2pPr>
            <a:lvl3pPr marL="0" marR="0" indent="17145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Futura"/>
              </a:defRPr>
            </a:lvl3pPr>
            <a:lvl4pPr marL="0" marR="0" indent="25717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Futura"/>
              </a:defRPr>
            </a:lvl4pPr>
            <a:lvl5pPr marL="0" marR="0" indent="34290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Futura"/>
              </a:defRPr>
            </a:lvl5pPr>
            <a:lvl6pPr marL="0" marR="0" indent="42862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Futura"/>
              </a:defRPr>
            </a:lvl6pPr>
            <a:lvl7pPr marL="0" marR="0" indent="51435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Futura"/>
              </a:defRPr>
            </a:lvl7pPr>
            <a:lvl8pPr marL="0" marR="0" indent="60007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Futura"/>
              </a:defRPr>
            </a:lvl8pPr>
            <a:lvl9pPr marL="0" marR="0" indent="68580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Futura"/>
              </a:defRPr>
            </a:lvl9pPr>
          </a:lstStyle>
          <a:p>
            <a:r>
              <a:rPr lang="en-US" b="1" kern="0" dirty="0" smtClean="0"/>
              <a:t>Delta tracking</a:t>
            </a:r>
            <a:endParaRPr lang="en-US" b="1" kern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Delta tracking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30"/>
              <p:cNvSpPr txBox="1">
                <a:spLocks/>
              </p:cNvSpPr>
              <p:nvPr/>
            </p:nvSpPr>
            <p:spPr>
              <a:xfrm>
                <a:off x="460267" y="4864153"/>
                <a:ext cx="8324918" cy="215520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J"/>
                </a:pPr>
                <a:r>
                  <a:rPr lang="en-US" dirty="0" smtClean="0">
                    <a:sym typeface="Wingdings" panose="05000000000000000000" pitchFamily="2" charset="2"/>
                  </a:rPr>
                  <a:t> Heterogeneous volume support</a:t>
                </a:r>
              </a:p>
              <a:p>
                <a:pPr>
                  <a:buFont typeface="Wingdings" panose="05000000000000000000" pitchFamily="2" charset="2"/>
                  <a:buChar char="J"/>
                </a:pPr>
                <a:r>
                  <a:rPr lang="en-US" dirty="0">
                    <a:sym typeface="Wingdings" panose="05000000000000000000" pitchFamily="2" charset="2"/>
                  </a:rPr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Unbiased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dirty="0"/>
                  <a:t> </a:t>
                </a:r>
                <a:r>
                  <a:rPr lang="en-US" dirty="0" smtClean="0"/>
                  <a:t>Distance is sampled as if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b="0" dirty="0" smtClean="0"/>
              </a:p>
              <a:p>
                <a:pPr marL="457200" lvl="1" indent="0">
                  <a:buNone/>
                </a:pPr>
                <a:r>
                  <a:rPr lang="en-US" dirty="0" smtClean="0"/>
                  <a:t>= more ray fragments, more lookups = SLOW!!</a:t>
                </a:r>
              </a:p>
            </p:txBody>
          </p:sp>
        </mc:Choice>
        <mc:Fallback xmlns="">
          <p:sp>
            <p:nvSpPr>
              <p:cNvPr id="30" name="Content Placeholder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67" y="4864153"/>
                <a:ext cx="8324918" cy="2155201"/>
              </a:xfrm>
              <a:prstGeom prst="rect">
                <a:avLst/>
              </a:prstGeom>
              <a:blipFill>
                <a:blip r:embed="rId3"/>
                <a:stretch>
                  <a:fillRect l="-1319" t="-4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 rot="20853841">
            <a:off x="60994" y="2647089"/>
            <a:ext cx="902202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solidFill>
                  <a:srgbClr val="C00000"/>
                </a:solidFill>
                <a:effectLst>
                  <a:glow rad="838200">
                    <a:schemeClr val="bg1">
                      <a:alpha val="69000"/>
                    </a:schemeClr>
                  </a:glow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How to reduce #lookups?</a:t>
            </a:r>
            <a:endParaRPr lang="en-US" sz="6600" b="1" dirty="0">
              <a:ln w="0"/>
              <a:solidFill>
                <a:srgbClr val="C00000"/>
              </a:solidFill>
              <a:effectLst>
                <a:glow rad="838200">
                  <a:schemeClr val="bg1">
                    <a:alpha val="69000"/>
                  </a:schemeClr>
                </a:glow>
                <a:innerShdw blurRad="114300">
                  <a:prstClr val="black"/>
                </a:inn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0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-1.11111E-6 -0.39607 " pathEditMode="relative" rAng="0" ptsTypes="AA">
                                      <p:cBhvr>
                                        <p:cTn id="21" dur="400" fill="hold"/>
                                        <p:tgtEl>
                                          <p:spTgt spid="1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39607 L -0.00035 -0.00024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-1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24 L 0.00017 -0.3199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-4.72222E-6 -0.39422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-1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39421 L -4.72222E-6 -0.130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" grpId="0" animBg="1" advAuto="0"/>
      <p:bldP spid="1553" grpId="0" animBg="1" advAuto="0"/>
      <p:bldP spid="1554" grpId="0" animBg="1" advAuto="0"/>
      <p:bldP spid="1537" grpId="0" animBg="1" advAuto="0"/>
      <p:bldP spid="1538" grpId="0" animBg="1" advAuto="0"/>
      <p:bldP spid="1539" grpId="0" animBg="1" advAuto="0"/>
      <p:bldP spid="1549" grpId="0" animBg="1" advAuto="0"/>
      <p:bldP spid="1550" grpId="0" animBg="1" advAuto="0"/>
      <p:bldP spid="1551" grpId="0" animBg="1" advAuto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 tracking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62" t="3397" r="68052" b="46442"/>
          <a:stretch/>
        </p:blipFill>
        <p:spPr>
          <a:xfrm>
            <a:off x="366049" y="2275829"/>
            <a:ext cx="2372810" cy="2280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736" t="3397" r="35178" b="46442"/>
          <a:stretch/>
        </p:blipFill>
        <p:spPr>
          <a:xfrm>
            <a:off x="3881136" y="1095632"/>
            <a:ext cx="2372810" cy="2280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7758" t="3397" r="2156" b="46442"/>
          <a:stretch/>
        </p:blipFill>
        <p:spPr>
          <a:xfrm>
            <a:off x="3881136" y="3904632"/>
            <a:ext cx="2372810" cy="2280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049" y="4556041"/>
            <a:ext cx="2372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Original medium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43106" y="3375844"/>
            <a:ext cx="324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Control medium (homogeneous)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29878" y="6184844"/>
            <a:ext cx="367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Residual medium + fictitious medium</a:t>
            </a:r>
            <a:endParaRPr lang="en-US" dirty="0"/>
          </a:p>
        </p:txBody>
      </p:sp>
      <p:cxnSp>
        <p:nvCxnSpPr>
          <p:cNvPr id="10" name="Straight Arrow Connector 9"/>
          <p:cNvCxnSpPr>
            <a:stCxn id="3" idx="3"/>
            <a:endCxn id="5" idx="1"/>
          </p:cNvCxnSpPr>
          <p:nvPr/>
        </p:nvCxnSpPr>
        <p:spPr>
          <a:xfrm>
            <a:off x="2738859" y="3415935"/>
            <a:ext cx="1142277" cy="1628803"/>
          </a:xfrm>
          <a:prstGeom prst="straightConnector1">
            <a:avLst/>
          </a:prstGeom>
          <a:ln w="76200">
            <a:solidFill>
              <a:srgbClr val="02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3"/>
            <a:endCxn id="4" idx="1"/>
          </p:cNvCxnSpPr>
          <p:nvPr/>
        </p:nvCxnSpPr>
        <p:spPr>
          <a:xfrm flipV="1">
            <a:off x="2738859" y="2235738"/>
            <a:ext cx="1142277" cy="1180197"/>
          </a:xfrm>
          <a:prstGeom prst="straightConnector1">
            <a:avLst/>
          </a:prstGeom>
          <a:ln w="76200">
            <a:solidFill>
              <a:srgbClr val="02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13208" y="1495623"/>
            <a:ext cx="2615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Distance sampling with </a:t>
            </a:r>
            <a:r>
              <a:rPr lang="en-US" sz="2400" b="1" dirty="0" smtClean="0"/>
              <a:t>closed-form tracking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413207" y="3995514"/>
                <a:ext cx="261504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Distance sampling with </a:t>
                </a:r>
                <a:r>
                  <a:rPr lang="en-US" sz="2400" b="1" dirty="0" smtClean="0"/>
                  <a:t>delta tracking</a:t>
                </a:r>
              </a:p>
              <a:p>
                <a:pPr marL="342900" indent="-342900">
                  <a:buFont typeface="Wingdings" panose="05000000000000000000" pitchFamily="2" charset="2"/>
                  <a:buChar char="J"/>
                </a:pPr>
                <a:endParaRPr lang="en-US" sz="2400" dirty="0" smtClean="0">
                  <a:sym typeface="Wingdings" panose="05000000000000000000" pitchFamily="2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J"/>
                </a:pPr>
                <a:r>
                  <a:rPr lang="en-US" sz="2400" dirty="0" smtClean="0">
                    <a:sym typeface="Wingdings" panose="05000000000000000000" pitchFamily="2" charset="2"/>
                  </a:rPr>
                  <a:t>Only lookup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𝑟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</m:t>
                        </m:r>
                      </m:sub>
                    </m:sSub>
                  </m:oMath>
                </a14:m>
                <a:endParaRPr lang="en-US" sz="2400" b="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207" y="3995514"/>
                <a:ext cx="2615045" cy="1938992"/>
              </a:xfrm>
              <a:prstGeom prst="rect">
                <a:avLst/>
              </a:prstGeom>
              <a:blipFill>
                <a:blip r:embed="rId3"/>
                <a:stretch>
                  <a:fillRect l="-3497" t="-2508" r="-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13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Rectangle"/>
          <p:cNvSpPr/>
          <p:nvPr/>
        </p:nvSpPr>
        <p:spPr>
          <a:xfrm>
            <a:off x="1919068" y="2179107"/>
            <a:ext cx="5393912" cy="2705382"/>
          </a:xfrm>
          <a:prstGeom prst="rect">
            <a:avLst/>
          </a:prstGeom>
          <a:solidFill>
            <a:srgbClr val="EE443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1926" name="Rectangle"/>
          <p:cNvSpPr/>
          <p:nvPr/>
        </p:nvSpPr>
        <p:spPr>
          <a:xfrm>
            <a:off x="1923376" y="3407795"/>
            <a:ext cx="5393912" cy="146716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1927" name="Line"/>
          <p:cNvSpPr/>
          <p:nvPr/>
        </p:nvSpPr>
        <p:spPr>
          <a:xfrm>
            <a:off x="1919288" y="2169034"/>
            <a:ext cx="5392563" cy="0"/>
          </a:xfrm>
          <a:prstGeom prst="line">
            <a:avLst/>
          </a:prstGeom>
          <a:ln w="127000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1929" name="Line"/>
          <p:cNvSpPr/>
          <p:nvPr/>
        </p:nvSpPr>
        <p:spPr>
          <a:xfrm>
            <a:off x="1922074" y="4881563"/>
            <a:ext cx="5398675" cy="0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1930" name="Line"/>
          <p:cNvSpPr/>
          <p:nvPr/>
        </p:nvSpPr>
        <p:spPr>
          <a:xfrm>
            <a:off x="1935511" y="2170952"/>
            <a:ext cx="2542439" cy="1267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71" extrusionOk="0">
                <a:moveTo>
                  <a:pt x="0" y="20871"/>
                </a:moveTo>
                <a:cubicBezTo>
                  <a:pt x="998" y="16299"/>
                  <a:pt x="2167" y="11931"/>
                  <a:pt x="3497" y="7754"/>
                </a:cubicBezTo>
                <a:cubicBezTo>
                  <a:pt x="4878" y="3423"/>
                  <a:pt x="6812" y="-729"/>
                  <a:pt x="9302" y="108"/>
                </a:cubicBezTo>
                <a:cubicBezTo>
                  <a:pt x="12120" y="1055"/>
                  <a:pt x="12910" y="7361"/>
                  <a:pt x="14404" y="11999"/>
                </a:cubicBezTo>
                <a:cubicBezTo>
                  <a:pt x="15972" y="16869"/>
                  <a:pt x="18637" y="20040"/>
                  <a:pt x="21600" y="20552"/>
                </a:cubicBezTo>
              </a:path>
            </a:pathLst>
          </a:custGeom>
          <a:solidFill>
            <a:schemeClr val="accent4">
              <a:hueOff val="-624705"/>
              <a:lumOff val="1372"/>
            </a:schemeClr>
          </a:solidFill>
          <a:ln w="127000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1931" name="Line"/>
          <p:cNvSpPr/>
          <p:nvPr/>
        </p:nvSpPr>
        <p:spPr>
          <a:xfrm>
            <a:off x="5299361" y="2748809"/>
            <a:ext cx="1884306" cy="672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7" extrusionOk="0">
                <a:moveTo>
                  <a:pt x="0" y="21337"/>
                </a:moveTo>
                <a:cubicBezTo>
                  <a:pt x="2838" y="21121"/>
                  <a:pt x="5471" y="17222"/>
                  <a:pt x="7113" y="10822"/>
                </a:cubicBezTo>
                <a:cubicBezTo>
                  <a:pt x="8343" y="6025"/>
                  <a:pt x="9362" y="-263"/>
                  <a:pt x="11461" y="9"/>
                </a:cubicBezTo>
                <a:cubicBezTo>
                  <a:pt x="13564" y="282"/>
                  <a:pt x="14354" y="6851"/>
                  <a:pt x="15511" y="11731"/>
                </a:cubicBezTo>
                <a:cubicBezTo>
                  <a:pt x="16867" y="17447"/>
                  <a:pt x="19133" y="21009"/>
                  <a:pt x="21600" y="21303"/>
                </a:cubicBezTo>
              </a:path>
            </a:pathLst>
          </a:custGeom>
          <a:solidFill>
            <a:schemeClr val="accent4">
              <a:hueOff val="-624705"/>
              <a:lumOff val="1372"/>
            </a:schemeClr>
          </a:solidFill>
          <a:ln w="127000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1932" name="Line"/>
          <p:cNvSpPr/>
          <p:nvPr/>
        </p:nvSpPr>
        <p:spPr>
          <a:xfrm>
            <a:off x="1919287" y="3419475"/>
            <a:ext cx="5395913" cy="0"/>
          </a:xfrm>
          <a:prstGeom prst="line">
            <a:avLst/>
          </a:prstGeom>
          <a:ln w="127000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1951" name="Connection Line"/>
          <p:cNvSpPr/>
          <p:nvPr/>
        </p:nvSpPr>
        <p:spPr>
          <a:xfrm>
            <a:off x="1952162" y="4921249"/>
            <a:ext cx="1476615" cy="215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17" extrusionOk="0">
                <a:moveTo>
                  <a:pt x="21600" y="0"/>
                </a:moveTo>
                <a:cubicBezTo>
                  <a:pt x="14471" y="20930"/>
                  <a:pt x="7271" y="21600"/>
                  <a:pt x="0" y="2011"/>
                </a:cubicBez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 sz="675"/>
          </a:p>
        </p:txBody>
      </p:sp>
      <p:sp>
        <p:nvSpPr>
          <p:cNvPr id="1952" name="Connection Line"/>
          <p:cNvSpPr/>
          <p:nvPr/>
        </p:nvSpPr>
        <p:spPr>
          <a:xfrm>
            <a:off x="1961686" y="3491335"/>
            <a:ext cx="1881428" cy="206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2" extrusionOk="0">
                <a:moveTo>
                  <a:pt x="21600" y="0"/>
                </a:moveTo>
                <a:cubicBezTo>
                  <a:pt x="14416" y="21345"/>
                  <a:pt x="7216" y="21600"/>
                  <a:pt x="0" y="765"/>
                </a:cubicBez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 sz="675"/>
          </a:p>
        </p:txBody>
      </p:sp>
      <p:sp>
        <p:nvSpPr>
          <p:cNvPr id="1935" name="distance"/>
          <p:cNvSpPr txBox="1"/>
          <p:nvPr/>
        </p:nvSpPr>
        <p:spPr>
          <a:xfrm>
            <a:off x="6032329" y="4903204"/>
            <a:ext cx="909288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000"/>
              <a:t>distance</a:t>
            </a:r>
          </a:p>
        </p:txBody>
      </p:sp>
      <p:sp>
        <p:nvSpPr>
          <p:cNvPr id="1937" name="Line"/>
          <p:cNvSpPr/>
          <p:nvPr/>
        </p:nvSpPr>
        <p:spPr>
          <a:xfrm flipV="1">
            <a:off x="1919288" y="1845744"/>
            <a:ext cx="0" cy="3052836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1938" name="extinction"/>
          <p:cNvSpPr txBox="1"/>
          <p:nvPr/>
        </p:nvSpPr>
        <p:spPr>
          <a:xfrm>
            <a:off x="795898" y="2261941"/>
            <a:ext cx="107888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r">
              <a:defRPr>
                <a:solidFill>
                  <a:srgbClr val="000000"/>
                </a:solidFill>
              </a:defRPr>
            </a:lvl1pPr>
          </a:lstStyle>
          <a:p>
            <a:r>
              <a:rPr sz="2000"/>
              <a:t>extinction</a:t>
            </a:r>
          </a:p>
        </p:txBody>
      </p:sp>
      <p:grpSp>
        <p:nvGrpSpPr>
          <p:cNvPr id="1946" name="Group"/>
          <p:cNvGrpSpPr/>
          <p:nvPr/>
        </p:nvGrpSpPr>
        <p:grpSpPr>
          <a:xfrm>
            <a:off x="7627670" y="1007710"/>
            <a:ext cx="1265670" cy="882999"/>
            <a:chOff x="0" y="1555735"/>
            <a:chExt cx="3375122" cy="2354663"/>
          </a:xfrm>
        </p:grpSpPr>
        <p:sp>
          <p:nvSpPr>
            <p:cNvPr id="1940" name="Circle"/>
            <p:cNvSpPr/>
            <p:nvPr/>
          </p:nvSpPr>
          <p:spPr>
            <a:xfrm>
              <a:off x="0" y="3244825"/>
              <a:ext cx="489893" cy="489893"/>
            </a:xfrm>
            <a:prstGeom prst="ellipse">
              <a:avLst/>
            </a:prstGeom>
            <a:solidFill>
              <a:srgbClr val="92D05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>
                <a:defRPr sz="4000">
                  <a:solidFill>
                    <a:schemeClr val="accent3"/>
                  </a:solidFill>
                </a:defRPr>
              </a:pPr>
              <a:endParaRPr sz="1500"/>
            </a:p>
          </p:txBody>
        </p:sp>
        <p:sp>
          <p:nvSpPr>
            <p:cNvPr id="1941" name="= control"/>
            <p:cNvSpPr txBox="1"/>
            <p:nvPr/>
          </p:nvSpPr>
          <p:spPr>
            <a:xfrm>
              <a:off x="674512" y="3069142"/>
              <a:ext cx="2326108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>
              <a:lvl1pPr algn="l">
                <a:defRPr sz="4800">
                  <a:solidFill>
                    <a:srgbClr val="000000"/>
                  </a:solidFill>
                </a:defRPr>
              </a:lvl1pPr>
            </a:lstStyle>
            <a:p>
              <a:r>
                <a:rPr sz="1800"/>
                <a:t>= control</a:t>
              </a:r>
            </a:p>
          </p:txBody>
        </p:sp>
        <p:sp>
          <p:nvSpPr>
            <p:cNvPr id="1942" name="Circle"/>
            <p:cNvSpPr/>
            <p:nvPr/>
          </p:nvSpPr>
          <p:spPr>
            <a:xfrm>
              <a:off x="0" y="2482825"/>
              <a:ext cx="489893" cy="489893"/>
            </a:xfrm>
            <a:prstGeom prst="ellipse">
              <a:avLst/>
            </a:prstGeom>
            <a:solidFill>
              <a:schemeClr val="accent4">
                <a:hueOff val="-624705"/>
                <a:lumOff val="137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 sz="1500"/>
            </a:p>
          </p:txBody>
        </p:sp>
        <p:sp>
          <p:nvSpPr>
            <p:cNvPr id="1943" name="= residual"/>
            <p:cNvSpPr txBox="1"/>
            <p:nvPr/>
          </p:nvSpPr>
          <p:spPr>
            <a:xfrm>
              <a:off x="645006" y="2307142"/>
              <a:ext cx="2531124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>
              <a:lvl1pPr algn="l">
                <a:defRPr sz="4800">
                  <a:solidFill>
                    <a:srgbClr val="000000"/>
                  </a:solidFill>
                </a:defRPr>
              </a:lvl1pPr>
            </a:lstStyle>
            <a:p>
              <a:r>
                <a:rPr sz="1800"/>
                <a:t>= residual</a:t>
              </a:r>
            </a:p>
          </p:txBody>
        </p:sp>
        <p:sp>
          <p:nvSpPr>
            <p:cNvPr id="1944" name="Circle"/>
            <p:cNvSpPr/>
            <p:nvPr/>
          </p:nvSpPr>
          <p:spPr>
            <a:xfrm>
              <a:off x="1301" y="1718716"/>
              <a:ext cx="489894" cy="489894"/>
            </a:xfrm>
            <a:prstGeom prst="ellipse">
              <a:avLst/>
            </a:prstGeom>
            <a:solidFill>
              <a:srgbClr val="EE443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 sz="1500"/>
            </a:p>
          </p:txBody>
        </p:sp>
        <p:sp>
          <p:nvSpPr>
            <p:cNvPr id="1945" name="= fictitious"/>
            <p:cNvSpPr txBox="1"/>
            <p:nvPr/>
          </p:nvSpPr>
          <p:spPr>
            <a:xfrm>
              <a:off x="652152" y="1555735"/>
              <a:ext cx="2722970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>
              <a:lvl1pPr algn="l">
                <a:defRPr sz="4800">
                  <a:solidFill>
                    <a:srgbClr val="000000"/>
                  </a:solidFill>
                </a:defRPr>
              </a:lvl1pPr>
            </a:lstStyle>
            <a:p>
              <a:r>
                <a:rPr sz="1800"/>
                <a:t>= fictitious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 tracking</a:t>
            </a:r>
            <a:endParaRPr lang="en-US" dirty="0"/>
          </a:p>
        </p:txBody>
      </p:sp>
      <p:sp>
        <p:nvSpPr>
          <p:cNvPr id="30" name="Connection Line"/>
          <p:cNvSpPr/>
          <p:nvPr/>
        </p:nvSpPr>
        <p:spPr>
          <a:xfrm>
            <a:off x="3442310" y="4944778"/>
            <a:ext cx="2496528" cy="215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17" extrusionOk="0">
                <a:moveTo>
                  <a:pt x="21600" y="0"/>
                </a:moveTo>
                <a:cubicBezTo>
                  <a:pt x="14471" y="20930"/>
                  <a:pt x="7271" y="21600"/>
                  <a:pt x="0" y="2011"/>
                </a:cubicBez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 sz="675"/>
          </a:p>
        </p:txBody>
      </p:sp>
      <p:sp>
        <p:nvSpPr>
          <p:cNvPr id="1939" name="Star"/>
          <p:cNvSpPr/>
          <p:nvPr/>
        </p:nvSpPr>
        <p:spPr>
          <a:xfrm rot="21240000">
            <a:off x="3158144" y="4612368"/>
            <a:ext cx="510741" cy="497935"/>
          </a:xfrm>
          <a:prstGeom prst="star7">
            <a:avLst>
              <a:gd name="adj" fmla="val 19100"/>
              <a:gd name="hf" fmla="val 102572"/>
              <a:gd name="vf" fmla="val 105210"/>
            </a:avLst>
          </a:prstGeom>
          <a:solidFill>
            <a:srgbClr val="FFC0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31" name="Connection Line"/>
          <p:cNvSpPr/>
          <p:nvPr/>
        </p:nvSpPr>
        <p:spPr>
          <a:xfrm>
            <a:off x="3843114" y="3531798"/>
            <a:ext cx="1330866" cy="206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2" extrusionOk="0">
                <a:moveTo>
                  <a:pt x="21600" y="0"/>
                </a:moveTo>
                <a:cubicBezTo>
                  <a:pt x="14416" y="21345"/>
                  <a:pt x="7216" y="21600"/>
                  <a:pt x="0" y="765"/>
                </a:cubicBez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 sz="675"/>
          </a:p>
        </p:txBody>
      </p:sp>
      <p:sp>
        <p:nvSpPr>
          <p:cNvPr id="32" name="Line"/>
          <p:cNvSpPr/>
          <p:nvPr/>
        </p:nvSpPr>
        <p:spPr>
          <a:xfrm flipV="1">
            <a:off x="5173980" y="2179106"/>
            <a:ext cx="0" cy="1294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4000">
                <a:solidFill>
                  <a:srgbClr val="FFFFFF"/>
                </a:solidFill>
              </a:defRPr>
            </a:pPr>
            <a:endParaRPr sz="1500" kern="0">
              <a:solidFill>
                <a:srgbClr val="FFFFFF"/>
              </a:solidFill>
              <a:latin typeface="Futura"/>
              <a:sym typeface="Futura"/>
            </a:endParaRPr>
          </a:p>
        </p:txBody>
      </p:sp>
      <p:sp>
        <p:nvSpPr>
          <p:cNvPr id="33" name="lookup"/>
          <p:cNvSpPr txBox="1"/>
          <p:nvPr/>
        </p:nvSpPr>
        <p:spPr>
          <a:xfrm rot="18900000">
            <a:off x="5042538" y="1629644"/>
            <a:ext cx="658835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>
              <a:defRPr sz="4400">
                <a:solidFill>
                  <a:srgbClr val="000000"/>
                </a:solidFill>
              </a:defRPr>
            </a:lvl1pPr>
          </a:lstStyle>
          <a:p>
            <a:pPr algn="ctr" defTabSz="309563" hangingPunct="0"/>
            <a:r>
              <a:rPr sz="1650" kern="0" dirty="0">
                <a:latin typeface="Futura"/>
                <a:sym typeface="Futura"/>
              </a:rPr>
              <a:t>lookup</a:t>
            </a:r>
          </a:p>
        </p:txBody>
      </p:sp>
      <p:sp>
        <p:nvSpPr>
          <p:cNvPr id="36" name="Dingbat X"/>
          <p:cNvSpPr/>
          <p:nvPr/>
        </p:nvSpPr>
        <p:spPr>
          <a:xfrm>
            <a:off x="5079828" y="3357156"/>
            <a:ext cx="196478" cy="232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4000">
                <a:solidFill>
                  <a:srgbClr val="FFFFFF"/>
                </a:solidFill>
              </a:defRPr>
            </a:pPr>
            <a:endParaRPr sz="1500" kern="0">
              <a:solidFill>
                <a:srgbClr val="FFFFFF"/>
              </a:solidFill>
              <a:latin typeface="Futura"/>
              <a:sym typeface="Futura"/>
            </a:endParaRPr>
          </a:p>
        </p:txBody>
      </p:sp>
      <p:sp>
        <p:nvSpPr>
          <p:cNvPr id="37" name="Star"/>
          <p:cNvSpPr/>
          <p:nvPr/>
        </p:nvSpPr>
        <p:spPr>
          <a:xfrm rot="21240000">
            <a:off x="4941665" y="3170508"/>
            <a:ext cx="510741" cy="497935"/>
          </a:xfrm>
          <a:prstGeom prst="star7">
            <a:avLst>
              <a:gd name="adj" fmla="val 19100"/>
              <a:gd name="hf" fmla="val 102572"/>
              <a:gd name="vf" fmla="val 105210"/>
            </a:avLst>
          </a:prstGeom>
          <a:solidFill>
            <a:srgbClr val="FFC0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38" name="Content Placeholder 30"/>
          <p:cNvSpPr txBox="1">
            <a:spLocks/>
          </p:cNvSpPr>
          <p:nvPr/>
        </p:nvSpPr>
        <p:spPr>
          <a:xfrm>
            <a:off x="460267" y="5563168"/>
            <a:ext cx="8324918" cy="10518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J"/>
            </a:pPr>
            <a:r>
              <a:rPr lang="en-US" dirty="0" smtClean="0">
                <a:sym typeface="Wingdings" panose="05000000000000000000" pitchFamily="2" charset="2"/>
              </a:rPr>
              <a:t> Less lookups  less volume data access</a:t>
            </a:r>
          </a:p>
          <a:p>
            <a:pPr>
              <a:buFont typeface="Wingdings" panose="05000000000000000000" pitchFamily="2" charset="2"/>
              <a:buChar char="J"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Also unbiased!</a:t>
            </a:r>
          </a:p>
        </p:txBody>
      </p:sp>
    </p:spTree>
    <p:extLst>
      <p:ext uri="{BB962C8B-B14F-4D97-AF65-F5344CB8AC3E}">
        <p14:creationId xmlns:p14="http://schemas.microsoft.com/office/powerpoint/2010/main" val="9602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5.55556E-7 -0.18495 " pathEditMode="relative" rAng="0" ptsTypes="AA">
                                      <p:cBhvr>
                                        <p:cTn id="49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"/>
                            </p:stCondLst>
                            <p:childTnLst>
                              <p:par>
                                <p:cTn id="51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18495 L -0.00035 -0.0002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00"/>
                            </p:stCondLst>
                            <p:childTnLst>
                              <p:par>
                                <p:cTn id="54" presetID="-1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23 L -0.00035 -0.07083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1" grpId="0" animBg="1" advAuto="0"/>
      <p:bldP spid="1952" grpId="0" animBg="1" advAuto="0"/>
      <p:bldP spid="30" grpId="0" animBg="1" advAuto="0"/>
      <p:bldP spid="1939" grpId="0" animBg="1" advAuto="0"/>
      <p:bldP spid="31" grpId="0" animBg="1" advAuto="0"/>
      <p:bldP spid="32" grpId="0" animBg="1" advAuto="0"/>
      <p:bldP spid="33" grpId="0" animBg="1" advAuto="0"/>
      <p:bldP spid="36" grpId="0" animBg="1" advAuto="0"/>
      <p:bldP spid="37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comparison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644324" y="1907932"/>
            <a:ext cx="7855352" cy="3578758"/>
            <a:chOff x="1023114" y="1660261"/>
            <a:chExt cx="22316049" cy="10166794"/>
          </a:xfrm>
        </p:grpSpPr>
        <p:pic>
          <p:nvPicPr>
            <p:cNvPr id="16" name="matchingNoise_thick_withoutDecomposition_16spp.png" descr="matchingNoise_thick_withoutDecomposition_16spp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3114" y="1660261"/>
              <a:ext cx="10775740" cy="67797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matchingNoise_thick_withDecomposition_16spp.png" descr="matchingNoise_thick_withDecomposition_16spp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563298" y="1660261"/>
              <a:ext cx="10775865" cy="677981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matchingNoise_thick_withoutDecomposition_16spp-inset.png" descr="matchingNoise_thick_withoutDecomposition_16spp-inset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23114" y="8773980"/>
              <a:ext cx="10775554" cy="305307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matchingNoise_thick_withoutDecomposition_16spp-inset.png" descr="matchingNoise_thick_withoutDecomposition_16spp-inset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563453" y="8773980"/>
              <a:ext cx="10775555" cy="305307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1441282" y="1258213"/>
            <a:ext cx="219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Delta tracking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4784683" y="1258213"/>
            <a:ext cx="3636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Decomposition tracking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4941043" y="5595890"/>
            <a:ext cx="3324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ym typeface="Wingdings" panose="05000000000000000000" pitchFamily="2" charset="2"/>
              </a:rPr>
              <a:t> 42% fewer lookups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0952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with colors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628650" y="3917641"/>
            <a:ext cx="6079881" cy="2474920"/>
          </a:xfrm>
        </p:spPr>
        <p:txBody>
          <a:bodyPr/>
          <a:lstStyle/>
          <a:p>
            <a:r>
              <a:rPr lang="en-US" dirty="0" smtClean="0"/>
              <a:t>In real world, scattering properties vary as wavelength changes</a:t>
            </a:r>
          </a:p>
          <a:p>
            <a:pPr lvl="1"/>
            <a:r>
              <a:rPr lang="en-US" dirty="0" smtClean="0"/>
              <a:t>e.g. sky is blue, sunset is red</a:t>
            </a:r>
          </a:p>
          <a:p>
            <a:r>
              <a:rPr lang="en-US" dirty="0" smtClean="0"/>
              <a:t>Requires separate distance sampling for each wavelength</a:t>
            </a:r>
          </a:p>
          <a:p>
            <a:pPr marL="457200" lvl="1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 High variance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Connection Line"/>
          <p:cNvSpPr/>
          <p:nvPr/>
        </p:nvSpPr>
        <p:spPr>
          <a:xfrm>
            <a:off x="672618" y="1814083"/>
            <a:ext cx="1935195" cy="893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FF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4" name="Connection Line"/>
          <p:cNvSpPr/>
          <p:nvPr/>
        </p:nvSpPr>
        <p:spPr>
          <a:xfrm rot="19388596">
            <a:off x="831513" y="1692023"/>
            <a:ext cx="401541" cy="726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00FF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5" name="Connection Line"/>
          <p:cNvSpPr/>
          <p:nvPr/>
        </p:nvSpPr>
        <p:spPr>
          <a:xfrm>
            <a:off x="2614130" y="1889130"/>
            <a:ext cx="1525543" cy="800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00FF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6" name="Connection Line"/>
          <p:cNvSpPr/>
          <p:nvPr/>
        </p:nvSpPr>
        <p:spPr>
          <a:xfrm>
            <a:off x="4154623" y="1887466"/>
            <a:ext cx="1225888" cy="1073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FF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7" name="Connection Line"/>
          <p:cNvSpPr/>
          <p:nvPr/>
        </p:nvSpPr>
        <p:spPr>
          <a:xfrm>
            <a:off x="6962357" y="1345501"/>
            <a:ext cx="1705115" cy="315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FF00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8" name="Connection Line"/>
          <p:cNvSpPr/>
          <p:nvPr/>
        </p:nvSpPr>
        <p:spPr>
          <a:xfrm rot="5172032">
            <a:off x="1196083" y="2404371"/>
            <a:ext cx="504622" cy="113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0000FF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9" name="Connection Line"/>
          <p:cNvSpPr/>
          <p:nvPr/>
        </p:nvSpPr>
        <p:spPr>
          <a:xfrm>
            <a:off x="1521773" y="2707759"/>
            <a:ext cx="564177" cy="430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00FF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10" name="Connection Line"/>
          <p:cNvSpPr/>
          <p:nvPr/>
        </p:nvSpPr>
        <p:spPr>
          <a:xfrm rot="511319">
            <a:off x="646829" y="2071906"/>
            <a:ext cx="3676733" cy="1030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FF00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11" name="Connection Line"/>
          <p:cNvSpPr/>
          <p:nvPr/>
        </p:nvSpPr>
        <p:spPr>
          <a:xfrm>
            <a:off x="4255478" y="1333716"/>
            <a:ext cx="2693382" cy="203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FF00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12" name="Sun"/>
          <p:cNvSpPr/>
          <p:nvPr/>
        </p:nvSpPr>
        <p:spPr>
          <a:xfrm>
            <a:off x="315445" y="1479827"/>
            <a:ext cx="745356" cy="745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solidFill>
            <a:srgbClr val="FFC000"/>
          </a:solidFill>
          <a:ln w="57150">
            <a:noFill/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" name="SkyscapeNaiveDeltaTracking-insetB.png" descr="SkyscapeNaiveDeltaTracking-insetB.png"/>
          <p:cNvPicPr>
            <a:picLocks noChangeAspect="1"/>
          </p:cNvPicPr>
          <p:nvPr/>
        </p:nvPicPr>
        <p:blipFill>
          <a:blip r:embed="rId2">
            <a:extLst/>
          </a:blip>
          <a:srcRect l="44534" t="21771" r="26791" b="35116"/>
          <a:stretch>
            <a:fillRect/>
          </a:stretch>
        </p:blipFill>
        <p:spPr>
          <a:xfrm>
            <a:off x="7073189" y="4946990"/>
            <a:ext cx="1442161" cy="1445571"/>
          </a:xfrm>
          <a:prstGeom prst="rect">
            <a:avLst/>
          </a:prstGeom>
          <a:ln w="57150">
            <a:noFill/>
            <a:miter lim="400000"/>
          </a:ln>
          <a:effectLst>
            <a:outerShdw blurRad="520700" dir="2894680" rotWithShape="0">
              <a:srgbClr val="000000">
                <a:alpha val="6969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 rot="20853841">
            <a:off x="192442" y="2647089"/>
            <a:ext cx="87591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solidFill>
                  <a:srgbClr val="C00000"/>
                </a:solidFill>
                <a:effectLst>
                  <a:glow rad="838200">
                    <a:schemeClr val="bg1">
                      <a:alpha val="69000"/>
                    </a:schemeClr>
                  </a:glow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How to reduce variance?</a:t>
            </a:r>
            <a:endParaRPr lang="en-US" sz="6600" b="1" dirty="0">
              <a:ln w="0"/>
              <a:solidFill>
                <a:srgbClr val="C00000"/>
              </a:solidFill>
              <a:effectLst>
                <a:glow rad="838200">
                  <a:schemeClr val="bg1">
                    <a:alpha val="69000"/>
                  </a:schemeClr>
                </a:glow>
                <a:innerShdw blurRad="114300">
                  <a:prstClr val="black"/>
                </a:inn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16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649575"/>
            <a:ext cx="7644912" cy="2742987"/>
          </a:xfrm>
        </p:spPr>
        <p:txBody>
          <a:bodyPr/>
          <a:lstStyle/>
          <a:p>
            <a:r>
              <a:rPr lang="en-US" dirty="0" smtClean="0"/>
              <a:t>Using same </a:t>
            </a:r>
            <a:r>
              <a:rPr lang="en-US" dirty="0" smtClean="0">
                <a:solidFill>
                  <a:srgbClr val="7030A0"/>
                </a:solidFill>
              </a:rPr>
              <a:t>distance sampling</a:t>
            </a:r>
            <a:r>
              <a:rPr lang="en-US" dirty="0" smtClean="0"/>
              <a:t>, but different weights</a:t>
            </a:r>
          </a:p>
          <a:p>
            <a:pPr lvl="1">
              <a:buFont typeface="Wingdings" panose="05000000000000000000" pitchFamily="2" charset="2"/>
              <a:buChar char="J"/>
            </a:pPr>
            <a:r>
              <a:rPr lang="en-US" dirty="0" smtClean="0">
                <a:sym typeface="Wingdings" panose="05000000000000000000" pitchFamily="2" charset="2"/>
              </a:rPr>
              <a:t> Less variance!</a:t>
            </a:r>
          </a:p>
          <a:p>
            <a:pPr lvl="1">
              <a:buFont typeface="Wingdings" panose="05000000000000000000" pitchFamily="2" charset="2"/>
              <a:buChar char="J"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Unbiased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Connection Line"/>
          <p:cNvSpPr/>
          <p:nvPr/>
        </p:nvSpPr>
        <p:spPr>
          <a:xfrm>
            <a:off x="3066907" y="1516648"/>
            <a:ext cx="2188008" cy="143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000064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5" name="Connection Line"/>
          <p:cNvSpPr/>
          <p:nvPr/>
        </p:nvSpPr>
        <p:spPr>
          <a:xfrm>
            <a:off x="3011785" y="1430903"/>
            <a:ext cx="2188008" cy="143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00AF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6" name="Connection Line"/>
          <p:cNvSpPr/>
          <p:nvPr/>
        </p:nvSpPr>
        <p:spPr>
          <a:xfrm>
            <a:off x="5209687" y="1599401"/>
            <a:ext cx="3711605" cy="2172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7" name="Connection Line"/>
          <p:cNvSpPr/>
          <p:nvPr/>
        </p:nvSpPr>
        <p:spPr>
          <a:xfrm>
            <a:off x="747420" y="1913552"/>
            <a:ext cx="2179395" cy="1152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00C8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8" name="Connection Line"/>
          <p:cNvSpPr/>
          <p:nvPr/>
        </p:nvSpPr>
        <p:spPr>
          <a:xfrm>
            <a:off x="778043" y="1809434"/>
            <a:ext cx="2179395" cy="1152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E1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9" name="Connection Line"/>
          <p:cNvSpPr/>
          <p:nvPr/>
        </p:nvSpPr>
        <p:spPr>
          <a:xfrm>
            <a:off x="814791" y="1717564"/>
            <a:ext cx="2179395" cy="1152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FF3232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10" name="Connection Line"/>
          <p:cNvSpPr/>
          <p:nvPr/>
        </p:nvSpPr>
        <p:spPr>
          <a:xfrm>
            <a:off x="2956664" y="1351283"/>
            <a:ext cx="2188008" cy="143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FF9696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11" name="Connection Line"/>
          <p:cNvSpPr/>
          <p:nvPr/>
        </p:nvSpPr>
        <p:spPr>
          <a:xfrm>
            <a:off x="5258684" y="1513656"/>
            <a:ext cx="3711605" cy="2172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7D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12" name="Connection Line"/>
          <p:cNvSpPr/>
          <p:nvPr/>
        </p:nvSpPr>
        <p:spPr>
          <a:xfrm>
            <a:off x="5307681" y="1427911"/>
            <a:ext cx="3711605" cy="2172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FFFAFA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13" name="Connection Line"/>
          <p:cNvSpPr/>
          <p:nvPr/>
        </p:nvSpPr>
        <p:spPr>
          <a:xfrm>
            <a:off x="813224" y="1711547"/>
            <a:ext cx="1137443" cy="607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FF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4" name="Connection Line"/>
          <p:cNvSpPr/>
          <p:nvPr/>
        </p:nvSpPr>
        <p:spPr>
          <a:xfrm>
            <a:off x="778043" y="1809434"/>
            <a:ext cx="1129452" cy="596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FF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5" name="Connection Line"/>
          <p:cNvSpPr/>
          <p:nvPr/>
        </p:nvSpPr>
        <p:spPr>
          <a:xfrm>
            <a:off x="747420" y="1913552"/>
            <a:ext cx="1124596" cy="591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00FF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7" name="Connection Line"/>
          <p:cNvSpPr/>
          <p:nvPr/>
        </p:nvSpPr>
        <p:spPr>
          <a:xfrm>
            <a:off x="2956664" y="2099683"/>
            <a:ext cx="1048732" cy="685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FF6464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8" name="Connection Line"/>
          <p:cNvSpPr/>
          <p:nvPr/>
        </p:nvSpPr>
        <p:spPr>
          <a:xfrm>
            <a:off x="3011785" y="2180811"/>
            <a:ext cx="1047464" cy="684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00C8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9" name="Connection Line"/>
          <p:cNvSpPr/>
          <p:nvPr/>
        </p:nvSpPr>
        <p:spPr>
          <a:xfrm>
            <a:off x="3066907" y="2258110"/>
            <a:ext cx="1056603" cy="692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000096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20" name="Connection Line"/>
          <p:cNvSpPr/>
          <p:nvPr/>
        </p:nvSpPr>
        <p:spPr>
          <a:xfrm>
            <a:off x="5258684" y="1513656"/>
            <a:ext cx="1857254" cy="1084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96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21" name="Connection Line"/>
          <p:cNvSpPr/>
          <p:nvPr/>
        </p:nvSpPr>
        <p:spPr>
          <a:xfrm>
            <a:off x="5307681" y="1427911"/>
            <a:ext cx="1863738" cy="1088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FFC8C8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22" name="Connection Line"/>
          <p:cNvSpPr/>
          <p:nvPr/>
        </p:nvSpPr>
        <p:spPr>
          <a:xfrm>
            <a:off x="5209687" y="1599401"/>
            <a:ext cx="1881466" cy="1101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004B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27" name="Repeat:…"/>
          <p:cNvSpPr txBox="1"/>
          <p:nvPr/>
        </p:nvSpPr>
        <p:spPr>
          <a:xfrm>
            <a:off x="3289081" y="4470829"/>
            <a:ext cx="5796459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 hangingPunct="0">
              <a:defRPr sz="4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Repeat:</a:t>
            </a:r>
          </a:p>
          <a:p>
            <a:pPr defTabSz="825500" hangingPunct="0">
              <a:defRPr sz="4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  Step forward using </a:t>
            </a:r>
            <a:r>
              <a:rPr sz="2000" kern="0" dirty="0" err="1">
                <a:solidFill>
                  <a:srgbClr val="7030A0"/>
                </a:solidFill>
                <a:latin typeface="Courier"/>
                <a:ea typeface="Courier"/>
                <a:cs typeface="Courier"/>
                <a:sym typeface="Courier"/>
              </a:rPr>
              <a:t>fpsc</a:t>
            </a: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.</a:t>
            </a:r>
          </a:p>
          <a:p>
            <a:pPr defTabSz="825500" hangingPunct="0">
              <a:defRPr sz="4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  If scat using scat </a:t>
            </a:r>
            <a:r>
              <a:rPr sz="2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prob</a:t>
            </a: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:</a:t>
            </a:r>
          </a:p>
          <a:p>
            <a:pPr defTabSz="825500" hangingPunct="0">
              <a:defRPr sz="4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    Apply (</a:t>
            </a:r>
            <a:r>
              <a:rPr sz="2000" i="1" kern="0" dirty="0">
                <a:solidFill>
                  <a:srgbClr val="FF0000"/>
                </a:solidFill>
                <a:latin typeface="Courier"/>
                <a:ea typeface="Courier"/>
                <a:cs typeface="Courier"/>
                <a:sym typeface="Courier"/>
              </a:rPr>
              <a:t>weight</a:t>
            </a:r>
            <a:r>
              <a:rPr sz="2000" i="1" kern="0" baseline="-5999" dirty="0">
                <a:solidFill>
                  <a:srgbClr val="FF0000"/>
                </a:solidFill>
                <a:latin typeface="Courier"/>
                <a:ea typeface="Courier"/>
                <a:cs typeface="Courier"/>
                <a:sym typeface="Courier"/>
              </a:rPr>
              <a:t>1</a:t>
            </a: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, </a:t>
            </a:r>
            <a:r>
              <a:rPr sz="2000" i="1" kern="0" dirty="0">
                <a:solidFill>
                  <a:srgbClr val="92D050"/>
                </a:solidFill>
                <a:latin typeface="Courier"/>
                <a:ea typeface="Courier"/>
                <a:cs typeface="Courier"/>
                <a:sym typeface="Courier"/>
              </a:rPr>
              <a:t>weight</a:t>
            </a:r>
            <a:r>
              <a:rPr sz="2000" i="1" kern="0" baseline="-5999" dirty="0">
                <a:solidFill>
                  <a:srgbClr val="92D050"/>
                </a:solidFill>
                <a:latin typeface="Courier"/>
                <a:ea typeface="Courier"/>
                <a:cs typeface="Courier"/>
                <a:sym typeface="Courier"/>
              </a:rPr>
              <a:t>2</a:t>
            </a: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, </a:t>
            </a:r>
            <a:r>
              <a:rPr sz="2000" i="1" kern="0" dirty="0">
                <a:solidFill>
                  <a:srgbClr val="0070C0"/>
                </a:solidFill>
                <a:latin typeface="Courier"/>
                <a:ea typeface="Courier"/>
                <a:cs typeface="Courier"/>
                <a:sym typeface="Courier"/>
              </a:rPr>
              <a:t>weight</a:t>
            </a:r>
            <a:r>
              <a:rPr sz="2000" i="1" kern="0" baseline="-5999" dirty="0">
                <a:solidFill>
                  <a:srgbClr val="0070C0"/>
                </a:solidFill>
                <a:latin typeface="Courier"/>
                <a:ea typeface="Courier"/>
                <a:cs typeface="Courier"/>
                <a:sym typeface="Courier"/>
              </a:rPr>
              <a:t>3</a:t>
            </a: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).</a:t>
            </a:r>
          </a:p>
          <a:p>
            <a:pPr defTabSz="825500" hangingPunct="0">
              <a:defRPr sz="4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    Change direction.</a:t>
            </a:r>
          </a:p>
          <a:p>
            <a:pPr defTabSz="825500" hangingPunct="0">
              <a:defRPr sz="4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  Else if </a:t>
            </a:r>
            <a:r>
              <a:rPr sz="2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fict</a:t>
            </a: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 using </a:t>
            </a:r>
            <a:r>
              <a:rPr sz="2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fict</a:t>
            </a: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 </a:t>
            </a:r>
            <a:r>
              <a:rPr sz="2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prob</a:t>
            </a: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:</a:t>
            </a:r>
          </a:p>
          <a:p>
            <a:pPr defTabSz="825500" hangingPunct="0">
              <a:defRPr sz="4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    Apply (</a:t>
            </a:r>
            <a:r>
              <a:rPr sz="2000" i="1" kern="0" dirty="0">
                <a:solidFill>
                  <a:srgbClr val="FF0000"/>
                </a:solidFill>
                <a:latin typeface="Courier"/>
                <a:ea typeface="Courier"/>
                <a:cs typeface="Courier"/>
                <a:sym typeface="Courier"/>
              </a:rPr>
              <a:t>weight</a:t>
            </a:r>
            <a:r>
              <a:rPr sz="2000" i="1" kern="0" baseline="-5999" dirty="0">
                <a:solidFill>
                  <a:srgbClr val="FF0000"/>
                </a:solidFill>
                <a:latin typeface="Courier"/>
                <a:ea typeface="Courier"/>
                <a:cs typeface="Courier"/>
                <a:sym typeface="Courier"/>
              </a:rPr>
              <a:t>1</a:t>
            </a: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, </a:t>
            </a:r>
            <a:r>
              <a:rPr sz="2000" i="1" kern="0" dirty="0">
                <a:solidFill>
                  <a:srgbClr val="92D050"/>
                </a:solidFill>
                <a:latin typeface="Courier"/>
                <a:ea typeface="Courier"/>
                <a:cs typeface="Courier"/>
                <a:sym typeface="Courier"/>
              </a:rPr>
              <a:t>weight</a:t>
            </a:r>
            <a:r>
              <a:rPr sz="2000" i="1" kern="0" baseline="-5999" dirty="0">
                <a:solidFill>
                  <a:srgbClr val="92D050"/>
                </a:solidFill>
                <a:latin typeface="Courier"/>
                <a:ea typeface="Courier"/>
                <a:cs typeface="Courier"/>
                <a:sym typeface="Courier"/>
              </a:rPr>
              <a:t>2</a:t>
            </a: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, </a:t>
            </a:r>
            <a:r>
              <a:rPr sz="2000" i="1" kern="0" dirty="0">
                <a:solidFill>
                  <a:srgbClr val="0070C0"/>
                </a:solidFill>
                <a:latin typeface="Courier"/>
                <a:ea typeface="Courier"/>
                <a:cs typeface="Courier"/>
                <a:sym typeface="Courier"/>
              </a:rPr>
              <a:t>weight</a:t>
            </a:r>
            <a:r>
              <a:rPr sz="2000" i="1" kern="0" baseline="-5999" dirty="0">
                <a:solidFill>
                  <a:srgbClr val="0070C0"/>
                </a:solidFill>
                <a:latin typeface="Courier"/>
                <a:ea typeface="Courier"/>
                <a:cs typeface="Courier"/>
                <a:sym typeface="Courier"/>
              </a:rPr>
              <a:t>3</a:t>
            </a:r>
            <a:r>
              <a:rPr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).</a:t>
            </a:r>
          </a:p>
        </p:txBody>
      </p:sp>
      <p:sp>
        <p:nvSpPr>
          <p:cNvPr id="28" name="Sun"/>
          <p:cNvSpPr/>
          <p:nvPr/>
        </p:nvSpPr>
        <p:spPr>
          <a:xfrm>
            <a:off x="315445" y="1479827"/>
            <a:ext cx="745356" cy="745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solidFill>
            <a:srgbClr val="FFC000"/>
          </a:solidFill>
          <a:ln w="57150">
            <a:noFill/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5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comparison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54124" y="2065671"/>
            <a:ext cx="7035751" cy="3051451"/>
            <a:chOff x="186184" y="1524000"/>
            <a:chExt cx="24011633" cy="10414000"/>
          </a:xfrm>
        </p:grpSpPr>
        <p:pic>
          <p:nvPicPr>
            <p:cNvPr id="4" name="colorExplosion_minimaxrgb_8spp_rotated-inset.png" descr="colorExplosion_minimaxrgb_8spp_rotated-inset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286750" y="1524000"/>
              <a:ext cx="7810500" cy="10414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colorExplosion_minimaxrgb_32000spp_rotated-inset.png" descr="colorExplosion_minimaxrgb_32000spp_rotated-inset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387316" y="1524000"/>
              <a:ext cx="7810501" cy="10414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colorExplosion_naive_8spp_rotated-inset.png" descr="colorExplosion_naive_8spp_rotated-inset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6184" y="1524000"/>
              <a:ext cx="7810501" cy="1041400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1384124" y="1548360"/>
            <a:ext cx="1628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Delta tracking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611291" y="1548360"/>
            <a:ext cx="1921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Spectral tracking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329322" y="1548360"/>
            <a:ext cx="1232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Reference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202370" y="5234323"/>
            <a:ext cx="2739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ym typeface="Wingdings" panose="05000000000000000000" pitchFamily="2" charset="2"/>
              </a:rPr>
              <a:t> 2.7x faster converging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853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99223"/>
            <a:ext cx="7886700" cy="796409"/>
          </a:xfrm>
        </p:spPr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70901" y="2082800"/>
            <a:ext cx="8402198" cy="3378200"/>
            <a:chOff x="138033" y="1492397"/>
            <a:chExt cx="24107934" cy="9692870"/>
          </a:xfrm>
        </p:grpSpPr>
        <p:pic>
          <p:nvPicPr>
            <p:cNvPr id="3" name="dragon4_40spp_naiveRgbDelta_4x.png" descr="dragon4_40spp_naiveRgbDelta_4x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8033" y="1492397"/>
              <a:ext cx="5933507" cy="556266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" name="dragon4_40spp_newRgbDelta_4x.png" descr="dragon4_40spp_newRgbDelta_4x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96141" y="1492397"/>
              <a:ext cx="5933514" cy="55626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dragon4_40spp_newRgbDeltaDecomposed_4x.png" descr="dragon4_40spp_newRgbDeltaDecomposed_4x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54351" y="1492397"/>
              <a:ext cx="5933507" cy="556266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dragon4_32000spp_newRgbDeltaDecomposed_4x.png" descr="dragon4_32000spp_newRgbDeltaDecomposed_4x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312460" y="1492398"/>
              <a:ext cx="5933507" cy="556266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dragon4_40spp_naiveRgbDelta-insetB.png" descr="dragon4_40spp_naiveRgbDelta-insetB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8105" y="7150482"/>
              <a:ext cx="5933506" cy="403478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dragon4_40spp_newRgbDelta-insetB.png" descr="dragon4_40spp_newRgbDelta-insetB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196228" y="7150482"/>
              <a:ext cx="5933506" cy="403478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dragon4_40spp_newRgbDeltaDecomposed-insetB.png" descr="dragon4_40spp_newRgbDeltaDecomposed-insetB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254352" y="7150482"/>
              <a:ext cx="5933505" cy="403478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dragon4_32000spp_newRgbDeltaDecomposed-insetB.png" descr="dragon4_32000spp_newRgbDeltaDecomposed-insetB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8312460" y="7150482"/>
              <a:ext cx="5933507" cy="403478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982623" y="1512174"/>
            <a:ext cx="844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Delta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919742" y="1512174"/>
            <a:ext cx="1193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Spectral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327103" y="1512174"/>
            <a:ext cx="2601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Spectral + </a:t>
            </a:r>
            <a:r>
              <a:rPr lang="en-US" sz="2400" dirty="0" err="1" smtClean="0"/>
              <a:t>Decomp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7018691" y="1512174"/>
            <a:ext cx="1440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Reference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919742" y="5625068"/>
            <a:ext cx="1196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3.4x Faster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029634" y="5625068"/>
            <a:ext cx="1196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4.1x Faster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8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64008" y="6278565"/>
            <a:ext cx="8686800" cy="50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0" y="6132393"/>
            <a:ext cx="8388227" cy="725607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Yuksel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Yuksel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ACM Transactions on Graphics (Proceedings of SIGGRAPH 2017), vol. 36, no. 4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3500" y="79375"/>
            <a:ext cx="8764588" cy="3163888"/>
          </a:xfrm>
          <a:effectLst>
            <a:outerShdw blurRad="101600" dist="38100" dir="2700000" algn="tl" rotWithShape="0">
              <a:prstClr val="black"/>
            </a:outerShdw>
          </a:effectLst>
        </p:spPr>
        <p:txBody>
          <a:bodyPr anchor="t">
            <a:normAutofit/>
          </a:bodyPr>
          <a:lstStyle/>
          <a:p>
            <a:pPr marL="1143000" indent="-1143000">
              <a:buFont typeface="+mj-lt"/>
              <a:buAutoNum type="arabicPeriod" startAt="2"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Lighting Grid Hierarchy for Self-illuminating Explosions 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10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lighting problem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Still expensive + noisy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1302086" y="1807121"/>
            <a:ext cx="6539828" cy="1382428"/>
            <a:chOff x="1302086" y="4205346"/>
            <a:chExt cx="6539828" cy="1382428"/>
          </a:xfrm>
        </p:grpSpPr>
        <p:grpSp>
          <p:nvGrpSpPr>
            <p:cNvPr id="21" name="Group"/>
            <p:cNvGrpSpPr/>
            <p:nvPr/>
          </p:nvGrpSpPr>
          <p:grpSpPr>
            <a:xfrm>
              <a:off x="1302086" y="4205346"/>
              <a:ext cx="6539828" cy="1382428"/>
              <a:chOff x="0" y="713765"/>
              <a:chExt cx="11816769" cy="2497898"/>
            </a:xfrm>
          </p:grpSpPr>
          <p:sp>
            <p:nvSpPr>
              <p:cNvPr id="22" name="Line"/>
              <p:cNvSpPr/>
              <p:nvPr/>
            </p:nvSpPr>
            <p:spPr>
              <a:xfrm flipV="1">
                <a:off x="0" y="2044985"/>
                <a:ext cx="1684157" cy="22"/>
              </a:xfrm>
              <a:prstGeom prst="line">
                <a:avLst/>
              </a:prstGeom>
              <a:noFill/>
              <a:ln w="127000" cap="flat">
                <a:solidFill>
                  <a:srgbClr val="F6941C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spcBef>
                    <a:spcPts val="0"/>
                  </a:spcBef>
                  <a:defRPr sz="1200"/>
                </a:pPr>
                <a:endParaRPr/>
              </a:p>
            </p:txBody>
          </p:sp>
          <p:sp>
            <p:nvSpPr>
              <p:cNvPr id="23" name="Line"/>
              <p:cNvSpPr/>
              <p:nvPr/>
            </p:nvSpPr>
            <p:spPr>
              <a:xfrm flipV="1">
                <a:off x="1586839" y="713765"/>
                <a:ext cx="9006171" cy="16"/>
              </a:xfrm>
              <a:prstGeom prst="line">
                <a:avLst/>
              </a:prstGeom>
              <a:noFill/>
              <a:ln>
                <a:noFill/>
                <a:headEnd type="arrow" w="med" len="med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spcBef>
                    <a:spcPts val="0"/>
                  </a:spcBef>
                  <a:defRPr sz="1200"/>
                </a:pPr>
                <a:endParaRPr/>
              </a:p>
            </p:txBody>
          </p:sp>
          <p:pic>
            <p:nvPicPr>
              <p:cNvPr id="24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t="7" b="7"/>
              <a:stretch>
                <a:fillRect/>
              </a:stretch>
            </p:blipFill>
            <p:spPr>
              <a:xfrm>
                <a:off x="1143041" y="878359"/>
                <a:ext cx="9893959" cy="23333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" name="Line"/>
              <p:cNvSpPr/>
              <p:nvPr/>
            </p:nvSpPr>
            <p:spPr>
              <a:xfrm flipV="1">
                <a:off x="10595358" y="2045025"/>
                <a:ext cx="1221411" cy="60"/>
              </a:xfrm>
              <a:prstGeom prst="line">
                <a:avLst/>
              </a:prstGeom>
              <a:noFill/>
              <a:ln w="127000" cap="flat">
                <a:solidFill>
                  <a:srgbClr val="F6941C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spcBef>
                    <a:spcPts val="0"/>
                  </a:spcBef>
                  <a:defRPr sz="1200"/>
                </a:pPr>
                <a:endParaRPr/>
              </a:p>
            </p:txBody>
          </p:sp>
          <p:pic>
            <p:nvPicPr>
              <p:cNvPr id="26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2705" y="880386"/>
                <a:ext cx="10234341" cy="23292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" name="Group"/>
            <p:cNvSpPr/>
            <p:nvPr/>
          </p:nvSpPr>
          <p:spPr>
            <a:xfrm>
              <a:off x="2258514" y="4727838"/>
              <a:ext cx="428508" cy="42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463" y="4077"/>
                  </a:lnTo>
                  <a:lnTo>
                    <a:pt x="6667" y="824"/>
                  </a:lnTo>
                  <a:lnTo>
                    <a:pt x="6991" y="5101"/>
                  </a:lnTo>
                  <a:lnTo>
                    <a:pt x="3164" y="3164"/>
                  </a:lnTo>
                  <a:lnTo>
                    <a:pt x="5100" y="6993"/>
                  </a:lnTo>
                  <a:lnTo>
                    <a:pt x="822" y="6667"/>
                  </a:lnTo>
                  <a:lnTo>
                    <a:pt x="4077" y="9464"/>
                  </a:lnTo>
                  <a:lnTo>
                    <a:pt x="0" y="10800"/>
                  </a:lnTo>
                  <a:lnTo>
                    <a:pt x="4077" y="12138"/>
                  </a:lnTo>
                  <a:lnTo>
                    <a:pt x="822" y="14934"/>
                  </a:lnTo>
                  <a:lnTo>
                    <a:pt x="5100" y="14609"/>
                  </a:lnTo>
                  <a:lnTo>
                    <a:pt x="3164" y="18438"/>
                  </a:lnTo>
                  <a:lnTo>
                    <a:pt x="6991" y="16500"/>
                  </a:lnTo>
                  <a:lnTo>
                    <a:pt x="6667" y="20778"/>
                  </a:lnTo>
                  <a:lnTo>
                    <a:pt x="9463" y="17525"/>
                  </a:lnTo>
                  <a:lnTo>
                    <a:pt x="10800" y="21600"/>
                  </a:lnTo>
                  <a:lnTo>
                    <a:pt x="12138" y="17525"/>
                  </a:lnTo>
                  <a:lnTo>
                    <a:pt x="14933" y="20778"/>
                  </a:lnTo>
                  <a:lnTo>
                    <a:pt x="14609" y="16500"/>
                  </a:lnTo>
                  <a:lnTo>
                    <a:pt x="18438" y="18438"/>
                  </a:lnTo>
                  <a:lnTo>
                    <a:pt x="16500" y="14609"/>
                  </a:lnTo>
                  <a:lnTo>
                    <a:pt x="20778" y="14934"/>
                  </a:lnTo>
                  <a:lnTo>
                    <a:pt x="17523" y="12138"/>
                  </a:lnTo>
                  <a:lnTo>
                    <a:pt x="21600" y="10800"/>
                  </a:lnTo>
                  <a:lnTo>
                    <a:pt x="17523" y="9464"/>
                  </a:lnTo>
                  <a:lnTo>
                    <a:pt x="20778" y="6667"/>
                  </a:lnTo>
                  <a:lnTo>
                    <a:pt x="16500" y="6993"/>
                  </a:lnTo>
                  <a:lnTo>
                    <a:pt x="18438" y="3164"/>
                  </a:lnTo>
                  <a:lnTo>
                    <a:pt x="14609" y="5101"/>
                  </a:lnTo>
                  <a:lnTo>
                    <a:pt x="14933" y="824"/>
                  </a:lnTo>
                  <a:lnTo>
                    <a:pt x="12138" y="4077"/>
                  </a:lnTo>
                  <a:lnTo>
                    <a:pt x="10800" y="0"/>
                  </a:lnTo>
                  <a:close/>
                  <a:moveTo>
                    <a:pt x="10800" y="5098"/>
                  </a:moveTo>
                  <a:cubicBezTo>
                    <a:pt x="13950" y="5098"/>
                    <a:pt x="16504" y="7650"/>
                    <a:pt x="16504" y="10800"/>
                  </a:cubicBezTo>
                  <a:cubicBezTo>
                    <a:pt x="16504" y="13950"/>
                    <a:pt x="13950" y="16504"/>
                    <a:pt x="10800" y="16504"/>
                  </a:cubicBezTo>
                  <a:cubicBezTo>
                    <a:pt x="7650" y="16504"/>
                    <a:pt x="5096" y="13950"/>
                    <a:pt x="5096" y="10800"/>
                  </a:cubicBezTo>
                  <a:cubicBezTo>
                    <a:pt x="5096" y="7650"/>
                    <a:pt x="7650" y="5098"/>
                    <a:pt x="10800" y="5098"/>
                  </a:cubicBezTo>
                  <a:close/>
                </a:path>
              </a:pathLst>
            </a:custGeom>
            <a:solidFill>
              <a:srgbClr val="FA9B35"/>
            </a:solidFill>
            <a:ln w="38100" cap="flat">
              <a:solidFill>
                <a:srgbClr val="FA9B3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28" name="Group"/>
            <p:cNvSpPr/>
            <p:nvPr/>
          </p:nvSpPr>
          <p:spPr>
            <a:xfrm>
              <a:off x="2791085" y="4727838"/>
              <a:ext cx="428508" cy="42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463" y="4077"/>
                  </a:lnTo>
                  <a:lnTo>
                    <a:pt x="6667" y="824"/>
                  </a:lnTo>
                  <a:lnTo>
                    <a:pt x="6991" y="5101"/>
                  </a:lnTo>
                  <a:lnTo>
                    <a:pt x="3164" y="3164"/>
                  </a:lnTo>
                  <a:lnTo>
                    <a:pt x="5100" y="6993"/>
                  </a:lnTo>
                  <a:lnTo>
                    <a:pt x="822" y="6667"/>
                  </a:lnTo>
                  <a:lnTo>
                    <a:pt x="4077" y="9464"/>
                  </a:lnTo>
                  <a:lnTo>
                    <a:pt x="0" y="10800"/>
                  </a:lnTo>
                  <a:lnTo>
                    <a:pt x="4077" y="12138"/>
                  </a:lnTo>
                  <a:lnTo>
                    <a:pt x="822" y="14934"/>
                  </a:lnTo>
                  <a:lnTo>
                    <a:pt x="5100" y="14609"/>
                  </a:lnTo>
                  <a:lnTo>
                    <a:pt x="3164" y="18438"/>
                  </a:lnTo>
                  <a:lnTo>
                    <a:pt x="6991" y="16500"/>
                  </a:lnTo>
                  <a:lnTo>
                    <a:pt x="6667" y="20778"/>
                  </a:lnTo>
                  <a:lnTo>
                    <a:pt x="9463" y="17525"/>
                  </a:lnTo>
                  <a:lnTo>
                    <a:pt x="10800" y="21600"/>
                  </a:lnTo>
                  <a:lnTo>
                    <a:pt x="12138" y="17525"/>
                  </a:lnTo>
                  <a:lnTo>
                    <a:pt x="14933" y="20778"/>
                  </a:lnTo>
                  <a:lnTo>
                    <a:pt x="14609" y="16500"/>
                  </a:lnTo>
                  <a:lnTo>
                    <a:pt x="18438" y="18438"/>
                  </a:lnTo>
                  <a:lnTo>
                    <a:pt x="16500" y="14609"/>
                  </a:lnTo>
                  <a:lnTo>
                    <a:pt x="20778" y="14934"/>
                  </a:lnTo>
                  <a:lnTo>
                    <a:pt x="17523" y="12138"/>
                  </a:lnTo>
                  <a:lnTo>
                    <a:pt x="21600" y="10800"/>
                  </a:lnTo>
                  <a:lnTo>
                    <a:pt x="17523" y="9464"/>
                  </a:lnTo>
                  <a:lnTo>
                    <a:pt x="20778" y="6667"/>
                  </a:lnTo>
                  <a:lnTo>
                    <a:pt x="16500" y="6993"/>
                  </a:lnTo>
                  <a:lnTo>
                    <a:pt x="18438" y="3164"/>
                  </a:lnTo>
                  <a:lnTo>
                    <a:pt x="14609" y="5101"/>
                  </a:lnTo>
                  <a:lnTo>
                    <a:pt x="14933" y="824"/>
                  </a:lnTo>
                  <a:lnTo>
                    <a:pt x="12138" y="4077"/>
                  </a:lnTo>
                  <a:lnTo>
                    <a:pt x="10800" y="0"/>
                  </a:lnTo>
                  <a:close/>
                  <a:moveTo>
                    <a:pt x="10800" y="5098"/>
                  </a:moveTo>
                  <a:cubicBezTo>
                    <a:pt x="13950" y="5098"/>
                    <a:pt x="16504" y="7650"/>
                    <a:pt x="16504" y="10800"/>
                  </a:cubicBezTo>
                  <a:cubicBezTo>
                    <a:pt x="16504" y="13950"/>
                    <a:pt x="13950" y="16504"/>
                    <a:pt x="10800" y="16504"/>
                  </a:cubicBezTo>
                  <a:cubicBezTo>
                    <a:pt x="7650" y="16504"/>
                    <a:pt x="5096" y="13950"/>
                    <a:pt x="5096" y="10800"/>
                  </a:cubicBezTo>
                  <a:cubicBezTo>
                    <a:pt x="5096" y="7650"/>
                    <a:pt x="7650" y="5098"/>
                    <a:pt x="10800" y="5098"/>
                  </a:cubicBezTo>
                  <a:close/>
                </a:path>
              </a:pathLst>
            </a:custGeom>
            <a:solidFill>
              <a:srgbClr val="FA9B35"/>
            </a:solidFill>
            <a:ln w="38100" cap="flat">
              <a:solidFill>
                <a:srgbClr val="FA9B3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29" name="Group"/>
            <p:cNvSpPr/>
            <p:nvPr/>
          </p:nvSpPr>
          <p:spPr>
            <a:xfrm>
              <a:off x="3343579" y="4727838"/>
              <a:ext cx="428508" cy="42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463" y="4077"/>
                  </a:lnTo>
                  <a:lnTo>
                    <a:pt x="6667" y="824"/>
                  </a:lnTo>
                  <a:lnTo>
                    <a:pt x="6991" y="5101"/>
                  </a:lnTo>
                  <a:lnTo>
                    <a:pt x="3164" y="3164"/>
                  </a:lnTo>
                  <a:lnTo>
                    <a:pt x="5100" y="6993"/>
                  </a:lnTo>
                  <a:lnTo>
                    <a:pt x="822" y="6667"/>
                  </a:lnTo>
                  <a:lnTo>
                    <a:pt x="4077" y="9464"/>
                  </a:lnTo>
                  <a:lnTo>
                    <a:pt x="0" y="10800"/>
                  </a:lnTo>
                  <a:lnTo>
                    <a:pt x="4077" y="12138"/>
                  </a:lnTo>
                  <a:lnTo>
                    <a:pt x="822" y="14934"/>
                  </a:lnTo>
                  <a:lnTo>
                    <a:pt x="5100" y="14609"/>
                  </a:lnTo>
                  <a:lnTo>
                    <a:pt x="3164" y="18438"/>
                  </a:lnTo>
                  <a:lnTo>
                    <a:pt x="6991" y="16500"/>
                  </a:lnTo>
                  <a:lnTo>
                    <a:pt x="6667" y="20778"/>
                  </a:lnTo>
                  <a:lnTo>
                    <a:pt x="9463" y="17525"/>
                  </a:lnTo>
                  <a:lnTo>
                    <a:pt x="10800" y="21600"/>
                  </a:lnTo>
                  <a:lnTo>
                    <a:pt x="12138" y="17525"/>
                  </a:lnTo>
                  <a:lnTo>
                    <a:pt x="14933" y="20778"/>
                  </a:lnTo>
                  <a:lnTo>
                    <a:pt x="14609" y="16500"/>
                  </a:lnTo>
                  <a:lnTo>
                    <a:pt x="18438" y="18438"/>
                  </a:lnTo>
                  <a:lnTo>
                    <a:pt x="16500" y="14609"/>
                  </a:lnTo>
                  <a:lnTo>
                    <a:pt x="20778" y="14934"/>
                  </a:lnTo>
                  <a:lnTo>
                    <a:pt x="17523" y="12138"/>
                  </a:lnTo>
                  <a:lnTo>
                    <a:pt x="21600" y="10800"/>
                  </a:lnTo>
                  <a:lnTo>
                    <a:pt x="17523" y="9464"/>
                  </a:lnTo>
                  <a:lnTo>
                    <a:pt x="20778" y="6667"/>
                  </a:lnTo>
                  <a:lnTo>
                    <a:pt x="16500" y="6993"/>
                  </a:lnTo>
                  <a:lnTo>
                    <a:pt x="18438" y="3164"/>
                  </a:lnTo>
                  <a:lnTo>
                    <a:pt x="14609" y="5101"/>
                  </a:lnTo>
                  <a:lnTo>
                    <a:pt x="14933" y="824"/>
                  </a:lnTo>
                  <a:lnTo>
                    <a:pt x="12138" y="4077"/>
                  </a:lnTo>
                  <a:lnTo>
                    <a:pt x="10800" y="0"/>
                  </a:lnTo>
                  <a:close/>
                  <a:moveTo>
                    <a:pt x="10800" y="5098"/>
                  </a:moveTo>
                  <a:cubicBezTo>
                    <a:pt x="13950" y="5098"/>
                    <a:pt x="16504" y="7650"/>
                    <a:pt x="16504" y="10800"/>
                  </a:cubicBezTo>
                  <a:cubicBezTo>
                    <a:pt x="16504" y="13950"/>
                    <a:pt x="13950" y="16504"/>
                    <a:pt x="10800" y="16504"/>
                  </a:cubicBezTo>
                  <a:cubicBezTo>
                    <a:pt x="7650" y="16504"/>
                    <a:pt x="5096" y="13950"/>
                    <a:pt x="5096" y="10800"/>
                  </a:cubicBezTo>
                  <a:cubicBezTo>
                    <a:pt x="5096" y="7650"/>
                    <a:pt x="7650" y="5098"/>
                    <a:pt x="10800" y="5098"/>
                  </a:cubicBezTo>
                  <a:close/>
                </a:path>
              </a:pathLst>
            </a:custGeom>
            <a:solidFill>
              <a:srgbClr val="FA9B35"/>
            </a:solidFill>
            <a:ln w="38100" cap="flat">
              <a:solidFill>
                <a:srgbClr val="FA9B3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30" name="Group"/>
            <p:cNvSpPr/>
            <p:nvPr/>
          </p:nvSpPr>
          <p:spPr>
            <a:xfrm>
              <a:off x="3896073" y="4727838"/>
              <a:ext cx="428508" cy="42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463" y="4077"/>
                  </a:lnTo>
                  <a:lnTo>
                    <a:pt x="6667" y="824"/>
                  </a:lnTo>
                  <a:lnTo>
                    <a:pt x="6991" y="5101"/>
                  </a:lnTo>
                  <a:lnTo>
                    <a:pt x="3164" y="3164"/>
                  </a:lnTo>
                  <a:lnTo>
                    <a:pt x="5100" y="6993"/>
                  </a:lnTo>
                  <a:lnTo>
                    <a:pt x="822" y="6667"/>
                  </a:lnTo>
                  <a:lnTo>
                    <a:pt x="4077" y="9464"/>
                  </a:lnTo>
                  <a:lnTo>
                    <a:pt x="0" y="10800"/>
                  </a:lnTo>
                  <a:lnTo>
                    <a:pt x="4077" y="12138"/>
                  </a:lnTo>
                  <a:lnTo>
                    <a:pt x="822" y="14934"/>
                  </a:lnTo>
                  <a:lnTo>
                    <a:pt x="5100" y="14609"/>
                  </a:lnTo>
                  <a:lnTo>
                    <a:pt x="3164" y="18438"/>
                  </a:lnTo>
                  <a:lnTo>
                    <a:pt x="6991" y="16500"/>
                  </a:lnTo>
                  <a:lnTo>
                    <a:pt x="6667" y="20778"/>
                  </a:lnTo>
                  <a:lnTo>
                    <a:pt x="9463" y="17525"/>
                  </a:lnTo>
                  <a:lnTo>
                    <a:pt x="10800" y="21600"/>
                  </a:lnTo>
                  <a:lnTo>
                    <a:pt x="12138" y="17525"/>
                  </a:lnTo>
                  <a:lnTo>
                    <a:pt x="14933" y="20778"/>
                  </a:lnTo>
                  <a:lnTo>
                    <a:pt x="14609" y="16500"/>
                  </a:lnTo>
                  <a:lnTo>
                    <a:pt x="18438" y="18438"/>
                  </a:lnTo>
                  <a:lnTo>
                    <a:pt x="16500" y="14609"/>
                  </a:lnTo>
                  <a:lnTo>
                    <a:pt x="20778" y="14934"/>
                  </a:lnTo>
                  <a:lnTo>
                    <a:pt x="17523" y="12138"/>
                  </a:lnTo>
                  <a:lnTo>
                    <a:pt x="21600" y="10800"/>
                  </a:lnTo>
                  <a:lnTo>
                    <a:pt x="17523" y="9464"/>
                  </a:lnTo>
                  <a:lnTo>
                    <a:pt x="20778" y="6667"/>
                  </a:lnTo>
                  <a:lnTo>
                    <a:pt x="16500" y="6993"/>
                  </a:lnTo>
                  <a:lnTo>
                    <a:pt x="18438" y="3164"/>
                  </a:lnTo>
                  <a:lnTo>
                    <a:pt x="14609" y="5101"/>
                  </a:lnTo>
                  <a:lnTo>
                    <a:pt x="14933" y="824"/>
                  </a:lnTo>
                  <a:lnTo>
                    <a:pt x="12138" y="4077"/>
                  </a:lnTo>
                  <a:lnTo>
                    <a:pt x="10800" y="0"/>
                  </a:lnTo>
                  <a:close/>
                  <a:moveTo>
                    <a:pt x="10800" y="5098"/>
                  </a:moveTo>
                  <a:cubicBezTo>
                    <a:pt x="13950" y="5098"/>
                    <a:pt x="16504" y="7650"/>
                    <a:pt x="16504" y="10800"/>
                  </a:cubicBezTo>
                  <a:cubicBezTo>
                    <a:pt x="16504" y="13950"/>
                    <a:pt x="13950" y="16504"/>
                    <a:pt x="10800" y="16504"/>
                  </a:cubicBezTo>
                  <a:cubicBezTo>
                    <a:pt x="7650" y="16504"/>
                    <a:pt x="5096" y="13950"/>
                    <a:pt x="5096" y="10800"/>
                  </a:cubicBezTo>
                  <a:cubicBezTo>
                    <a:pt x="5096" y="7650"/>
                    <a:pt x="7650" y="5098"/>
                    <a:pt x="10800" y="5098"/>
                  </a:cubicBezTo>
                  <a:close/>
                </a:path>
              </a:pathLst>
            </a:custGeom>
            <a:solidFill>
              <a:srgbClr val="FA9B35"/>
            </a:solidFill>
            <a:ln w="38100" cap="flat">
              <a:solidFill>
                <a:srgbClr val="FA9B3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31" name="Group"/>
            <p:cNvSpPr/>
            <p:nvPr/>
          </p:nvSpPr>
          <p:spPr>
            <a:xfrm>
              <a:off x="4426019" y="4727838"/>
              <a:ext cx="428508" cy="42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463" y="4077"/>
                  </a:lnTo>
                  <a:lnTo>
                    <a:pt x="6667" y="824"/>
                  </a:lnTo>
                  <a:lnTo>
                    <a:pt x="6991" y="5101"/>
                  </a:lnTo>
                  <a:lnTo>
                    <a:pt x="3164" y="3164"/>
                  </a:lnTo>
                  <a:lnTo>
                    <a:pt x="5100" y="6993"/>
                  </a:lnTo>
                  <a:lnTo>
                    <a:pt x="822" y="6667"/>
                  </a:lnTo>
                  <a:lnTo>
                    <a:pt x="4077" y="9464"/>
                  </a:lnTo>
                  <a:lnTo>
                    <a:pt x="0" y="10800"/>
                  </a:lnTo>
                  <a:lnTo>
                    <a:pt x="4077" y="12138"/>
                  </a:lnTo>
                  <a:lnTo>
                    <a:pt x="822" y="14934"/>
                  </a:lnTo>
                  <a:lnTo>
                    <a:pt x="5100" y="14609"/>
                  </a:lnTo>
                  <a:lnTo>
                    <a:pt x="3164" y="18438"/>
                  </a:lnTo>
                  <a:lnTo>
                    <a:pt x="6991" y="16500"/>
                  </a:lnTo>
                  <a:lnTo>
                    <a:pt x="6667" y="20778"/>
                  </a:lnTo>
                  <a:lnTo>
                    <a:pt x="9463" y="17525"/>
                  </a:lnTo>
                  <a:lnTo>
                    <a:pt x="10800" y="21600"/>
                  </a:lnTo>
                  <a:lnTo>
                    <a:pt x="12138" y="17525"/>
                  </a:lnTo>
                  <a:lnTo>
                    <a:pt x="14933" y="20778"/>
                  </a:lnTo>
                  <a:lnTo>
                    <a:pt x="14609" y="16500"/>
                  </a:lnTo>
                  <a:lnTo>
                    <a:pt x="18438" y="18438"/>
                  </a:lnTo>
                  <a:lnTo>
                    <a:pt x="16500" y="14609"/>
                  </a:lnTo>
                  <a:lnTo>
                    <a:pt x="20778" y="14934"/>
                  </a:lnTo>
                  <a:lnTo>
                    <a:pt x="17523" y="12138"/>
                  </a:lnTo>
                  <a:lnTo>
                    <a:pt x="21600" y="10800"/>
                  </a:lnTo>
                  <a:lnTo>
                    <a:pt x="17523" y="9464"/>
                  </a:lnTo>
                  <a:lnTo>
                    <a:pt x="20778" y="6667"/>
                  </a:lnTo>
                  <a:lnTo>
                    <a:pt x="16500" y="6993"/>
                  </a:lnTo>
                  <a:lnTo>
                    <a:pt x="18438" y="3164"/>
                  </a:lnTo>
                  <a:lnTo>
                    <a:pt x="14609" y="5101"/>
                  </a:lnTo>
                  <a:lnTo>
                    <a:pt x="14933" y="824"/>
                  </a:lnTo>
                  <a:lnTo>
                    <a:pt x="12138" y="4077"/>
                  </a:lnTo>
                  <a:lnTo>
                    <a:pt x="10800" y="0"/>
                  </a:lnTo>
                  <a:close/>
                  <a:moveTo>
                    <a:pt x="10800" y="5098"/>
                  </a:moveTo>
                  <a:cubicBezTo>
                    <a:pt x="13950" y="5098"/>
                    <a:pt x="16504" y="7650"/>
                    <a:pt x="16504" y="10800"/>
                  </a:cubicBezTo>
                  <a:cubicBezTo>
                    <a:pt x="16504" y="13950"/>
                    <a:pt x="13950" y="16504"/>
                    <a:pt x="10800" y="16504"/>
                  </a:cubicBezTo>
                  <a:cubicBezTo>
                    <a:pt x="7650" y="16504"/>
                    <a:pt x="5096" y="13950"/>
                    <a:pt x="5096" y="10800"/>
                  </a:cubicBezTo>
                  <a:cubicBezTo>
                    <a:pt x="5096" y="7650"/>
                    <a:pt x="7650" y="5098"/>
                    <a:pt x="10800" y="5098"/>
                  </a:cubicBezTo>
                  <a:close/>
                </a:path>
              </a:pathLst>
            </a:custGeom>
            <a:solidFill>
              <a:srgbClr val="FA9B35"/>
            </a:solidFill>
            <a:ln w="38100" cap="flat">
              <a:solidFill>
                <a:srgbClr val="FA9B3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32" name="Group"/>
            <p:cNvSpPr/>
            <p:nvPr/>
          </p:nvSpPr>
          <p:spPr>
            <a:xfrm>
              <a:off x="4955965" y="4727838"/>
              <a:ext cx="428508" cy="42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463" y="4077"/>
                  </a:lnTo>
                  <a:lnTo>
                    <a:pt x="6667" y="824"/>
                  </a:lnTo>
                  <a:lnTo>
                    <a:pt x="6991" y="5101"/>
                  </a:lnTo>
                  <a:lnTo>
                    <a:pt x="3164" y="3164"/>
                  </a:lnTo>
                  <a:lnTo>
                    <a:pt x="5100" y="6993"/>
                  </a:lnTo>
                  <a:lnTo>
                    <a:pt x="822" y="6667"/>
                  </a:lnTo>
                  <a:lnTo>
                    <a:pt x="4077" y="9464"/>
                  </a:lnTo>
                  <a:lnTo>
                    <a:pt x="0" y="10800"/>
                  </a:lnTo>
                  <a:lnTo>
                    <a:pt x="4077" y="12138"/>
                  </a:lnTo>
                  <a:lnTo>
                    <a:pt x="822" y="14934"/>
                  </a:lnTo>
                  <a:lnTo>
                    <a:pt x="5100" y="14609"/>
                  </a:lnTo>
                  <a:lnTo>
                    <a:pt x="3164" y="18438"/>
                  </a:lnTo>
                  <a:lnTo>
                    <a:pt x="6991" y="16500"/>
                  </a:lnTo>
                  <a:lnTo>
                    <a:pt x="6667" y="20778"/>
                  </a:lnTo>
                  <a:lnTo>
                    <a:pt x="9463" y="17525"/>
                  </a:lnTo>
                  <a:lnTo>
                    <a:pt x="10800" y="21600"/>
                  </a:lnTo>
                  <a:lnTo>
                    <a:pt x="12138" y="17525"/>
                  </a:lnTo>
                  <a:lnTo>
                    <a:pt x="14933" y="20778"/>
                  </a:lnTo>
                  <a:lnTo>
                    <a:pt x="14609" y="16500"/>
                  </a:lnTo>
                  <a:lnTo>
                    <a:pt x="18438" y="18438"/>
                  </a:lnTo>
                  <a:lnTo>
                    <a:pt x="16500" y="14609"/>
                  </a:lnTo>
                  <a:lnTo>
                    <a:pt x="20778" y="14934"/>
                  </a:lnTo>
                  <a:lnTo>
                    <a:pt x="17523" y="12138"/>
                  </a:lnTo>
                  <a:lnTo>
                    <a:pt x="21600" y="10800"/>
                  </a:lnTo>
                  <a:lnTo>
                    <a:pt x="17523" y="9464"/>
                  </a:lnTo>
                  <a:lnTo>
                    <a:pt x="20778" y="6667"/>
                  </a:lnTo>
                  <a:lnTo>
                    <a:pt x="16500" y="6993"/>
                  </a:lnTo>
                  <a:lnTo>
                    <a:pt x="18438" y="3164"/>
                  </a:lnTo>
                  <a:lnTo>
                    <a:pt x="14609" y="5101"/>
                  </a:lnTo>
                  <a:lnTo>
                    <a:pt x="14933" y="824"/>
                  </a:lnTo>
                  <a:lnTo>
                    <a:pt x="12138" y="4077"/>
                  </a:lnTo>
                  <a:lnTo>
                    <a:pt x="10800" y="0"/>
                  </a:lnTo>
                  <a:close/>
                  <a:moveTo>
                    <a:pt x="10800" y="5098"/>
                  </a:moveTo>
                  <a:cubicBezTo>
                    <a:pt x="13950" y="5098"/>
                    <a:pt x="16504" y="7650"/>
                    <a:pt x="16504" y="10800"/>
                  </a:cubicBezTo>
                  <a:cubicBezTo>
                    <a:pt x="16504" y="13950"/>
                    <a:pt x="13950" y="16504"/>
                    <a:pt x="10800" y="16504"/>
                  </a:cubicBezTo>
                  <a:cubicBezTo>
                    <a:pt x="7650" y="16504"/>
                    <a:pt x="5096" y="13950"/>
                    <a:pt x="5096" y="10800"/>
                  </a:cubicBezTo>
                  <a:cubicBezTo>
                    <a:pt x="5096" y="7650"/>
                    <a:pt x="7650" y="5098"/>
                    <a:pt x="10800" y="5098"/>
                  </a:cubicBezTo>
                  <a:close/>
                </a:path>
              </a:pathLst>
            </a:custGeom>
            <a:solidFill>
              <a:srgbClr val="FA9B35"/>
            </a:solidFill>
            <a:ln w="38100" cap="flat">
              <a:solidFill>
                <a:srgbClr val="FA9B3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40" name="Group"/>
            <p:cNvSpPr/>
            <p:nvPr/>
          </p:nvSpPr>
          <p:spPr>
            <a:xfrm>
              <a:off x="5485911" y="4727838"/>
              <a:ext cx="428508" cy="42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463" y="4077"/>
                  </a:lnTo>
                  <a:lnTo>
                    <a:pt x="6667" y="824"/>
                  </a:lnTo>
                  <a:lnTo>
                    <a:pt x="6991" y="5101"/>
                  </a:lnTo>
                  <a:lnTo>
                    <a:pt x="3164" y="3164"/>
                  </a:lnTo>
                  <a:lnTo>
                    <a:pt x="5100" y="6993"/>
                  </a:lnTo>
                  <a:lnTo>
                    <a:pt x="822" y="6667"/>
                  </a:lnTo>
                  <a:lnTo>
                    <a:pt x="4077" y="9464"/>
                  </a:lnTo>
                  <a:lnTo>
                    <a:pt x="0" y="10800"/>
                  </a:lnTo>
                  <a:lnTo>
                    <a:pt x="4077" y="12138"/>
                  </a:lnTo>
                  <a:lnTo>
                    <a:pt x="822" y="14934"/>
                  </a:lnTo>
                  <a:lnTo>
                    <a:pt x="5100" y="14609"/>
                  </a:lnTo>
                  <a:lnTo>
                    <a:pt x="3164" y="18438"/>
                  </a:lnTo>
                  <a:lnTo>
                    <a:pt x="6991" y="16500"/>
                  </a:lnTo>
                  <a:lnTo>
                    <a:pt x="6667" y="20778"/>
                  </a:lnTo>
                  <a:lnTo>
                    <a:pt x="9463" y="17525"/>
                  </a:lnTo>
                  <a:lnTo>
                    <a:pt x="10800" y="21600"/>
                  </a:lnTo>
                  <a:lnTo>
                    <a:pt x="12138" y="17525"/>
                  </a:lnTo>
                  <a:lnTo>
                    <a:pt x="14933" y="20778"/>
                  </a:lnTo>
                  <a:lnTo>
                    <a:pt x="14609" y="16500"/>
                  </a:lnTo>
                  <a:lnTo>
                    <a:pt x="18438" y="18438"/>
                  </a:lnTo>
                  <a:lnTo>
                    <a:pt x="16500" y="14609"/>
                  </a:lnTo>
                  <a:lnTo>
                    <a:pt x="20778" y="14934"/>
                  </a:lnTo>
                  <a:lnTo>
                    <a:pt x="17523" y="12138"/>
                  </a:lnTo>
                  <a:lnTo>
                    <a:pt x="21600" y="10800"/>
                  </a:lnTo>
                  <a:lnTo>
                    <a:pt x="17523" y="9464"/>
                  </a:lnTo>
                  <a:lnTo>
                    <a:pt x="20778" y="6667"/>
                  </a:lnTo>
                  <a:lnTo>
                    <a:pt x="16500" y="6993"/>
                  </a:lnTo>
                  <a:lnTo>
                    <a:pt x="18438" y="3164"/>
                  </a:lnTo>
                  <a:lnTo>
                    <a:pt x="14609" y="5101"/>
                  </a:lnTo>
                  <a:lnTo>
                    <a:pt x="14933" y="824"/>
                  </a:lnTo>
                  <a:lnTo>
                    <a:pt x="12138" y="4077"/>
                  </a:lnTo>
                  <a:lnTo>
                    <a:pt x="10800" y="0"/>
                  </a:lnTo>
                  <a:close/>
                  <a:moveTo>
                    <a:pt x="10800" y="5098"/>
                  </a:moveTo>
                  <a:cubicBezTo>
                    <a:pt x="13950" y="5098"/>
                    <a:pt x="16504" y="7650"/>
                    <a:pt x="16504" y="10800"/>
                  </a:cubicBezTo>
                  <a:cubicBezTo>
                    <a:pt x="16504" y="13950"/>
                    <a:pt x="13950" y="16504"/>
                    <a:pt x="10800" y="16504"/>
                  </a:cubicBezTo>
                  <a:cubicBezTo>
                    <a:pt x="7650" y="16504"/>
                    <a:pt x="5096" y="13950"/>
                    <a:pt x="5096" y="10800"/>
                  </a:cubicBezTo>
                  <a:cubicBezTo>
                    <a:pt x="5096" y="7650"/>
                    <a:pt x="7650" y="5098"/>
                    <a:pt x="10800" y="5098"/>
                  </a:cubicBezTo>
                  <a:close/>
                </a:path>
              </a:pathLst>
            </a:custGeom>
            <a:solidFill>
              <a:srgbClr val="FA9B35"/>
            </a:solidFill>
            <a:ln w="38100" cap="flat">
              <a:solidFill>
                <a:srgbClr val="FA9B3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41" name="Group"/>
            <p:cNvSpPr/>
            <p:nvPr/>
          </p:nvSpPr>
          <p:spPr>
            <a:xfrm>
              <a:off x="6019628" y="4727838"/>
              <a:ext cx="428508" cy="42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463" y="4077"/>
                  </a:lnTo>
                  <a:lnTo>
                    <a:pt x="6667" y="824"/>
                  </a:lnTo>
                  <a:lnTo>
                    <a:pt x="6991" y="5101"/>
                  </a:lnTo>
                  <a:lnTo>
                    <a:pt x="3164" y="3164"/>
                  </a:lnTo>
                  <a:lnTo>
                    <a:pt x="5100" y="6993"/>
                  </a:lnTo>
                  <a:lnTo>
                    <a:pt x="822" y="6667"/>
                  </a:lnTo>
                  <a:lnTo>
                    <a:pt x="4077" y="9464"/>
                  </a:lnTo>
                  <a:lnTo>
                    <a:pt x="0" y="10800"/>
                  </a:lnTo>
                  <a:lnTo>
                    <a:pt x="4077" y="12138"/>
                  </a:lnTo>
                  <a:lnTo>
                    <a:pt x="822" y="14934"/>
                  </a:lnTo>
                  <a:lnTo>
                    <a:pt x="5100" y="14609"/>
                  </a:lnTo>
                  <a:lnTo>
                    <a:pt x="3164" y="18438"/>
                  </a:lnTo>
                  <a:lnTo>
                    <a:pt x="6991" y="16500"/>
                  </a:lnTo>
                  <a:lnTo>
                    <a:pt x="6667" y="20778"/>
                  </a:lnTo>
                  <a:lnTo>
                    <a:pt x="9463" y="17525"/>
                  </a:lnTo>
                  <a:lnTo>
                    <a:pt x="10800" y="21600"/>
                  </a:lnTo>
                  <a:lnTo>
                    <a:pt x="12138" y="17525"/>
                  </a:lnTo>
                  <a:lnTo>
                    <a:pt x="14933" y="20778"/>
                  </a:lnTo>
                  <a:lnTo>
                    <a:pt x="14609" y="16500"/>
                  </a:lnTo>
                  <a:lnTo>
                    <a:pt x="18438" y="18438"/>
                  </a:lnTo>
                  <a:lnTo>
                    <a:pt x="16500" y="14609"/>
                  </a:lnTo>
                  <a:lnTo>
                    <a:pt x="20778" y="14934"/>
                  </a:lnTo>
                  <a:lnTo>
                    <a:pt x="17523" y="12138"/>
                  </a:lnTo>
                  <a:lnTo>
                    <a:pt x="21600" y="10800"/>
                  </a:lnTo>
                  <a:lnTo>
                    <a:pt x="17523" y="9464"/>
                  </a:lnTo>
                  <a:lnTo>
                    <a:pt x="20778" y="6667"/>
                  </a:lnTo>
                  <a:lnTo>
                    <a:pt x="16500" y="6993"/>
                  </a:lnTo>
                  <a:lnTo>
                    <a:pt x="18438" y="3164"/>
                  </a:lnTo>
                  <a:lnTo>
                    <a:pt x="14609" y="5101"/>
                  </a:lnTo>
                  <a:lnTo>
                    <a:pt x="14933" y="824"/>
                  </a:lnTo>
                  <a:lnTo>
                    <a:pt x="12138" y="4077"/>
                  </a:lnTo>
                  <a:lnTo>
                    <a:pt x="10800" y="0"/>
                  </a:lnTo>
                  <a:close/>
                  <a:moveTo>
                    <a:pt x="10800" y="5098"/>
                  </a:moveTo>
                  <a:cubicBezTo>
                    <a:pt x="13950" y="5098"/>
                    <a:pt x="16504" y="7650"/>
                    <a:pt x="16504" y="10800"/>
                  </a:cubicBezTo>
                  <a:cubicBezTo>
                    <a:pt x="16504" y="13950"/>
                    <a:pt x="13950" y="16504"/>
                    <a:pt x="10800" y="16504"/>
                  </a:cubicBezTo>
                  <a:cubicBezTo>
                    <a:pt x="7650" y="16504"/>
                    <a:pt x="5096" y="13950"/>
                    <a:pt x="5096" y="10800"/>
                  </a:cubicBezTo>
                  <a:cubicBezTo>
                    <a:pt x="5096" y="7650"/>
                    <a:pt x="7650" y="5098"/>
                    <a:pt x="10800" y="5098"/>
                  </a:cubicBezTo>
                  <a:close/>
                </a:path>
              </a:pathLst>
            </a:custGeom>
            <a:solidFill>
              <a:srgbClr val="FA9B35"/>
            </a:solidFill>
            <a:ln w="38100" cap="flat">
              <a:solidFill>
                <a:srgbClr val="FA9B3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42" name="Group"/>
            <p:cNvSpPr/>
            <p:nvPr/>
          </p:nvSpPr>
          <p:spPr>
            <a:xfrm>
              <a:off x="6550339" y="4727838"/>
              <a:ext cx="428508" cy="42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463" y="4077"/>
                  </a:lnTo>
                  <a:lnTo>
                    <a:pt x="6667" y="824"/>
                  </a:lnTo>
                  <a:lnTo>
                    <a:pt x="6991" y="5101"/>
                  </a:lnTo>
                  <a:lnTo>
                    <a:pt x="3164" y="3164"/>
                  </a:lnTo>
                  <a:lnTo>
                    <a:pt x="5100" y="6993"/>
                  </a:lnTo>
                  <a:lnTo>
                    <a:pt x="822" y="6667"/>
                  </a:lnTo>
                  <a:lnTo>
                    <a:pt x="4077" y="9464"/>
                  </a:lnTo>
                  <a:lnTo>
                    <a:pt x="0" y="10800"/>
                  </a:lnTo>
                  <a:lnTo>
                    <a:pt x="4077" y="12138"/>
                  </a:lnTo>
                  <a:lnTo>
                    <a:pt x="822" y="14934"/>
                  </a:lnTo>
                  <a:lnTo>
                    <a:pt x="5100" y="14609"/>
                  </a:lnTo>
                  <a:lnTo>
                    <a:pt x="3164" y="18438"/>
                  </a:lnTo>
                  <a:lnTo>
                    <a:pt x="6991" y="16500"/>
                  </a:lnTo>
                  <a:lnTo>
                    <a:pt x="6667" y="20778"/>
                  </a:lnTo>
                  <a:lnTo>
                    <a:pt x="9463" y="17525"/>
                  </a:lnTo>
                  <a:lnTo>
                    <a:pt x="10800" y="21600"/>
                  </a:lnTo>
                  <a:lnTo>
                    <a:pt x="12138" y="17525"/>
                  </a:lnTo>
                  <a:lnTo>
                    <a:pt x="14933" y="20778"/>
                  </a:lnTo>
                  <a:lnTo>
                    <a:pt x="14609" y="16500"/>
                  </a:lnTo>
                  <a:lnTo>
                    <a:pt x="18438" y="18438"/>
                  </a:lnTo>
                  <a:lnTo>
                    <a:pt x="16500" y="14609"/>
                  </a:lnTo>
                  <a:lnTo>
                    <a:pt x="20778" y="14934"/>
                  </a:lnTo>
                  <a:lnTo>
                    <a:pt x="17523" y="12138"/>
                  </a:lnTo>
                  <a:lnTo>
                    <a:pt x="21600" y="10800"/>
                  </a:lnTo>
                  <a:lnTo>
                    <a:pt x="17523" y="9464"/>
                  </a:lnTo>
                  <a:lnTo>
                    <a:pt x="20778" y="6667"/>
                  </a:lnTo>
                  <a:lnTo>
                    <a:pt x="16500" y="6993"/>
                  </a:lnTo>
                  <a:lnTo>
                    <a:pt x="18438" y="3164"/>
                  </a:lnTo>
                  <a:lnTo>
                    <a:pt x="14609" y="5101"/>
                  </a:lnTo>
                  <a:lnTo>
                    <a:pt x="14933" y="824"/>
                  </a:lnTo>
                  <a:lnTo>
                    <a:pt x="12138" y="4077"/>
                  </a:lnTo>
                  <a:lnTo>
                    <a:pt x="10800" y="0"/>
                  </a:lnTo>
                  <a:close/>
                  <a:moveTo>
                    <a:pt x="10800" y="5098"/>
                  </a:moveTo>
                  <a:cubicBezTo>
                    <a:pt x="13950" y="5098"/>
                    <a:pt x="16504" y="7650"/>
                    <a:pt x="16504" y="10800"/>
                  </a:cubicBezTo>
                  <a:cubicBezTo>
                    <a:pt x="16504" y="13950"/>
                    <a:pt x="13950" y="16504"/>
                    <a:pt x="10800" y="16504"/>
                  </a:cubicBezTo>
                  <a:cubicBezTo>
                    <a:pt x="7650" y="16504"/>
                    <a:pt x="5096" y="13950"/>
                    <a:pt x="5096" y="10800"/>
                  </a:cubicBezTo>
                  <a:cubicBezTo>
                    <a:pt x="5096" y="7650"/>
                    <a:pt x="7650" y="5098"/>
                    <a:pt x="10800" y="5098"/>
                  </a:cubicBezTo>
                  <a:close/>
                </a:path>
              </a:pathLst>
            </a:custGeom>
            <a:solidFill>
              <a:srgbClr val="FA9B35"/>
            </a:solidFill>
            <a:ln w="38100" cap="flat">
              <a:solidFill>
                <a:srgbClr val="FA9B3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302086" y="1807121"/>
            <a:ext cx="6539828" cy="1382428"/>
            <a:chOff x="1361701" y="1833556"/>
            <a:chExt cx="6539828" cy="1382428"/>
          </a:xfrm>
        </p:grpSpPr>
        <p:grpSp>
          <p:nvGrpSpPr>
            <p:cNvPr id="6" name="Group"/>
            <p:cNvGrpSpPr/>
            <p:nvPr/>
          </p:nvGrpSpPr>
          <p:grpSpPr>
            <a:xfrm>
              <a:off x="1361701" y="1833556"/>
              <a:ext cx="6539828" cy="1382428"/>
              <a:chOff x="0" y="713765"/>
              <a:chExt cx="11816769" cy="2497898"/>
            </a:xfrm>
          </p:grpSpPr>
          <p:sp>
            <p:nvSpPr>
              <p:cNvPr id="7" name="Line"/>
              <p:cNvSpPr/>
              <p:nvPr/>
            </p:nvSpPr>
            <p:spPr>
              <a:xfrm flipV="1">
                <a:off x="0" y="2044985"/>
                <a:ext cx="1684157" cy="22"/>
              </a:xfrm>
              <a:prstGeom prst="line">
                <a:avLst/>
              </a:prstGeom>
              <a:noFill/>
              <a:ln w="127000" cap="flat">
                <a:solidFill>
                  <a:srgbClr val="F6941C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spcBef>
                    <a:spcPts val="0"/>
                  </a:spcBef>
                  <a:defRPr sz="1200"/>
                </a:pPr>
                <a:endParaRPr/>
              </a:p>
            </p:txBody>
          </p:sp>
          <p:sp>
            <p:nvSpPr>
              <p:cNvPr id="12" name="Line"/>
              <p:cNvSpPr/>
              <p:nvPr/>
            </p:nvSpPr>
            <p:spPr>
              <a:xfrm flipV="1">
                <a:off x="1586839" y="713765"/>
                <a:ext cx="9006171" cy="16"/>
              </a:xfrm>
              <a:prstGeom prst="line">
                <a:avLst/>
              </a:prstGeom>
              <a:noFill/>
              <a:ln>
                <a:noFill/>
                <a:headEnd type="arrow" w="med" len="med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spcBef>
                    <a:spcPts val="0"/>
                  </a:spcBef>
                  <a:defRPr sz="1200"/>
                </a:pPr>
                <a:endParaRPr/>
              </a:p>
            </p:txBody>
          </p:sp>
          <p:pic>
            <p:nvPicPr>
              <p:cNvPr id="9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t="7" b="7"/>
              <a:stretch>
                <a:fillRect/>
              </a:stretch>
            </p:blipFill>
            <p:spPr>
              <a:xfrm>
                <a:off x="1143041" y="878359"/>
                <a:ext cx="9893959" cy="23333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" name="Line"/>
              <p:cNvSpPr/>
              <p:nvPr/>
            </p:nvSpPr>
            <p:spPr>
              <a:xfrm flipV="1">
                <a:off x="10595358" y="2045025"/>
                <a:ext cx="1221411" cy="60"/>
              </a:xfrm>
              <a:prstGeom prst="line">
                <a:avLst/>
              </a:prstGeom>
              <a:noFill/>
              <a:ln w="127000" cap="flat">
                <a:solidFill>
                  <a:srgbClr val="F6941C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spcBef>
                    <a:spcPts val="0"/>
                  </a:spcBef>
                  <a:defRPr sz="1200"/>
                </a:pPr>
                <a:endParaRPr/>
              </a:p>
            </p:txBody>
          </p:sp>
          <p:pic>
            <p:nvPicPr>
              <p:cNvPr id="11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2705" y="880386"/>
                <a:ext cx="10234341" cy="23292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5" name="Freeform 44"/>
            <p:cNvSpPr/>
            <p:nvPr/>
          </p:nvSpPr>
          <p:spPr>
            <a:xfrm>
              <a:off x="2307515" y="2171700"/>
              <a:ext cx="4546600" cy="876300"/>
            </a:xfrm>
            <a:custGeom>
              <a:avLst/>
              <a:gdLst>
                <a:gd name="connsiteX0" fmla="*/ 0 w 4546600"/>
                <a:gd name="connsiteY0" fmla="*/ 0 h 876300"/>
                <a:gd name="connsiteX1" fmla="*/ 965200 w 4546600"/>
                <a:gd name="connsiteY1" fmla="*/ 520700 h 876300"/>
                <a:gd name="connsiteX2" fmla="*/ 4546600 w 4546600"/>
                <a:gd name="connsiteY2" fmla="*/ 87630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46600" h="876300">
                  <a:moveTo>
                    <a:pt x="0" y="0"/>
                  </a:moveTo>
                  <a:cubicBezTo>
                    <a:pt x="103716" y="187325"/>
                    <a:pt x="207433" y="374650"/>
                    <a:pt x="965200" y="520700"/>
                  </a:cubicBezTo>
                  <a:cubicBezTo>
                    <a:pt x="1722967" y="666750"/>
                    <a:pt x="3134783" y="771525"/>
                    <a:pt x="4546600" y="876300"/>
                  </a:cubicBezTo>
                </a:path>
              </a:pathLst>
            </a:custGeom>
            <a:noFill/>
            <a:ln w="127000">
              <a:solidFill>
                <a:srgbClr val="FA9B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Content Placeholder 4"/>
          <p:cNvSpPr txBox="1">
            <a:spLocks/>
          </p:cNvSpPr>
          <p:nvPr/>
        </p:nvSpPr>
        <p:spPr>
          <a:xfrm>
            <a:off x="628650" y="3449203"/>
            <a:ext cx="7886700" cy="367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Approximate with many point lights (light emitting voxels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07" y="3982647"/>
            <a:ext cx="2945147" cy="2410476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 rot="20853841">
            <a:off x="722131" y="2313421"/>
            <a:ext cx="769973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solidFill>
                  <a:srgbClr val="C00000"/>
                </a:solidFill>
                <a:effectLst>
                  <a:glow rad="838200">
                    <a:schemeClr val="bg1">
                      <a:alpha val="69000"/>
                    </a:schemeClr>
                  </a:glow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How to shade with </a:t>
            </a:r>
          </a:p>
          <a:p>
            <a:pPr algn="ctr"/>
            <a:r>
              <a:rPr lang="en-US" sz="6600" b="1" dirty="0" smtClean="0">
                <a:ln w="0"/>
                <a:solidFill>
                  <a:srgbClr val="C00000"/>
                </a:solidFill>
                <a:effectLst>
                  <a:glow rad="838200">
                    <a:schemeClr val="bg1">
                      <a:alpha val="69000"/>
                    </a:schemeClr>
                  </a:glow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so many point lights?</a:t>
            </a:r>
            <a:endParaRPr lang="en-US" sz="6600" b="1" dirty="0">
              <a:ln w="0"/>
              <a:solidFill>
                <a:srgbClr val="C00000"/>
              </a:solidFill>
              <a:effectLst>
                <a:glow rad="838200">
                  <a:schemeClr val="bg1">
                    <a:alpha val="69000"/>
                  </a:schemeClr>
                </a:glow>
                <a:innerShdw blurRad="114300">
                  <a:prstClr val="black"/>
                </a:inn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7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683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49968" y="100747"/>
            <a:ext cx="4817819" cy="95433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0. Introduction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107599" y="1155824"/>
            <a:ext cx="3728670" cy="1083213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chemeClr val="bg1"/>
                </a:solidFill>
              </a:rPr>
              <a:t>Volume scattering process &amp; Radiative transport equation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74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Lighting grid hierarchy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 a lighting grid hierarchy from VPLs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Shade by blending levels together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95" y="1794196"/>
            <a:ext cx="8410807" cy="18253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7358"/>
          <a:stretch/>
        </p:blipFill>
        <p:spPr>
          <a:xfrm>
            <a:off x="918743" y="4508175"/>
            <a:ext cx="7306509" cy="23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1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LGH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648200"/>
            <a:ext cx="78867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Build new level upon previous level</a:t>
            </a:r>
          </a:p>
          <a:p>
            <a:pPr lvl="1"/>
            <a:r>
              <a:rPr lang="en-US" dirty="0" smtClean="0"/>
              <a:t>Each level is a coarser version of previous level</a:t>
            </a:r>
          </a:p>
          <a:p>
            <a:pPr>
              <a:buFont typeface="Wingdings" panose="05000000000000000000" pitchFamily="2" charset="2"/>
              <a:buChar char="J"/>
            </a:pPr>
            <a:r>
              <a:rPr lang="en-US" dirty="0" smtClean="0">
                <a:sym typeface="Wingdings" panose="05000000000000000000" pitchFamily="2" charset="2"/>
              </a:rPr>
              <a:t> Procedural, deterministic  Temporally coherent</a:t>
            </a:r>
          </a:p>
          <a:p>
            <a:pPr marL="457200" lvl="1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 No flickering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14" y="1715096"/>
            <a:ext cx="7331771" cy="265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6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607169"/>
            <a:ext cx="7886700" cy="1872762"/>
          </a:xfrm>
        </p:spPr>
        <p:txBody>
          <a:bodyPr>
            <a:normAutofit/>
          </a:bodyPr>
          <a:lstStyle/>
          <a:p>
            <a:r>
              <a:rPr lang="en-US" dirty="0" smtClean="0"/>
              <a:t>Lights in each level has a limited range</a:t>
            </a:r>
          </a:p>
          <a:p>
            <a:pPr lvl="1">
              <a:buFont typeface="Wingdings" panose="05000000000000000000" pitchFamily="2" charset="2"/>
              <a:buChar char="J"/>
            </a:pPr>
            <a:r>
              <a:rPr lang="en-US" dirty="0" smtClean="0">
                <a:sym typeface="Wingdings" panose="05000000000000000000" pitchFamily="2" charset="2"/>
              </a:rPr>
              <a:t> Efficient computation!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Smooth blending</a:t>
            </a:r>
          </a:p>
          <a:p>
            <a:pPr marL="457200" lvl="1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 Avoid binary decision  Spatially coherent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311" b="19931"/>
          <a:stretch/>
        </p:blipFill>
        <p:spPr>
          <a:xfrm>
            <a:off x="918743" y="1774342"/>
            <a:ext cx="7306509" cy="215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7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072" r="2340" b="3816"/>
          <a:stretch/>
        </p:blipFill>
        <p:spPr>
          <a:xfrm>
            <a:off x="4359768" y="697427"/>
            <a:ext cx="3838081" cy="2493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Shadow mapping?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dirty="0" smtClean="0">
                <a:sym typeface="Wingdings" panose="05000000000000000000" pitchFamily="2" charset="2"/>
              </a:rPr>
              <a:t> Too many shadow maps!</a:t>
            </a:r>
          </a:p>
          <a:p>
            <a:endParaRPr lang="en-US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8890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Shadow mapping?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dirty="0" smtClean="0">
                <a:sym typeface="Wingdings" panose="05000000000000000000" pitchFamily="2" charset="2"/>
              </a:rPr>
              <a:t> Too many shadow maps!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Well, actually…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Finer levels have limited ranges  Small cube-map is sufficient!</a:t>
            </a:r>
          </a:p>
          <a:p>
            <a:pPr marL="457200" lvl="1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 Affordable number of shadow map </a:t>
            </a:r>
            <a:r>
              <a:rPr lang="en-US" dirty="0" err="1" smtClean="0">
                <a:sym typeface="Wingdings" panose="05000000000000000000" pitchFamily="2" charset="2"/>
              </a:rPr>
              <a:t>texel</a:t>
            </a:r>
            <a:r>
              <a:rPr lang="en-US" dirty="0" smtClean="0">
                <a:sym typeface="Wingdings" panose="05000000000000000000" pitchFamily="2" charset="2"/>
              </a:rPr>
              <a:t> computation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-1" b="-1715"/>
          <a:stretch/>
        </p:blipFill>
        <p:spPr>
          <a:xfrm>
            <a:off x="1375945" y="3076832"/>
            <a:ext cx="4579359" cy="1812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072" r="2340" b="3816"/>
          <a:stretch/>
        </p:blipFill>
        <p:spPr>
          <a:xfrm>
            <a:off x="4359768" y="697427"/>
            <a:ext cx="3838081" cy="2493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far, direct illuminations only</a:t>
            </a:r>
          </a:p>
          <a:p>
            <a:pPr lvl="1"/>
            <a:r>
              <a:rPr lang="en-US" dirty="0" smtClean="0"/>
              <a:t>What about indirect illuminations?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1795393" y="2451397"/>
            <a:ext cx="5197614" cy="1827521"/>
            <a:chOff x="1923884" y="2264346"/>
            <a:chExt cx="5197614" cy="1827521"/>
          </a:xfrm>
        </p:grpSpPr>
        <p:grpSp>
          <p:nvGrpSpPr>
            <p:cNvPr id="5" name="Group"/>
            <p:cNvGrpSpPr/>
            <p:nvPr/>
          </p:nvGrpSpPr>
          <p:grpSpPr>
            <a:xfrm>
              <a:off x="1923884" y="2264346"/>
              <a:ext cx="2016070" cy="1827521"/>
              <a:chOff x="0" y="0"/>
              <a:chExt cx="4263346" cy="3864625"/>
            </a:xfrm>
          </p:grpSpPr>
          <p:grpSp>
            <p:nvGrpSpPr>
              <p:cNvPr id="8" name="Group"/>
              <p:cNvGrpSpPr/>
              <p:nvPr/>
            </p:nvGrpSpPr>
            <p:grpSpPr>
              <a:xfrm>
                <a:off x="477223" y="0"/>
                <a:ext cx="3296843" cy="3864625"/>
                <a:chOff x="519937" y="235380"/>
                <a:chExt cx="3296841" cy="3864623"/>
              </a:xfrm>
            </p:grpSpPr>
            <p:sp>
              <p:nvSpPr>
                <p:cNvPr id="13" name="Line"/>
                <p:cNvSpPr/>
                <p:nvPr/>
              </p:nvSpPr>
              <p:spPr>
                <a:xfrm flipH="1">
                  <a:off x="1105021" y="519937"/>
                  <a:ext cx="2139469" cy="3296842"/>
                </a:xfrm>
                <a:prstGeom prst="line">
                  <a:avLst/>
                </a:prstGeom>
                <a:noFill/>
                <a:ln w="101600" cap="flat">
                  <a:solidFill>
                    <a:srgbClr val="FFCD9A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  <p:sp>
              <p:nvSpPr>
                <p:cNvPr id="14" name="Line"/>
                <p:cNvSpPr/>
                <p:nvPr/>
              </p:nvSpPr>
              <p:spPr>
                <a:xfrm>
                  <a:off x="1762079" y="245692"/>
                  <a:ext cx="818388" cy="3844052"/>
                </a:xfrm>
                <a:prstGeom prst="line">
                  <a:avLst/>
                </a:prstGeom>
                <a:noFill/>
                <a:ln w="101600" cap="flat">
                  <a:solidFill>
                    <a:srgbClr val="FFCD9A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  <p:sp>
              <p:nvSpPr>
                <p:cNvPr id="15" name="Line"/>
                <p:cNvSpPr/>
                <p:nvPr/>
              </p:nvSpPr>
              <p:spPr>
                <a:xfrm>
                  <a:off x="519937" y="1099993"/>
                  <a:ext cx="3296842" cy="2139469"/>
                </a:xfrm>
                <a:prstGeom prst="line">
                  <a:avLst/>
                </a:prstGeom>
                <a:noFill/>
                <a:ln w="101600" cap="flat">
                  <a:solidFill>
                    <a:srgbClr val="FFCD9A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  <p:sp>
              <p:nvSpPr>
                <p:cNvPr id="16" name="Line"/>
                <p:cNvSpPr/>
                <p:nvPr/>
              </p:nvSpPr>
              <p:spPr>
                <a:xfrm flipH="1">
                  <a:off x="1815595" y="235380"/>
                  <a:ext cx="714966" cy="3864624"/>
                </a:xfrm>
                <a:prstGeom prst="line">
                  <a:avLst/>
                </a:prstGeom>
                <a:noFill/>
                <a:ln w="101600" cap="flat">
                  <a:solidFill>
                    <a:srgbClr val="FFCD9A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  <p:sp>
              <p:nvSpPr>
                <p:cNvPr id="17" name="Line"/>
                <p:cNvSpPr/>
                <p:nvPr/>
              </p:nvSpPr>
              <p:spPr>
                <a:xfrm>
                  <a:off x="1056043" y="549303"/>
                  <a:ext cx="2227146" cy="3238259"/>
                </a:xfrm>
                <a:prstGeom prst="line">
                  <a:avLst/>
                </a:prstGeom>
                <a:noFill/>
                <a:ln w="101600" cap="flat">
                  <a:solidFill>
                    <a:srgbClr val="FFCD9A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  <p:sp>
              <p:nvSpPr>
                <p:cNvPr id="18" name="Line"/>
                <p:cNvSpPr/>
                <p:nvPr/>
              </p:nvSpPr>
              <p:spPr>
                <a:xfrm flipH="1">
                  <a:off x="556921" y="1056043"/>
                  <a:ext cx="3238258" cy="2227146"/>
                </a:xfrm>
                <a:prstGeom prst="line">
                  <a:avLst/>
                </a:prstGeom>
                <a:noFill/>
                <a:ln w="101600" cap="flat">
                  <a:solidFill>
                    <a:srgbClr val="FFCD9A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</p:grpSp>
          <p:grpSp>
            <p:nvGrpSpPr>
              <p:cNvPr id="9" name="Group"/>
              <p:cNvGrpSpPr/>
              <p:nvPr/>
            </p:nvGrpSpPr>
            <p:grpSpPr>
              <a:xfrm>
                <a:off x="0" y="997213"/>
                <a:ext cx="4263346" cy="1884326"/>
                <a:chOff x="0" y="0"/>
                <a:chExt cx="4263345" cy="1884325"/>
              </a:xfrm>
            </p:grpSpPr>
            <p:sp>
              <p:nvSpPr>
                <p:cNvPr id="10" name="Line"/>
                <p:cNvSpPr/>
                <p:nvPr/>
              </p:nvSpPr>
              <p:spPr>
                <a:xfrm flipV="1">
                  <a:off x="0" y="941242"/>
                  <a:ext cx="1171227" cy="18927"/>
                </a:xfrm>
                <a:prstGeom prst="line">
                  <a:avLst/>
                </a:prstGeom>
                <a:noFill/>
                <a:ln w="101600" cap="flat">
                  <a:solidFill>
                    <a:srgbClr val="FF9B35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  <p:pic>
              <p:nvPicPr>
                <p:cNvPr id="11" name="Group" descr="Group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/>
                <a:stretch>
                  <a:fillRect/>
                </a:stretch>
              </p:blipFill>
              <p:spPr>
                <a:xfrm>
                  <a:off x="874660" y="0"/>
                  <a:ext cx="2632892" cy="1884325"/>
                </a:xfrm>
                <a:prstGeom prst="rect">
                  <a:avLst/>
                </a:prstGeom>
                <a:ln w="12700" cap="flat">
                  <a:noFill/>
                  <a:round/>
                </a:ln>
                <a:effectLst/>
              </p:spPr>
            </p:pic>
            <p:sp>
              <p:nvSpPr>
                <p:cNvPr id="12" name="Line"/>
                <p:cNvSpPr/>
                <p:nvPr/>
              </p:nvSpPr>
              <p:spPr>
                <a:xfrm flipV="1">
                  <a:off x="3118708" y="950705"/>
                  <a:ext cx="1144637" cy="1"/>
                </a:xfrm>
                <a:prstGeom prst="line">
                  <a:avLst/>
                </a:prstGeom>
                <a:noFill/>
                <a:ln w="381000" cap="flat">
                  <a:solidFill>
                    <a:srgbClr val="FF9B35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</p:grpSp>
        </p:grpSp>
        <p:grpSp>
          <p:nvGrpSpPr>
            <p:cNvPr id="36" name="Group"/>
            <p:cNvGrpSpPr/>
            <p:nvPr/>
          </p:nvGrpSpPr>
          <p:grpSpPr>
            <a:xfrm>
              <a:off x="5783389" y="2480126"/>
              <a:ext cx="1338109" cy="1338112"/>
              <a:chOff x="901736" y="-533843"/>
              <a:chExt cx="2829675" cy="2829679"/>
            </a:xfrm>
          </p:grpSpPr>
          <p:pic>
            <p:nvPicPr>
              <p:cNvPr id="42" name="Group" descr="Group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/>
              <a:stretch>
                <a:fillRect/>
              </a:stretch>
            </p:blipFill>
            <p:spPr>
              <a:xfrm>
                <a:off x="1000128" y="0"/>
                <a:ext cx="2632893" cy="1884326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40" name="Group"/>
              <p:cNvSpPr/>
              <p:nvPr/>
            </p:nvSpPr>
            <p:spPr>
              <a:xfrm>
                <a:off x="901736" y="-533843"/>
                <a:ext cx="2829675" cy="2829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9463" y="4077"/>
                    </a:lnTo>
                    <a:lnTo>
                      <a:pt x="6667" y="824"/>
                    </a:lnTo>
                    <a:lnTo>
                      <a:pt x="6991" y="5101"/>
                    </a:lnTo>
                    <a:lnTo>
                      <a:pt x="3164" y="3164"/>
                    </a:lnTo>
                    <a:lnTo>
                      <a:pt x="5100" y="6993"/>
                    </a:lnTo>
                    <a:lnTo>
                      <a:pt x="822" y="6667"/>
                    </a:lnTo>
                    <a:lnTo>
                      <a:pt x="4077" y="9464"/>
                    </a:lnTo>
                    <a:lnTo>
                      <a:pt x="0" y="10800"/>
                    </a:lnTo>
                    <a:lnTo>
                      <a:pt x="4077" y="12138"/>
                    </a:lnTo>
                    <a:lnTo>
                      <a:pt x="822" y="14934"/>
                    </a:lnTo>
                    <a:lnTo>
                      <a:pt x="5100" y="14609"/>
                    </a:lnTo>
                    <a:lnTo>
                      <a:pt x="3164" y="18438"/>
                    </a:lnTo>
                    <a:lnTo>
                      <a:pt x="6991" y="16500"/>
                    </a:lnTo>
                    <a:lnTo>
                      <a:pt x="6667" y="20778"/>
                    </a:lnTo>
                    <a:lnTo>
                      <a:pt x="9463" y="17525"/>
                    </a:lnTo>
                    <a:lnTo>
                      <a:pt x="10800" y="21600"/>
                    </a:lnTo>
                    <a:lnTo>
                      <a:pt x="12138" y="17525"/>
                    </a:lnTo>
                    <a:lnTo>
                      <a:pt x="14933" y="20778"/>
                    </a:lnTo>
                    <a:lnTo>
                      <a:pt x="14609" y="16500"/>
                    </a:lnTo>
                    <a:lnTo>
                      <a:pt x="18438" y="18438"/>
                    </a:lnTo>
                    <a:lnTo>
                      <a:pt x="16500" y="14609"/>
                    </a:lnTo>
                    <a:lnTo>
                      <a:pt x="20778" y="14934"/>
                    </a:lnTo>
                    <a:lnTo>
                      <a:pt x="17523" y="12138"/>
                    </a:lnTo>
                    <a:lnTo>
                      <a:pt x="21600" y="10800"/>
                    </a:lnTo>
                    <a:lnTo>
                      <a:pt x="17523" y="9464"/>
                    </a:lnTo>
                    <a:lnTo>
                      <a:pt x="20778" y="6667"/>
                    </a:lnTo>
                    <a:lnTo>
                      <a:pt x="16500" y="6993"/>
                    </a:lnTo>
                    <a:lnTo>
                      <a:pt x="18438" y="3164"/>
                    </a:lnTo>
                    <a:lnTo>
                      <a:pt x="14609" y="5101"/>
                    </a:lnTo>
                    <a:lnTo>
                      <a:pt x="14933" y="824"/>
                    </a:lnTo>
                    <a:lnTo>
                      <a:pt x="12138" y="4077"/>
                    </a:lnTo>
                    <a:lnTo>
                      <a:pt x="10800" y="0"/>
                    </a:lnTo>
                    <a:close/>
                    <a:moveTo>
                      <a:pt x="10800" y="5098"/>
                    </a:moveTo>
                    <a:cubicBezTo>
                      <a:pt x="13950" y="5098"/>
                      <a:pt x="16504" y="7650"/>
                      <a:pt x="16504" y="10800"/>
                    </a:cubicBezTo>
                    <a:cubicBezTo>
                      <a:pt x="16504" y="13950"/>
                      <a:pt x="13950" y="16504"/>
                      <a:pt x="10800" y="16504"/>
                    </a:cubicBezTo>
                    <a:cubicBezTo>
                      <a:pt x="7650" y="16504"/>
                      <a:pt x="5096" y="13950"/>
                      <a:pt x="5096" y="10800"/>
                    </a:cubicBezTo>
                    <a:cubicBezTo>
                      <a:pt x="5096" y="7650"/>
                      <a:pt x="7650" y="5098"/>
                      <a:pt x="10800" y="5098"/>
                    </a:cubicBezTo>
                    <a:close/>
                  </a:path>
                </a:pathLst>
              </a:custGeom>
              <a:solidFill>
                <a:srgbClr val="FA9B35"/>
              </a:solidFill>
              <a:ln w="88900" cap="flat">
                <a:solidFill>
                  <a:srgbClr val="FA9B3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3200"/>
              </a:p>
            </p:txBody>
          </p:sp>
        </p:grpSp>
      </p:grpSp>
      <p:sp>
        <p:nvSpPr>
          <p:cNvPr id="44" name="Content Placeholder 2"/>
          <p:cNvSpPr txBox="1">
            <a:spLocks/>
          </p:cNvSpPr>
          <p:nvPr/>
        </p:nvSpPr>
        <p:spPr>
          <a:xfrm>
            <a:off x="628650" y="4876948"/>
            <a:ext cx="7886700" cy="1529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Approximate out-scattering with VPL, too!</a:t>
            </a:r>
          </a:p>
          <a:p>
            <a:pPr lvl="1">
              <a:buFont typeface="Wingdings" panose="05000000000000000000" pitchFamily="2" charset="2"/>
              <a:buChar char="J"/>
            </a:pPr>
            <a:r>
              <a:rPr lang="en-US" dirty="0" smtClean="0">
                <a:sym typeface="Wingdings" panose="05000000000000000000" pitchFamily="2" charset="2"/>
              </a:rPr>
              <a:t> No special step needed, just another iteration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dirty="0" smtClean="0">
                <a:sym typeface="Wingdings" panose="05000000000000000000" pitchFamily="2" charset="2"/>
              </a:rPr>
              <a:t> Only for isotropic mediums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5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comparison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19" y="1095632"/>
            <a:ext cx="8663809" cy="545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0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888" y="538347"/>
            <a:ext cx="7886700" cy="1756444"/>
          </a:xfrm>
        </p:spPr>
        <p:txBody>
          <a:bodyPr>
            <a:normAutofit/>
          </a:bodyPr>
          <a:lstStyle/>
          <a:p>
            <a:r>
              <a:rPr lang="en-US" sz="7200" dirty="0" smtClean="0"/>
              <a:t>Thank you!</a:t>
            </a:r>
            <a:endParaRPr lang="en-US" sz="7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3888" y="4712677"/>
            <a:ext cx="7886700" cy="1684706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/>
              <a:t>Questions?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053"/>
            <a:ext cx="9144000" cy="183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8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1. What is the benefit of decomposition tracking?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lphaLcParenR"/>
            </a:pPr>
            <a:r>
              <a:rPr lang="en-US" sz="2000" dirty="0" smtClean="0"/>
              <a:t>It required fewer volume lookups</a:t>
            </a:r>
          </a:p>
          <a:p>
            <a:pPr marL="514350" indent="-514350">
              <a:lnSpc>
                <a:spcPct val="100000"/>
              </a:lnSpc>
              <a:buFont typeface="+mj-lt"/>
              <a:buAutoNum type="alphaLcParenR"/>
            </a:pPr>
            <a:r>
              <a:rPr lang="en-US" sz="2000" dirty="0" smtClean="0"/>
              <a:t>It computes distance samples analytically</a:t>
            </a:r>
            <a:endParaRPr lang="en-US" sz="2000" dirty="0"/>
          </a:p>
          <a:p>
            <a:pPr marL="514350" indent="-514350">
              <a:lnSpc>
                <a:spcPct val="100000"/>
              </a:lnSpc>
              <a:buFont typeface="+mj-lt"/>
              <a:buAutoNum type="alphaLcParenR"/>
            </a:pPr>
            <a:r>
              <a:rPr lang="en-US" sz="2000" dirty="0" smtClean="0"/>
              <a:t>It creates fictitious particles</a:t>
            </a:r>
          </a:p>
          <a:p>
            <a:pPr marL="514350" indent="-514350">
              <a:lnSpc>
                <a:spcPct val="100000"/>
              </a:lnSpc>
              <a:buFont typeface="+mj-lt"/>
              <a:buAutoNum type="alphaLcParenR"/>
            </a:pPr>
            <a:r>
              <a:rPr lang="en-US" sz="2000" dirty="0" smtClean="0"/>
              <a:t>It </a:t>
            </a:r>
            <a:r>
              <a:rPr lang="en-US" sz="2000" dirty="0"/>
              <a:t>reduces variance due to separated color rays</a:t>
            </a:r>
          </a:p>
          <a:p>
            <a:pPr marL="514350" indent="-514350">
              <a:lnSpc>
                <a:spcPct val="100000"/>
              </a:lnSpc>
              <a:buFont typeface="+mj-lt"/>
              <a:buAutoNum type="alphaLcParenR"/>
            </a:pPr>
            <a:endParaRPr lang="en-US" sz="20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2. Is shadow mapping feasible for LGH? Why?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lphaLcParenR"/>
            </a:pPr>
            <a:r>
              <a:rPr lang="en-US" sz="2000" dirty="0" smtClean="0"/>
              <a:t>No, because there are millions of lights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LcParenR"/>
            </a:pPr>
            <a:r>
              <a:rPr lang="en-US" sz="2000" dirty="0" smtClean="0"/>
              <a:t>No, because shadow map does not fit for hierarchical structures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LcParenR"/>
            </a:pPr>
            <a:r>
              <a:rPr lang="en-US" sz="2000" dirty="0" smtClean="0"/>
              <a:t>Yes, because lights have limited ranges of shading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LcParenR"/>
            </a:pPr>
            <a:r>
              <a:rPr lang="en-US" sz="2000" dirty="0" smtClean="0"/>
              <a:t>Yes, because only lights on the finest level will have shadow maps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887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scattering process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1182" y="1243914"/>
            <a:ext cx="7886700" cy="514864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Q: How do lights interact with volumes?</a:t>
            </a:r>
          </a:p>
          <a:p>
            <a:pPr marL="0" indent="0">
              <a:buNone/>
            </a:pPr>
            <a:r>
              <a:rPr lang="en-US" dirty="0" smtClean="0"/>
              <a:t>A: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3333" y1="46800" x2="97444" y2="45200"/>
                        <a14:foregroundMark x1="25111" y1="27200" x2="72667" y2="9200"/>
                        <a14:foregroundMark x1="91222" y1="94800" x2="6111" y2="93600"/>
                        <a14:foregroundMark x1="2556" y1="87200" x2="97222" y2="84800"/>
                        <a14:foregroundMark x1="10667" y1="26800" x2="0" y2="28400"/>
                        <a14:foregroundMark x1="11667" y1="22400" x2="0" y2="19600"/>
                        <a14:foregroundMark x1="62222" y1="20800" x2="99000" y2="22400"/>
                        <a14:foregroundMark x1="11889" y1="28400" x2="29444" y2="3200"/>
                        <a14:backgroundMark x1="889" y1="8400" x2="15667" y2="6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239" y="1754776"/>
            <a:ext cx="8585521" cy="2384867"/>
          </a:xfrm>
          <a:prstGeom prst="rect">
            <a:avLst/>
          </a:prstGeom>
        </p:spPr>
      </p:pic>
      <p:pic>
        <p:nvPicPr>
          <p:cNvPr id="17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4875386" y="5935170"/>
            <a:ext cx="2737574" cy="43642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43" name="Group 42"/>
          <p:cNvGrpSpPr/>
          <p:nvPr/>
        </p:nvGrpSpPr>
        <p:grpSpPr>
          <a:xfrm>
            <a:off x="504201" y="4421341"/>
            <a:ext cx="8011148" cy="1254500"/>
            <a:chOff x="2341401" y="8389468"/>
            <a:chExt cx="20847153" cy="3264545"/>
          </a:xfrm>
        </p:grpSpPr>
        <p:pic>
          <p:nvPicPr>
            <p:cNvPr id="1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9671"/>
            <a:stretch>
              <a:fillRect/>
            </a:stretch>
          </p:blipFill>
          <p:spPr>
            <a:xfrm>
              <a:off x="9266600" y="8398867"/>
              <a:ext cx="3170768" cy="1066801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0" name="Group"/>
            <p:cNvGrpSpPr/>
            <p:nvPr/>
          </p:nvGrpSpPr>
          <p:grpSpPr>
            <a:xfrm>
              <a:off x="2650066" y="10355514"/>
              <a:ext cx="3620518" cy="1292145"/>
              <a:chOff x="0" y="39336"/>
              <a:chExt cx="3620515" cy="1292143"/>
            </a:xfrm>
          </p:grpSpPr>
          <p:pic>
            <p:nvPicPr>
              <p:cNvPr id="21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r="56521"/>
              <a:stretch>
                <a:fillRect/>
              </a:stretch>
            </p:blipFill>
            <p:spPr>
              <a:xfrm>
                <a:off x="0" y="176068"/>
                <a:ext cx="508000" cy="5207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" name="- absorption   coefficient"/>
              <p:cNvSpPr txBox="1"/>
              <p:nvPr/>
            </p:nvSpPr>
            <p:spPr>
              <a:xfrm>
                <a:off x="655289" y="39336"/>
                <a:ext cx="2965226" cy="1292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 sz="3500" b="1">
                    <a:solidFill>
                      <a:srgbClr val="34495D"/>
                    </a:solidFill>
                  </a:defRPr>
                </a:pPr>
                <a:r>
                  <a:rPr sz="1600" dirty="0"/>
                  <a:t>- absorption</a:t>
                </a:r>
                <a:br>
                  <a:rPr sz="1600" dirty="0"/>
                </a:br>
                <a:r>
                  <a:rPr sz="1600" dirty="0"/>
                  <a:t>  coefficient</a:t>
                </a:r>
              </a:p>
            </p:txBody>
          </p:sp>
        </p:grpSp>
        <p:grpSp>
          <p:nvGrpSpPr>
            <p:cNvPr id="23" name="Group"/>
            <p:cNvGrpSpPr/>
            <p:nvPr/>
          </p:nvGrpSpPr>
          <p:grpSpPr>
            <a:xfrm>
              <a:off x="8163277" y="10355514"/>
              <a:ext cx="3444833" cy="1292145"/>
              <a:chOff x="0" y="39336"/>
              <a:chExt cx="3444830" cy="1292143"/>
            </a:xfrm>
          </p:grpSpPr>
          <p:pic>
            <p:nvPicPr>
              <p:cNvPr id="24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r="57777"/>
              <a:stretch>
                <a:fillRect/>
              </a:stretch>
            </p:blipFill>
            <p:spPr>
              <a:xfrm>
                <a:off x="0" y="176068"/>
                <a:ext cx="482600" cy="5207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" name="- scattering   coefficient"/>
              <p:cNvSpPr txBox="1"/>
              <p:nvPr/>
            </p:nvSpPr>
            <p:spPr>
              <a:xfrm>
                <a:off x="603078" y="39336"/>
                <a:ext cx="2841752" cy="1292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 sz="3500" b="1">
                    <a:solidFill>
                      <a:srgbClr val="34495D"/>
                    </a:solidFill>
                  </a:defRPr>
                </a:pPr>
                <a:r>
                  <a:rPr sz="1600" dirty="0"/>
                  <a:t>- scattering</a:t>
                </a:r>
                <a:br>
                  <a:rPr sz="1600" dirty="0"/>
                </a:br>
                <a:r>
                  <a:rPr sz="1600" dirty="0"/>
                  <a:t>  coefficient</a:t>
                </a:r>
              </a:p>
            </p:txBody>
          </p:sp>
        </p:grpSp>
        <p:grpSp>
          <p:nvGrpSpPr>
            <p:cNvPr id="26" name="Group"/>
            <p:cNvGrpSpPr/>
            <p:nvPr/>
          </p:nvGrpSpPr>
          <p:grpSpPr>
            <a:xfrm>
              <a:off x="13663789" y="10349181"/>
              <a:ext cx="3875547" cy="1304826"/>
              <a:chOff x="0" y="33003"/>
              <a:chExt cx="3875544" cy="1304824"/>
            </a:xfrm>
          </p:grpSpPr>
          <p:pic>
            <p:nvPicPr>
              <p:cNvPr id="27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176068"/>
                <a:ext cx="482600" cy="431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" name="- in-scattered   radiance"/>
              <p:cNvSpPr txBox="1"/>
              <p:nvPr/>
            </p:nvSpPr>
            <p:spPr>
              <a:xfrm>
                <a:off x="690566" y="33003"/>
                <a:ext cx="3184978" cy="13048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 sz="3500" b="1">
                    <a:solidFill>
                      <a:srgbClr val="34495D"/>
                    </a:solidFill>
                  </a:defRPr>
                </a:pPr>
                <a:r>
                  <a:rPr sz="1600"/>
                  <a:t>- in-scattered</a:t>
                </a:r>
                <a:br>
                  <a:rPr sz="1600"/>
                </a:br>
                <a:r>
                  <a:rPr sz="1600"/>
                  <a:t>  radiance</a:t>
                </a:r>
              </a:p>
            </p:txBody>
          </p:sp>
        </p:grpSp>
        <p:grpSp>
          <p:nvGrpSpPr>
            <p:cNvPr id="29" name="Group"/>
            <p:cNvGrpSpPr/>
            <p:nvPr/>
          </p:nvGrpSpPr>
          <p:grpSpPr>
            <a:xfrm>
              <a:off x="19157950" y="10349186"/>
              <a:ext cx="3069336" cy="1304827"/>
              <a:chOff x="0" y="33008"/>
              <a:chExt cx="3069333" cy="1304825"/>
            </a:xfrm>
          </p:grpSpPr>
          <p:pic>
            <p:nvPicPr>
              <p:cNvPr id="30" name="Image" descr="Imag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176068"/>
                <a:ext cx="495300" cy="431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1" name="- emitted   radiance"/>
              <p:cNvSpPr txBox="1"/>
              <p:nvPr/>
            </p:nvSpPr>
            <p:spPr>
              <a:xfrm>
                <a:off x="657405" y="33008"/>
                <a:ext cx="2411928" cy="1304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 sz="3500" b="1">
                    <a:solidFill>
                      <a:srgbClr val="34495D"/>
                    </a:solidFill>
                  </a:defRPr>
                </a:pPr>
                <a:r>
                  <a:rPr sz="1600"/>
                  <a:t>- emitted</a:t>
                </a:r>
                <a:br>
                  <a:rPr sz="1600"/>
                </a:br>
                <a:r>
                  <a:rPr sz="1600"/>
                  <a:t>  radiance</a:t>
                </a:r>
              </a:p>
            </p:txBody>
          </p:sp>
        </p:grpSp>
        <p:pic>
          <p:nvPicPr>
            <p:cNvPr id="32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rcRect r="71508"/>
            <a:stretch>
              <a:fillRect/>
            </a:stretch>
          </p:blipFill>
          <p:spPr>
            <a:xfrm>
              <a:off x="2341401" y="8397250"/>
              <a:ext cx="1295401" cy="10668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72112"/>
            <a:stretch>
              <a:fillRect/>
            </a:stretch>
          </p:blipFill>
          <p:spPr>
            <a:xfrm>
              <a:off x="7928867" y="8398867"/>
              <a:ext cx="1257301" cy="10668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4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rcRect r="70009"/>
            <a:stretch>
              <a:fillRect/>
            </a:stretch>
          </p:blipFill>
          <p:spPr>
            <a:xfrm>
              <a:off x="13417681" y="8398867"/>
              <a:ext cx="1291168" cy="10668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rcRect r="71705"/>
            <a:stretch>
              <a:fillRect/>
            </a:stretch>
          </p:blipFill>
          <p:spPr>
            <a:xfrm>
              <a:off x="18773145" y="8397250"/>
              <a:ext cx="1236134" cy="10668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6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0167"/>
            <a:stretch>
              <a:fillRect/>
            </a:stretch>
          </p:blipFill>
          <p:spPr>
            <a:xfrm>
              <a:off x="3773420" y="8397250"/>
              <a:ext cx="3175001" cy="10668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8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31071"/>
            <a:stretch>
              <a:fillRect/>
            </a:stretch>
          </p:blipFill>
          <p:spPr>
            <a:xfrm>
              <a:off x="14765306" y="8412364"/>
              <a:ext cx="2919578" cy="1049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28682"/>
            <a:stretch>
              <a:fillRect/>
            </a:stretch>
          </p:blipFill>
          <p:spPr>
            <a:xfrm>
              <a:off x="20017917" y="8389468"/>
              <a:ext cx="3170637" cy="108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" name="Group"/>
          <p:cNvGrpSpPr/>
          <p:nvPr/>
        </p:nvGrpSpPr>
        <p:grpSpPr>
          <a:xfrm>
            <a:off x="6378995" y="6322224"/>
            <a:ext cx="1600646" cy="360834"/>
            <a:chOff x="26405" y="-571539"/>
            <a:chExt cx="4325311" cy="975058"/>
          </a:xfrm>
        </p:grpSpPr>
        <p:pic>
          <p:nvPicPr>
            <p:cNvPr id="45" name="Connection Line" descr="Connection Line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6405" y="-571539"/>
              <a:ext cx="638955" cy="629861"/>
            </a:xfrm>
            <a:prstGeom prst="rect">
              <a:avLst/>
            </a:prstGeom>
            <a:effectLst/>
          </p:spPr>
        </p:pic>
        <p:sp>
          <p:nvSpPr>
            <p:cNvPr id="46" name="Phase function"/>
            <p:cNvSpPr txBox="1"/>
            <p:nvPr/>
          </p:nvSpPr>
          <p:spPr>
            <a:xfrm>
              <a:off x="652460" y="-419155"/>
              <a:ext cx="3699256" cy="8226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spcBef>
                  <a:spcPts val="0"/>
                </a:spcBef>
                <a:defRPr sz="4000" b="1">
                  <a:solidFill>
                    <a:srgbClr val="34495D"/>
                  </a:solidFill>
                </a:defRPr>
              </a:lvl1pPr>
            </a:lstStyle>
            <a:p>
              <a:r>
                <a:rPr sz="1600" dirty="0"/>
                <a:t>Phase function</a:t>
              </a:r>
            </a:p>
          </p:txBody>
        </p:sp>
      </p:grpSp>
      <p:pic>
        <p:nvPicPr>
          <p:cNvPr id="51" name="Rounded Rectangle" descr="Rounded Rectangle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87091" y="5069892"/>
            <a:ext cx="3730306" cy="76225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52704" y="5850483"/>
            <a:ext cx="4306975" cy="690361"/>
            <a:chOff x="252704" y="5850483"/>
            <a:chExt cx="4306975" cy="690361"/>
          </a:xfrm>
        </p:grpSpPr>
        <p:grpSp>
          <p:nvGrpSpPr>
            <p:cNvPr id="37" name="Group 36"/>
            <p:cNvGrpSpPr/>
            <p:nvPr/>
          </p:nvGrpSpPr>
          <p:grpSpPr>
            <a:xfrm>
              <a:off x="252704" y="6013553"/>
              <a:ext cx="4306975" cy="527291"/>
              <a:chOff x="2407480" y="3313701"/>
              <a:chExt cx="6458453" cy="790689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2407480" y="3367595"/>
                <a:ext cx="3452576" cy="736795"/>
                <a:chOff x="6655142" y="6032095"/>
                <a:chExt cx="7022035" cy="1524001"/>
              </a:xfrm>
            </p:grpSpPr>
            <p:sp>
              <p:nvSpPr>
                <p:cNvPr id="48" name="Losses"/>
                <p:cNvSpPr txBox="1"/>
                <p:nvPr/>
              </p:nvSpPr>
              <p:spPr>
                <a:xfrm>
                  <a:off x="11693088" y="6292216"/>
                  <a:ext cx="1880053" cy="1047904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anchor="ctr">
                  <a:spAutoFit/>
                </a:bodyPr>
                <a:lstStyle>
                  <a:lvl1pPr>
                    <a:spcBef>
                      <a:spcPts val="0"/>
                    </a:spcBef>
                    <a:defRPr sz="4000" b="1">
                      <a:solidFill>
                        <a:srgbClr val="34495D"/>
                      </a:solidFill>
                    </a:defRPr>
                  </a:lvl1pPr>
                </a:lstStyle>
                <a:p>
                  <a:r>
                    <a:rPr sz="1400"/>
                    <a:t>Losses</a:t>
                  </a:r>
                </a:p>
              </p:txBody>
            </p:sp>
            <p:pic>
              <p:nvPicPr>
                <p:cNvPr id="49" name="Rounded Rectangle" descr="Rounded Rectangle"/>
                <p:cNvPicPr>
                  <a:picLocks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6655142" y="6258983"/>
                  <a:ext cx="7022035" cy="1207515"/>
                </a:xfrm>
                <a:prstGeom prst="rect">
                  <a:avLst/>
                </a:prstGeom>
              </p:spPr>
            </p:pic>
            <p:pic>
              <p:nvPicPr>
                <p:cNvPr id="50" name="Image" descr="Image"/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rcRect l="44831"/>
                <a:stretch>
                  <a:fillRect/>
                </a:stretch>
              </p:blipFill>
              <p:spPr>
                <a:xfrm>
                  <a:off x="6747933" y="6032095"/>
                  <a:ext cx="4438503" cy="1524001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  <p:grpSp>
            <p:nvGrpSpPr>
              <p:cNvPr id="40" name="Group"/>
              <p:cNvGrpSpPr/>
              <p:nvPr/>
            </p:nvGrpSpPr>
            <p:grpSpPr>
              <a:xfrm>
                <a:off x="6039372" y="3313701"/>
                <a:ext cx="2826561" cy="650723"/>
                <a:chOff x="5607683" y="-639825"/>
                <a:chExt cx="6275764" cy="1444787"/>
              </a:xfrm>
            </p:grpSpPr>
            <p:pic>
              <p:nvPicPr>
                <p:cNvPr id="42" name="Image" descr="Image"/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tretch>
                  <a:fillRect/>
                </a:stretch>
              </p:blipFill>
              <p:spPr>
                <a:xfrm>
                  <a:off x="5730933" y="144612"/>
                  <a:ext cx="6152514" cy="66035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7" name="Extinction coefficient"/>
                <p:cNvSpPr txBox="1"/>
                <p:nvPr/>
              </p:nvSpPr>
              <p:spPr>
                <a:xfrm>
                  <a:off x="5607683" y="-639825"/>
                  <a:ext cx="5136175" cy="8853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lnSpc>
                      <a:spcPct val="80000"/>
                    </a:lnSpc>
                    <a:spcBef>
                      <a:spcPts val="0"/>
                    </a:spcBef>
                    <a:defRPr sz="4000" b="1">
                      <a:solidFill>
                        <a:srgbClr val="34495D"/>
                      </a:solidFill>
                    </a:defRPr>
                  </a:lvl1pPr>
                </a:lstStyle>
                <a:p>
                  <a:r>
                    <a:rPr sz="1200" dirty="0"/>
                    <a:t>Extinction coefficient</a:t>
                  </a:r>
                </a:p>
              </p:txBody>
            </p:sp>
          </p:grpSp>
        </p:grpSp>
        <p:pic>
          <p:nvPicPr>
            <p:cNvPr id="52" name="Connection Line" descr="Connection Line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3157651">
              <a:off x="4211020" y="5850483"/>
              <a:ext cx="236455" cy="233089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34515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Radiative transfer equation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a.k.a</a:t>
            </a:r>
            <a:r>
              <a:rPr lang="en-US" dirty="0" smtClean="0"/>
              <a:t> Volume rendering equation)</a:t>
            </a:r>
            <a:endParaRPr lang="en-US" dirty="0"/>
          </a:p>
        </p:txBody>
      </p:sp>
      <p:pic>
        <p:nvPicPr>
          <p:cNvPr id="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56828"/>
          <a:stretch>
            <a:fillRect/>
          </a:stretch>
        </p:blipFill>
        <p:spPr>
          <a:xfrm>
            <a:off x="739703" y="3390290"/>
            <a:ext cx="1642470" cy="7206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"/>
          <p:cNvGrpSpPr/>
          <p:nvPr/>
        </p:nvGrpSpPr>
        <p:grpSpPr>
          <a:xfrm>
            <a:off x="5001268" y="4763438"/>
            <a:ext cx="2012460" cy="1827520"/>
            <a:chOff x="0" y="0"/>
            <a:chExt cx="4255714" cy="3864625"/>
          </a:xfrm>
        </p:grpSpPr>
        <p:grpSp>
          <p:nvGrpSpPr>
            <p:cNvPr id="7" name="Group"/>
            <p:cNvGrpSpPr/>
            <p:nvPr/>
          </p:nvGrpSpPr>
          <p:grpSpPr>
            <a:xfrm>
              <a:off x="0" y="0"/>
              <a:ext cx="4255714" cy="3864625"/>
              <a:chOff x="0" y="0"/>
              <a:chExt cx="4255713" cy="3864624"/>
            </a:xfrm>
          </p:grpSpPr>
          <p:grpSp>
            <p:nvGrpSpPr>
              <p:cNvPr id="10" name="Group"/>
              <p:cNvGrpSpPr/>
              <p:nvPr/>
            </p:nvGrpSpPr>
            <p:grpSpPr>
              <a:xfrm>
                <a:off x="-1" y="1050282"/>
                <a:ext cx="4255715" cy="1764062"/>
                <a:chOff x="-264466" y="0"/>
                <a:chExt cx="4255713" cy="1764061"/>
              </a:xfrm>
            </p:grpSpPr>
            <p:sp>
              <p:nvSpPr>
                <p:cNvPr id="26" name="Line"/>
                <p:cNvSpPr/>
                <p:nvPr/>
              </p:nvSpPr>
              <p:spPr>
                <a:xfrm>
                  <a:off x="-264467" y="898885"/>
                  <a:ext cx="1096621" cy="2"/>
                </a:xfrm>
                <a:prstGeom prst="line">
                  <a:avLst/>
                </a:prstGeom>
                <a:noFill/>
                <a:ln w="177800" cap="flat">
                  <a:solidFill>
                    <a:srgbClr val="FF9B35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  <p:pic>
              <p:nvPicPr>
                <p:cNvPr id="27" name="Group" descr="Group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/>
                <a:stretch>
                  <a:fillRect/>
                </a:stretch>
              </p:blipFill>
              <p:spPr>
                <a:xfrm>
                  <a:off x="818837" y="0"/>
                  <a:ext cx="2464854" cy="1764062"/>
                </a:xfrm>
                <a:prstGeom prst="rect">
                  <a:avLst/>
                </a:prstGeom>
                <a:ln w="12700" cap="flat">
                  <a:noFill/>
                  <a:round/>
                </a:ln>
                <a:effectLst/>
              </p:spPr>
            </p:pic>
            <p:sp>
              <p:nvSpPr>
                <p:cNvPr id="28" name="Line"/>
                <p:cNvSpPr/>
                <p:nvPr/>
              </p:nvSpPr>
              <p:spPr>
                <a:xfrm flipV="1">
                  <a:off x="2919664" y="890029"/>
                  <a:ext cx="1071584" cy="1"/>
                </a:xfrm>
                <a:prstGeom prst="line">
                  <a:avLst/>
                </a:prstGeom>
                <a:noFill/>
                <a:ln w="101600" cap="flat">
                  <a:solidFill>
                    <a:srgbClr val="FF9B35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</p:grpSp>
          <p:grpSp>
            <p:nvGrpSpPr>
              <p:cNvPr id="11" name="Group"/>
              <p:cNvGrpSpPr/>
              <p:nvPr/>
            </p:nvGrpSpPr>
            <p:grpSpPr>
              <a:xfrm>
                <a:off x="670182" y="0"/>
                <a:ext cx="3366507" cy="3864625"/>
                <a:chOff x="0" y="0"/>
                <a:chExt cx="3366506" cy="3864624"/>
              </a:xfrm>
            </p:grpSpPr>
            <p:grpSp>
              <p:nvGrpSpPr>
                <p:cNvPr id="12" name="Group"/>
                <p:cNvGrpSpPr/>
                <p:nvPr/>
              </p:nvGrpSpPr>
              <p:grpSpPr>
                <a:xfrm>
                  <a:off x="0" y="0"/>
                  <a:ext cx="3282835" cy="1261644"/>
                  <a:chOff x="285217" y="0"/>
                  <a:chExt cx="3282834" cy="1261643"/>
                </a:xfrm>
              </p:grpSpPr>
              <p:sp>
                <p:nvSpPr>
                  <p:cNvPr id="20" name="Line"/>
                  <p:cNvSpPr/>
                  <p:nvPr/>
                </p:nvSpPr>
                <p:spPr>
                  <a:xfrm flipV="1">
                    <a:off x="2500438" y="285217"/>
                    <a:ext cx="515649" cy="773003"/>
                  </a:xfrm>
                  <a:prstGeom prst="line">
                    <a:avLst/>
                  </a:prstGeom>
                  <a:noFill/>
                  <a:ln w="101600" cap="flat">
                    <a:solidFill>
                      <a:srgbClr val="FFCD9A"/>
                    </a:solidFill>
                    <a:prstDash val="solid"/>
                    <a:miter lim="400000"/>
                    <a:headEnd type="stealth" w="med" len="med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57200">
                      <a:spcBef>
                        <a:spcPts val="0"/>
                      </a:spcBef>
                      <a:defRPr sz="1200"/>
                    </a:pPr>
                    <a:endParaRPr sz="900"/>
                  </a:p>
                </p:txBody>
              </p:sp>
              <p:sp>
                <p:nvSpPr>
                  <p:cNvPr id="21" name="Line"/>
                  <p:cNvSpPr/>
                  <p:nvPr/>
                </p:nvSpPr>
                <p:spPr>
                  <a:xfrm flipH="1" flipV="1">
                    <a:off x="1530240" y="10336"/>
                    <a:ext cx="228885" cy="1068945"/>
                  </a:xfrm>
                  <a:prstGeom prst="line">
                    <a:avLst/>
                  </a:prstGeom>
                  <a:noFill/>
                  <a:ln w="101600" cap="flat">
                    <a:solidFill>
                      <a:srgbClr val="FFCD9A"/>
                    </a:solidFill>
                    <a:prstDash val="solid"/>
                    <a:miter lim="400000"/>
                    <a:headEnd type="stealth" w="med" len="med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57200">
                      <a:spcBef>
                        <a:spcPts val="0"/>
                      </a:spcBef>
                      <a:defRPr sz="1200"/>
                    </a:pPr>
                    <a:endParaRPr sz="900"/>
                  </a:p>
                </p:txBody>
              </p:sp>
              <p:sp>
                <p:nvSpPr>
                  <p:cNvPr id="22" name="Line"/>
                  <p:cNvSpPr/>
                  <p:nvPr/>
                </p:nvSpPr>
                <p:spPr>
                  <a:xfrm flipH="1" flipV="1">
                    <a:off x="285217" y="866617"/>
                    <a:ext cx="601875" cy="395027"/>
                  </a:xfrm>
                  <a:prstGeom prst="line">
                    <a:avLst/>
                  </a:prstGeom>
                  <a:noFill/>
                  <a:ln w="101600" cap="flat">
                    <a:solidFill>
                      <a:srgbClr val="FFCD9A"/>
                    </a:solidFill>
                    <a:prstDash val="solid"/>
                    <a:miter lim="400000"/>
                    <a:headEnd type="stealth" w="med" len="med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57200">
                      <a:spcBef>
                        <a:spcPts val="0"/>
                      </a:spcBef>
                      <a:defRPr sz="1200"/>
                    </a:pPr>
                    <a:endParaRPr sz="900"/>
                  </a:p>
                </p:txBody>
              </p:sp>
              <p:sp>
                <p:nvSpPr>
                  <p:cNvPr id="23" name="Line"/>
                  <p:cNvSpPr/>
                  <p:nvPr/>
                </p:nvSpPr>
                <p:spPr>
                  <a:xfrm flipV="1">
                    <a:off x="2093839" y="0"/>
                    <a:ext cx="206663" cy="1063307"/>
                  </a:xfrm>
                  <a:prstGeom prst="line">
                    <a:avLst/>
                  </a:prstGeom>
                  <a:noFill/>
                  <a:ln w="101600" cap="flat">
                    <a:solidFill>
                      <a:srgbClr val="FFCD9A"/>
                    </a:solidFill>
                    <a:prstDash val="solid"/>
                    <a:miter lim="400000"/>
                    <a:headEnd type="stealth" w="med" len="med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57200">
                      <a:spcBef>
                        <a:spcPts val="0"/>
                      </a:spcBef>
                      <a:defRPr sz="1200"/>
                    </a:pPr>
                    <a:endParaRPr sz="900"/>
                  </a:p>
                </p:txBody>
              </p:sp>
              <p:sp>
                <p:nvSpPr>
                  <p:cNvPr id="24" name="Line"/>
                  <p:cNvSpPr/>
                  <p:nvPr/>
                </p:nvSpPr>
                <p:spPr>
                  <a:xfrm flipH="1" flipV="1">
                    <a:off x="822566" y="314651"/>
                    <a:ext cx="523292" cy="754026"/>
                  </a:xfrm>
                  <a:prstGeom prst="line">
                    <a:avLst/>
                  </a:prstGeom>
                  <a:noFill/>
                  <a:ln w="101600" cap="flat">
                    <a:solidFill>
                      <a:srgbClr val="FFCD9A"/>
                    </a:solidFill>
                    <a:prstDash val="solid"/>
                    <a:miter lim="400000"/>
                    <a:headEnd type="stealth" w="med" len="med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57200">
                      <a:spcBef>
                        <a:spcPts val="0"/>
                      </a:spcBef>
                      <a:defRPr sz="1200"/>
                    </a:pPr>
                    <a:endParaRPr sz="900"/>
                  </a:p>
                </p:txBody>
              </p:sp>
              <p:sp>
                <p:nvSpPr>
                  <p:cNvPr id="25" name="Line"/>
                  <p:cNvSpPr/>
                  <p:nvPr/>
                </p:nvSpPr>
                <p:spPr>
                  <a:xfrm flipV="1">
                    <a:off x="3030040" y="822566"/>
                    <a:ext cx="538012" cy="365818"/>
                  </a:xfrm>
                  <a:prstGeom prst="line">
                    <a:avLst/>
                  </a:prstGeom>
                  <a:noFill/>
                  <a:ln w="101600" cap="flat">
                    <a:solidFill>
                      <a:srgbClr val="FFCD9A"/>
                    </a:solidFill>
                    <a:prstDash val="solid"/>
                    <a:miter lim="400000"/>
                    <a:headEnd type="stealth" w="med" len="med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57200">
                      <a:spcBef>
                        <a:spcPts val="0"/>
                      </a:spcBef>
                      <a:defRPr sz="1200"/>
                    </a:pPr>
                    <a:endParaRPr sz="900"/>
                  </a:p>
                </p:txBody>
              </p:sp>
            </p:grpSp>
            <p:grpSp>
              <p:nvGrpSpPr>
                <p:cNvPr id="13" name="Group"/>
                <p:cNvGrpSpPr/>
                <p:nvPr/>
              </p:nvGrpSpPr>
              <p:grpSpPr>
                <a:xfrm rot="10800000">
                  <a:off x="83672" y="2602980"/>
                  <a:ext cx="3282835" cy="1261645"/>
                  <a:chOff x="285217" y="0"/>
                  <a:chExt cx="3282834" cy="1261643"/>
                </a:xfrm>
              </p:grpSpPr>
              <p:sp>
                <p:nvSpPr>
                  <p:cNvPr id="14" name="Line"/>
                  <p:cNvSpPr/>
                  <p:nvPr/>
                </p:nvSpPr>
                <p:spPr>
                  <a:xfrm flipV="1">
                    <a:off x="2500438" y="285217"/>
                    <a:ext cx="515649" cy="773003"/>
                  </a:xfrm>
                  <a:prstGeom prst="line">
                    <a:avLst/>
                  </a:prstGeom>
                  <a:noFill/>
                  <a:ln w="101600" cap="flat">
                    <a:solidFill>
                      <a:srgbClr val="FFCD9A"/>
                    </a:solidFill>
                    <a:prstDash val="solid"/>
                    <a:miter lim="400000"/>
                    <a:headEnd type="stealth" w="med" len="med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57200">
                      <a:spcBef>
                        <a:spcPts val="0"/>
                      </a:spcBef>
                      <a:defRPr sz="1200"/>
                    </a:pPr>
                    <a:endParaRPr sz="900"/>
                  </a:p>
                </p:txBody>
              </p:sp>
              <p:sp>
                <p:nvSpPr>
                  <p:cNvPr id="15" name="Line"/>
                  <p:cNvSpPr/>
                  <p:nvPr/>
                </p:nvSpPr>
                <p:spPr>
                  <a:xfrm flipH="1" flipV="1">
                    <a:off x="1530240" y="10336"/>
                    <a:ext cx="228885" cy="1068945"/>
                  </a:xfrm>
                  <a:prstGeom prst="line">
                    <a:avLst/>
                  </a:prstGeom>
                  <a:noFill/>
                  <a:ln w="101600" cap="flat">
                    <a:solidFill>
                      <a:srgbClr val="FFCD9A"/>
                    </a:solidFill>
                    <a:prstDash val="solid"/>
                    <a:miter lim="400000"/>
                    <a:headEnd type="stealth" w="med" len="med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57200">
                      <a:spcBef>
                        <a:spcPts val="0"/>
                      </a:spcBef>
                      <a:defRPr sz="1200"/>
                    </a:pPr>
                    <a:endParaRPr sz="900"/>
                  </a:p>
                </p:txBody>
              </p:sp>
              <p:sp>
                <p:nvSpPr>
                  <p:cNvPr id="16" name="Line"/>
                  <p:cNvSpPr/>
                  <p:nvPr/>
                </p:nvSpPr>
                <p:spPr>
                  <a:xfrm flipH="1" flipV="1">
                    <a:off x="285217" y="866617"/>
                    <a:ext cx="601875" cy="395027"/>
                  </a:xfrm>
                  <a:prstGeom prst="line">
                    <a:avLst/>
                  </a:prstGeom>
                  <a:noFill/>
                  <a:ln w="101600" cap="flat">
                    <a:solidFill>
                      <a:srgbClr val="FFCD9A"/>
                    </a:solidFill>
                    <a:prstDash val="solid"/>
                    <a:miter lim="400000"/>
                    <a:headEnd type="stealth" w="med" len="med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57200">
                      <a:spcBef>
                        <a:spcPts val="0"/>
                      </a:spcBef>
                      <a:defRPr sz="1200"/>
                    </a:pPr>
                    <a:endParaRPr sz="900"/>
                  </a:p>
                </p:txBody>
              </p:sp>
              <p:sp>
                <p:nvSpPr>
                  <p:cNvPr id="17" name="Line"/>
                  <p:cNvSpPr/>
                  <p:nvPr/>
                </p:nvSpPr>
                <p:spPr>
                  <a:xfrm flipV="1">
                    <a:off x="2093839" y="0"/>
                    <a:ext cx="206663" cy="1063307"/>
                  </a:xfrm>
                  <a:prstGeom prst="line">
                    <a:avLst/>
                  </a:prstGeom>
                  <a:noFill/>
                  <a:ln w="101600" cap="flat">
                    <a:solidFill>
                      <a:srgbClr val="FFCD9A"/>
                    </a:solidFill>
                    <a:prstDash val="solid"/>
                    <a:miter lim="400000"/>
                    <a:headEnd type="stealth" w="med" len="med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57200">
                      <a:spcBef>
                        <a:spcPts val="0"/>
                      </a:spcBef>
                      <a:defRPr sz="1200"/>
                    </a:pPr>
                    <a:endParaRPr sz="900"/>
                  </a:p>
                </p:txBody>
              </p:sp>
              <p:sp>
                <p:nvSpPr>
                  <p:cNvPr id="18" name="Line"/>
                  <p:cNvSpPr/>
                  <p:nvPr/>
                </p:nvSpPr>
                <p:spPr>
                  <a:xfrm flipH="1" flipV="1">
                    <a:off x="822566" y="314651"/>
                    <a:ext cx="523292" cy="754026"/>
                  </a:xfrm>
                  <a:prstGeom prst="line">
                    <a:avLst/>
                  </a:prstGeom>
                  <a:noFill/>
                  <a:ln w="101600" cap="flat">
                    <a:solidFill>
                      <a:srgbClr val="FFCD9A"/>
                    </a:solidFill>
                    <a:prstDash val="solid"/>
                    <a:miter lim="400000"/>
                    <a:headEnd type="stealth" w="med" len="med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57200">
                      <a:spcBef>
                        <a:spcPts val="0"/>
                      </a:spcBef>
                      <a:defRPr sz="1200"/>
                    </a:pPr>
                    <a:endParaRPr sz="900"/>
                  </a:p>
                </p:txBody>
              </p:sp>
              <p:sp>
                <p:nvSpPr>
                  <p:cNvPr id="19" name="Line"/>
                  <p:cNvSpPr/>
                  <p:nvPr/>
                </p:nvSpPr>
                <p:spPr>
                  <a:xfrm flipV="1">
                    <a:off x="3030040" y="822566"/>
                    <a:ext cx="538012" cy="365818"/>
                  </a:xfrm>
                  <a:prstGeom prst="line">
                    <a:avLst/>
                  </a:prstGeom>
                  <a:noFill/>
                  <a:ln w="101600" cap="flat">
                    <a:solidFill>
                      <a:srgbClr val="FFCD9A"/>
                    </a:solidFill>
                    <a:prstDash val="solid"/>
                    <a:miter lim="400000"/>
                    <a:headEnd type="stealth" w="med" len="med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57200">
                      <a:spcBef>
                        <a:spcPts val="0"/>
                      </a:spcBef>
                      <a:defRPr sz="1200"/>
                    </a:pPr>
                    <a:endParaRPr sz="900"/>
                  </a:p>
                </p:txBody>
              </p:sp>
            </p:grpSp>
          </p:grpSp>
        </p:grpSp>
        <p:sp>
          <p:nvSpPr>
            <p:cNvPr id="8" name="Shape"/>
            <p:cNvSpPr/>
            <p:nvPr/>
          </p:nvSpPr>
          <p:spPr>
            <a:xfrm>
              <a:off x="570118" y="1909613"/>
              <a:ext cx="3160900" cy="636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2" h="17916" extrusionOk="0">
                  <a:moveTo>
                    <a:pt x="339" y="2008"/>
                  </a:moveTo>
                  <a:cubicBezTo>
                    <a:pt x="562" y="93"/>
                    <a:pt x="1927" y="-770"/>
                    <a:pt x="2050" y="854"/>
                  </a:cubicBezTo>
                  <a:cubicBezTo>
                    <a:pt x="2173" y="2478"/>
                    <a:pt x="847" y="6632"/>
                    <a:pt x="1694" y="5506"/>
                  </a:cubicBezTo>
                  <a:cubicBezTo>
                    <a:pt x="2541" y="4380"/>
                    <a:pt x="9336" y="4086"/>
                    <a:pt x="9758" y="4351"/>
                  </a:cubicBezTo>
                  <a:cubicBezTo>
                    <a:pt x="10181" y="4615"/>
                    <a:pt x="9796" y="2040"/>
                    <a:pt x="10687" y="2040"/>
                  </a:cubicBezTo>
                  <a:cubicBezTo>
                    <a:pt x="11578" y="2040"/>
                    <a:pt x="11583" y="2151"/>
                    <a:pt x="12104" y="2653"/>
                  </a:cubicBezTo>
                  <a:cubicBezTo>
                    <a:pt x="12625" y="3154"/>
                    <a:pt x="12040" y="5145"/>
                    <a:pt x="12786" y="4776"/>
                  </a:cubicBezTo>
                  <a:cubicBezTo>
                    <a:pt x="13531" y="4407"/>
                    <a:pt x="16019" y="5389"/>
                    <a:pt x="16019" y="5389"/>
                  </a:cubicBezTo>
                  <a:cubicBezTo>
                    <a:pt x="16019" y="5389"/>
                    <a:pt x="15972" y="2843"/>
                    <a:pt x="16371" y="3264"/>
                  </a:cubicBezTo>
                  <a:cubicBezTo>
                    <a:pt x="16770" y="3684"/>
                    <a:pt x="17181" y="5470"/>
                    <a:pt x="17181" y="5470"/>
                  </a:cubicBezTo>
                  <a:cubicBezTo>
                    <a:pt x="17181" y="5470"/>
                    <a:pt x="19839" y="3135"/>
                    <a:pt x="20058" y="4621"/>
                  </a:cubicBezTo>
                  <a:cubicBezTo>
                    <a:pt x="20276" y="6106"/>
                    <a:pt x="20673" y="6318"/>
                    <a:pt x="20192" y="10494"/>
                  </a:cubicBezTo>
                  <a:cubicBezTo>
                    <a:pt x="19712" y="14669"/>
                    <a:pt x="21431" y="12706"/>
                    <a:pt x="20346" y="16768"/>
                  </a:cubicBezTo>
                  <a:cubicBezTo>
                    <a:pt x="19261" y="20830"/>
                    <a:pt x="17845" y="12834"/>
                    <a:pt x="17322" y="12530"/>
                  </a:cubicBezTo>
                  <a:cubicBezTo>
                    <a:pt x="16800" y="12226"/>
                    <a:pt x="425" y="13718"/>
                    <a:pt x="128" y="12586"/>
                  </a:cubicBezTo>
                  <a:cubicBezTo>
                    <a:pt x="-169" y="11454"/>
                    <a:pt x="116" y="3923"/>
                    <a:pt x="339" y="200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9" name="In-scattering"/>
            <p:cNvSpPr txBox="1"/>
            <p:nvPr/>
          </p:nvSpPr>
          <p:spPr>
            <a:xfrm>
              <a:off x="501850" y="1686102"/>
              <a:ext cx="3598251" cy="841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spcBef>
                  <a:spcPts val="0"/>
                </a:spcBef>
                <a:defRPr sz="4000" b="1">
                  <a:solidFill>
                    <a:srgbClr val="34495D"/>
                  </a:solidFill>
                </a:defRPr>
              </a:lvl1pPr>
            </a:lstStyle>
            <a:p>
              <a:r>
                <a:rPr sz="2400"/>
                <a:t>In-scattering</a:t>
              </a:r>
            </a:p>
          </p:txBody>
        </p:sp>
      </p:grpSp>
      <p:grpSp>
        <p:nvGrpSpPr>
          <p:cNvPr id="29" name="Group"/>
          <p:cNvGrpSpPr/>
          <p:nvPr/>
        </p:nvGrpSpPr>
        <p:grpSpPr>
          <a:xfrm>
            <a:off x="2538961" y="5270817"/>
            <a:ext cx="1717998" cy="891068"/>
            <a:chOff x="0" y="0"/>
            <a:chExt cx="3633020" cy="1884325"/>
          </a:xfrm>
        </p:grpSpPr>
        <p:grpSp>
          <p:nvGrpSpPr>
            <p:cNvPr id="30" name="Group"/>
            <p:cNvGrpSpPr/>
            <p:nvPr/>
          </p:nvGrpSpPr>
          <p:grpSpPr>
            <a:xfrm>
              <a:off x="0" y="0"/>
              <a:ext cx="3633020" cy="1884325"/>
              <a:chOff x="0" y="0"/>
              <a:chExt cx="3633019" cy="1884324"/>
            </a:xfrm>
          </p:grpSpPr>
          <p:grpSp>
            <p:nvGrpSpPr>
              <p:cNvPr id="33" name="Group"/>
              <p:cNvGrpSpPr/>
              <p:nvPr/>
            </p:nvGrpSpPr>
            <p:grpSpPr>
              <a:xfrm>
                <a:off x="0" y="0"/>
                <a:ext cx="3633020" cy="1884325"/>
                <a:chOff x="-125468" y="0"/>
                <a:chExt cx="3633019" cy="1884324"/>
              </a:xfrm>
            </p:grpSpPr>
            <p:sp>
              <p:nvSpPr>
                <p:cNvPr id="35" name="Line"/>
                <p:cNvSpPr/>
                <p:nvPr/>
              </p:nvSpPr>
              <p:spPr>
                <a:xfrm>
                  <a:off x="-125469" y="960166"/>
                  <a:ext cx="1171381" cy="1"/>
                </a:xfrm>
                <a:prstGeom prst="line">
                  <a:avLst/>
                </a:prstGeom>
                <a:noFill/>
                <a:ln w="177800" cap="flat">
                  <a:solidFill>
                    <a:srgbClr val="FF9B35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  <p:pic>
              <p:nvPicPr>
                <p:cNvPr id="36" name="Group" descr="Group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/>
                <a:stretch>
                  <a:fillRect/>
                </a:stretch>
              </p:blipFill>
              <p:spPr>
                <a:xfrm>
                  <a:off x="874660" y="0"/>
                  <a:ext cx="2632892" cy="1884325"/>
                </a:xfrm>
                <a:prstGeom prst="rect">
                  <a:avLst/>
                </a:prstGeom>
                <a:ln w="12700" cap="flat">
                  <a:noFill/>
                  <a:round/>
                </a:ln>
                <a:effectLst/>
              </p:spPr>
            </p:pic>
          </p:grpSp>
          <p:sp>
            <p:nvSpPr>
              <p:cNvPr id="34" name="Group"/>
              <p:cNvSpPr/>
              <p:nvPr/>
            </p:nvSpPr>
            <p:spPr>
              <a:xfrm>
                <a:off x="1606776" y="397912"/>
                <a:ext cx="1111273" cy="1111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9463" y="4077"/>
                    </a:lnTo>
                    <a:lnTo>
                      <a:pt x="6667" y="824"/>
                    </a:lnTo>
                    <a:lnTo>
                      <a:pt x="6991" y="5101"/>
                    </a:lnTo>
                    <a:lnTo>
                      <a:pt x="3164" y="3164"/>
                    </a:lnTo>
                    <a:lnTo>
                      <a:pt x="5100" y="6993"/>
                    </a:lnTo>
                    <a:lnTo>
                      <a:pt x="822" y="6667"/>
                    </a:lnTo>
                    <a:lnTo>
                      <a:pt x="4077" y="9464"/>
                    </a:lnTo>
                    <a:lnTo>
                      <a:pt x="0" y="10800"/>
                    </a:lnTo>
                    <a:lnTo>
                      <a:pt x="4077" y="12138"/>
                    </a:lnTo>
                    <a:lnTo>
                      <a:pt x="822" y="14934"/>
                    </a:lnTo>
                    <a:lnTo>
                      <a:pt x="5100" y="14609"/>
                    </a:lnTo>
                    <a:lnTo>
                      <a:pt x="3164" y="18438"/>
                    </a:lnTo>
                    <a:lnTo>
                      <a:pt x="6991" y="16500"/>
                    </a:lnTo>
                    <a:lnTo>
                      <a:pt x="6667" y="20778"/>
                    </a:lnTo>
                    <a:lnTo>
                      <a:pt x="9463" y="17525"/>
                    </a:lnTo>
                    <a:lnTo>
                      <a:pt x="10800" y="21600"/>
                    </a:lnTo>
                    <a:lnTo>
                      <a:pt x="12138" y="17525"/>
                    </a:lnTo>
                    <a:lnTo>
                      <a:pt x="14933" y="20778"/>
                    </a:lnTo>
                    <a:lnTo>
                      <a:pt x="14609" y="16500"/>
                    </a:lnTo>
                    <a:lnTo>
                      <a:pt x="18438" y="18438"/>
                    </a:lnTo>
                    <a:lnTo>
                      <a:pt x="16500" y="14609"/>
                    </a:lnTo>
                    <a:lnTo>
                      <a:pt x="20778" y="14934"/>
                    </a:lnTo>
                    <a:lnTo>
                      <a:pt x="17523" y="12138"/>
                    </a:lnTo>
                    <a:lnTo>
                      <a:pt x="21600" y="10800"/>
                    </a:lnTo>
                    <a:lnTo>
                      <a:pt x="17523" y="9464"/>
                    </a:lnTo>
                    <a:lnTo>
                      <a:pt x="20778" y="6667"/>
                    </a:lnTo>
                    <a:lnTo>
                      <a:pt x="16500" y="6993"/>
                    </a:lnTo>
                    <a:lnTo>
                      <a:pt x="18438" y="3164"/>
                    </a:lnTo>
                    <a:lnTo>
                      <a:pt x="14609" y="5101"/>
                    </a:lnTo>
                    <a:lnTo>
                      <a:pt x="14933" y="824"/>
                    </a:lnTo>
                    <a:lnTo>
                      <a:pt x="12138" y="4077"/>
                    </a:lnTo>
                    <a:lnTo>
                      <a:pt x="10800" y="0"/>
                    </a:lnTo>
                    <a:close/>
                    <a:moveTo>
                      <a:pt x="10800" y="5098"/>
                    </a:moveTo>
                    <a:cubicBezTo>
                      <a:pt x="13950" y="5098"/>
                      <a:pt x="16504" y="7650"/>
                      <a:pt x="16504" y="10800"/>
                    </a:cubicBezTo>
                    <a:cubicBezTo>
                      <a:pt x="16504" y="13950"/>
                      <a:pt x="13950" y="16504"/>
                      <a:pt x="10800" y="16504"/>
                    </a:cubicBezTo>
                    <a:cubicBezTo>
                      <a:pt x="7650" y="16504"/>
                      <a:pt x="5096" y="13950"/>
                      <a:pt x="5096" y="10800"/>
                    </a:cubicBezTo>
                    <a:cubicBezTo>
                      <a:pt x="5096" y="7650"/>
                      <a:pt x="7650" y="5098"/>
                      <a:pt x="10800" y="5098"/>
                    </a:cubicBezTo>
                    <a:close/>
                  </a:path>
                </a:pathLst>
              </a:custGeom>
              <a:solidFill>
                <a:srgbClr val="FA9B35"/>
              </a:solidFill>
              <a:ln w="88900" cap="flat">
                <a:solidFill>
                  <a:srgbClr val="FA9B3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3200"/>
              </a:p>
            </p:txBody>
          </p:sp>
        </p:grpSp>
        <p:sp>
          <p:nvSpPr>
            <p:cNvPr id="31" name="Shape"/>
            <p:cNvSpPr/>
            <p:nvPr/>
          </p:nvSpPr>
          <p:spPr>
            <a:xfrm>
              <a:off x="944172" y="898032"/>
              <a:ext cx="1972264" cy="559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16143" extrusionOk="0">
                  <a:moveTo>
                    <a:pt x="537" y="2112"/>
                  </a:moveTo>
                  <a:cubicBezTo>
                    <a:pt x="884" y="161"/>
                    <a:pt x="3658" y="-886"/>
                    <a:pt x="4011" y="967"/>
                  </a:cubicBezTo>
                  <a:cubicBezTo>
                    <a:pt x="4365" y="2819"/>
                    <a:pt x="4474" y="7303"/>
                    <a:pt x="5279" y="7281"/>
                  </a:cubicBezTo>
                  <a:cubicBezTo>
                    <a:pt x="6084" y="7259"/>
                    <a:pt x="6955" y="3952"/>
                    <a:pt x="7785" y="4399"/>
                  </a:cubicBezTo>
                  <a:cubicBezTo>
                    <a:pt x="8615" y="4846"/>
                    <a:pt x="9008" y="6327"/>
                    <a:pt x="11152" y="6040"/>
                  </a:cubicBezTo>
                  <a:cubicBezTo>
                    <a:pt x="13297" y="5752"/>
                    <a:pt x="13737" y="3963"/>
                    <a:pt x="14539" y="4068"/>
                  </a:cubicBezTo>
                  <a:cubicBezTo>
                    <a:pt x="15340" y="4173"/>
                    <a:pt x="16944" y="6388"/>
                    <a:pt x="17946" y="6338"/>
                  </a:cubicBezTo>
                  <a:cubicBezTo>
                    <a:pt x="18949" y="6287"/>
                    <a:pt x="21369" y="2067"/>
                    <a:pt x="20333" y="11391"/>
                  </a:cubicBezTo>
                  <a:cubicBezTo>
                    <a:pt x="19297" y="20714"/>
                    <a:pt x="19061" y="13527"/>
                    <a:pt x="18186" y="13050"/>
                  </a:cubicBezTo>
                  <a:cubicBezTo>
                    <a:pt x="17310" y="12572"/>
                    <a:pt x="1600" y="14556"/>
                    <a:pt x="685" y="14054"/>
                  </a:cubicBezTo>
                  <a:cubicBezTo>
                    <a:pt x="-231" y="13552"/>
                    <a:pt x="-175" y="6861"/>
                    <a:pt x="537" y="211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32" name="Emission"/>
            <p:cNvSpPr txBox="1"/>
            <p:nvPr/>
          </p:nvSpPr>
          <p:spPr>
            <a:xfrm>
              <a:off x="890770" y="692482"/>
              <a:ext cx="2603398" cy="841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spcBef>
                  <a:spcPts val="0"/>
                </a:spcBef>
                <a:defRPr sz="4000" b="1">
                  <a:solidFill>
                    <a:srgbClr val="34495D"/>
                  </a:solidFill>
                </a:defRPr>
              </a:lvl1pPr>
            </a:lstStyle>
            <a:p>
              <a:r>
                <a:rPr sz="2400" dirty="0"/>
                <a:t>Emission</a:t>
              </a:r>
            </a:p>
          </p:txBody>
        </p:sp>
      </p:grpSp>
      <p:grpSp>
        <p:nvGrpSpPr>
          <p:cNvPr id="37" name="Group"/>
          <p:cNvGrpSpPr/>
          <p:nvPr/>
        </p:nvGrpSpPr>
        <p:grpSpPr>
          <a:xfrm>
            <a:off x="4916552" y="1642046"/>
            <a:ext cx="2125579" cy="1827520"/>
            <a:chOff x="0" y="0"/>
            <a:chExt cx="4494924" cy="3864624"/>
          </a:xfrm>
        </p:grpSpPr>
        <p:grpSp>
          <p:nvGrpSpPr>
            <p:cNvPr id="38" name="Group"/>
            <p:cNvGrpSpPr/>
            <p:nvPr/>
          </p:nvGrpSpPr>
          <p:grpSpPr>
            <a:xfrm>
              <a:off x="0" y="0"/>
              <a:ext cx="4263345" cy="3864624"/>
              <a:chOff x="0" y="0"/>
              <a:chExt cx="4263344" cy="3864623"/>
            </a:xfrm>
          </p:grpSpPr>
          <p:grpSp>
            <p:nvGrpSpPr>
              <p:cNvPr id="41" name="Group"/>
              <p:cNvGrpSpPr/>
              <p:nvPr/>
            </p:nvGrpSpPr>
            <p:grpSpPr>
              <a:xfrm>
                <a:off x="477223" y="0"/>
                <a:ext cx="3296843" cy="3864625"/>
                <a:chOff x="519937" y="235380"/>
                <a:chExt cx="3296841" cy="3864623"/>
              </a:xfrm>
            </p:grpSpPr>
            <p:sp>
              <p:nvSpPr>
                <p:cNvPr id="46" name="Line"/>
                <p:cNvSpPr/>
                <p:nvPr/>
              </p:nvSpPr>
              <p:spPr>
                <a:xfrm flipH="1">
                  <a:off x="1105021" y="519937"/>
                  <a:ext cx="2139469" cy="3296842"/>
                </a:xfrm>
                <a:prstGeom prst="line">
                  <a:avLst/>
                </a:prstGeom>
                <a:noFill/>
                <a:ln w="101600" cap="flat">
                  <a:solidFill>
                    <a:srgbClr val="FFCD9A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  <p:sp>
              <p:nvSpPr>
                <p:cNvPr id="47" name="Line"/>
                <p:cNvSpPr/>
                <p:nvPr/>
              </p:nvSpPr>
              <p:spPr>
                <a:xfrm>
                  <a:off x="1762079" y="245692"/>
                  <a:ext cx="818388" cy="3844052"/>
                </a:xfrm>
                <a:prstGeom prst="line">
                  <a:avLst/>
                </a:prstGeom>
                <a:noFill/>
                <a:ln w="101600" cap="flat">
                  <a:solidFill>
                    <a:srgbClr val="FFCD9A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  <p:sp>
              <p:nvSpPr>
                <p:cNvPr id="48" name="Line"/>
                <p:cNvSpPr/>
                <p:nvPr/>
              </p:nvSpPr>
              <p:spPr>
                <a:xfrm>
                  <a:off x="519937" y="1099993"/>
                  <a:ext cx="3296842" cy="2139469"/>
                </a:xfrm>
                <a:prstGeom prst="line">
                  <a:avLst/>
                </a:prstGeom>
                <a:noFill/>
                <a:ln w="101600" cap="flat">
                  <a:solidFill>
                    <a:srgbClr val="FFCD9A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  <p:sp>
              <p:nvSpPr>
                <p:cNvPr id="49" name="Line"/>
                <p:cNvSpPr/>
                <p:nvPr/>
              </p:nvSpPr>
              <p:spPr>
                <a:xfrm flipH="1">
                  <a:off x="1815595" y="235380"/>
                  <a:ext cx="714966" cy="3864624"/>
                </a:xfrm>
                <a:prstGeom prst="line">
                  <a:avLst/>
                </a:prstGeom>
                <a:noFill/>
                <a:ln w="101600" cap="flat">
                  <a:solidFill>
                    <a:srgbClr val="FFCD9A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  <p:sp>
              <p:nvSpPr>
                <p:cNvPr id="50" name="Line"/>
                <p:cNvSpPr/>
                <p:nvPr/>
              </p:nvSpPr>
              <p:spPr>
                <a:xfrm>
                  <a:off x="1056043" y="549303"/>
                  <a:ext cx="2227146" cy="3238259"/>
                </a:xfrm>
                <a:prstGeom prst="line">
                  <a:avLst/>
                </a:prstGeom>
                <a:noFill/>
                <a:ln w="101600" cap="flat">
                  <a:solidFill>
                    <a:srgbClr val="FFCD9A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  <p:sp>
              <p:nvSpPr>
                <p:cNvPr id="51" name="Line"/>
                <p:cNvSpPr/>
                <p:nvPr/>
              </p:nvSpPr>
              <p:spPr>
                <a:xfrm flipH="1">
                  <a:off x="556921" y="1056043"/>
                  <a:ext cx="3238258" cy="2227146"/>
                </a:xfrm>
                <a:prstGeom prst="line">
                  <a:avLst/>
                </a:prstGeom>
                <a:noFill/>
                <a:ln w="101600" cap="flat">
                  <a:solidFill>
                    <a:srgbClr val="FFCD9A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</p:grpSp>
          <p:grpSp>
            <p:nvGrpSpPr>
              <p:cNvPr id="42" name="Group"/>
              <p:cNvGrpSpPr/>
              <p:nvPr/>
            </p:nvGrpSpPr>
            <p:grpSpPr>
              <a:xfrm>
                <a:off x="0" y="997213"/>
                <a:ext cx="4263345" cy="1884325"/>
                <a:chOff x="0" y="0"/>
                <a:chExt cx="4263344" cy="1884324"/>
              </a:xfrm>
            </p:grpSpPr>
            <p:sp>
              <p:nvSpPr>
                <p:cNvPr id="43" name="Line"/>
                <p:cNvSpPr/>
                <p:nvPr/>
              </p:nvSpPr>
              <p:spPr>
                <a:xfrm flipV="1">
                  <a:off x="0" y="941242"/>
                  <a:ext cx="1171227" cy="18927"/>
                </a:xfrm>
                <a:prstGeom prst="line">
                  <a:avLst/>
                </a:prstGeom>
                <a:noFill/>
                <a:ln w="101600" cap="flat">
                  <a:solidFill>
                    <a:srgbClr val="FF9B35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  <p:pic>
              <p:nvPicPr>
                <p:cNvPr id="44" name="Group" descr="Group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/>
                <a:stretch>
                  <a:fillRect/>
                </a:stretch>
              </p:blipFill>
              <p:spPr>
                <a:xfrm>
                  <a:off x="874660" y="0"/>
                  <a:ext cx="2632892" cy="1884325"/>
                </a:xfrm>
                <a:prstGeom prst="rect">
                  <a:avLst/>
                </a:prstGeom>
                <a:ln w="12700" cap="flat">
                  <a:noFill/>
                  <a:round/>
                </a:ln>
                <a:effectLst/>
              </p:spPr>
            </p:pic>
            <p:sp>
              <p:nvSpPr>
                <p:cNvPr id="45" name="Line"/>
                <p:cNvSpPr/>
                <p:nvPr/>
              </p:nvSpPr>
              <p:spPr>
                <a:xfrm flipV="1">
                  <a:off x="3118708" y="950705"/>
                  <a:ext cx="1144637" cy="1"/>
                </a:xfrm>
                <a:prstGeom prst="line">
                  <a:avLst/>
                </a:prstGeom>
                <a:noFill/>
                <a:ln w="381000" cap="flat">
                  <a:solidFill>
                    <a:srgbClr val="FF9B35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 sz="900"/>
                </a:p>
              </p:txBody>
            </p:sp>
          </p:grpSp>
        </p:grpSp>
        <p:sp>
          <p:nvSpPr>
            <p:cNvPr id="39" name="Shape"/>
            <p:cNvSpPr/>
            <p:nvPr/>
          </p:nvSpPr>
          <p:spPr>
            <a:xfrm>
              <a:off x="450058" y="1925276"/>
              <a:ext cx="3511338" cy="61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0254" extrusionOk="0">
                  <a:moveTo>
                    <a:pt x="124" y="7029"/>
                  </a:moveTo>
                  <a:cubicBezTo>
                    <a:pt x="25" y="6773"/>
                    <a:pt x="385" y="-717"/>
                    <a:pt x="1376" y="56"/>
                  </a:cubicBezTo>
                  <a:cubicBezTo>
                    <a:pt x="2366" y="829"/>
                    <a:pt x="2378" y="6416"/>
                    <a:pt x="3088" y="6293"/>
                  </a:cubicBezTo>
                  <a:cubicBezTo>
                    <a:pt x="3797" y="6169"/>
                    <a:pt x="3878" y="1553"/>
                    <a:pt x="4554" y="2030"/>
                  </a:cubicBezTo>
                  <a:cubicBezTo>
                    <a:pt x="5229" y="2506"/>
                    <a:pt x="5772" y="5561"/>
                    <a:pt x="6487" y="5570"/>
                  </a:cubicBezTo>
                  <a:cubicBezTo>
                    <a:pt x="7201" y="5578"/>
                    <a:pt x="10019" y="6036"/>
                    <a:pt x="10593" y="5141"/>
                  </a:cubicBezTo>
                  <a:cubicBezTo>
                    <a:pt x="11167" y="4245"/>
                    <a:pt x="11153" y="1741"/>
                    <a:pt x="12458" y="1741"/>
                  </a:cubicBezTo>
                  <a:cubicBezTo>
                    <a:pt x="13763" y="1741"/>
                    <a:pt x="13637" y="5861"/>
                    <a:pt x="14363" y="5861"/>
                  </a:cubicBezTo>
                  <a:cubicBezTo>
                    <a:pt x="15089" y="5861"/>
                    <a:pt x="16559" y="3318"/>
                    <a:pt x="17329" y="3098"/>
                  </a:cubicBezTo>
                  <a:cubicBezTo>
                    <a:pt x="18099" y="2879"/>
                    <a:pt x="21060" y="4025"/>
                    <a:pt x="21074" y="6789"/>
                  </a:cubicBezTo>
                  <a:cubicBezTo>
                    <a:pt x="21074" y="6789"/>
                    <a:pt x="21477" y="17413"/>
                    <a:pt x="20998" y="19044"/>
                  </a:cubicBezTo>
                  <a:cubicBezTo>
                    <a:pt x="20519" y="20675"/>
                    <a:pt x="19324" y="20883"/>
                    <a:pt x="18934" y="18248"/>
                  </a:cubicBezTo>
                  <a:cubicBezTo>
                    <a:pt x="18544" y="15613"/>
                    <a:pt x="18304" y="14493"/>
                    <a:pt x="16832" y="14657"/>
                  </a:cubicBezTo>
                  <a:cubicBezTo>
                    <a:pt x="15359" y="14822"/>
                    <a:pt x="1408" y="14720"/>
                    <a:pt x="687" y="14511"/>
                  </a:cubicBezTo>
                  <a:cubicBezTo>
                    <a:pt x="-34" y="14303"/>
                    <a:pt x="-123" y="9649"/>
                    <a:pt x="124" y="702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40" name="Out-scattering"/>
            <p:cNvSpPr txBox="1"/>
            <p:nvPr/>
          </p:nvSpPr>
          <p:spPr>
            <a:xfrm>
              <a:off x="401758" y="1694941"/>
              <a:ext cx="4093166" cy="841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spcBef>
                  <a:spcPts val="0"/>
                </a:spcBef>
                <a:defRPr sz="4000" b="1">
                  <a:solidFill>
                    <a:srgbClr val="34495D"/>
                  </a:solidFill>
                </a:defRPr>
              </a:lvl1pPr>
            </a:lstStyle>
            <a:p>
              <a:r>
                <a:rPr sz="2400" dirty="0"/>
                <a:t>Out-scattering</a:t>
              </a:r>
            </a:p>
          </p:txBody>
        </p:sp>
      </p:grpSp>
      <p:grpSp>
        <p:nvGrpSpPr>
          <p:cNvPr id="52" name="Group"/>
          <p:cNvGrpSpPr/>
          <p:nvPr/>
        </p:nvGrpSpPr>
        <p:grpSpPr>
          <a:xfrm>
            <a:off x="2394188" y="2112973"/>
            <a:ext cx="2016070" cy="891068"/>
            <a:chOff x="-1" y="0"/>
            <a:chExt cx="4263346" cy="1884325"/>
          </a:xfrm>
        </p:grpSpPr>
        <p:grpSp>
          <p:nvGrpSpPr>
            <p:cNvPr id="53" name="Group"/>
            <p:cNvGrpSpPr/>
            <p:nvPr/>
          </p:nvGrpSpPr>
          <p:grpSpPr>
            <a:xfrm>
              <a:off x="-1" y="0"/>
              <a:ext cx="4263346" cy="1884325"/>
              <a:chOff x="0" y="0"/>
              <a:chExt cx="4263344" cy="1884324"/>
            </a:xfrm>
          </p:grpSpPr>
          <p:sp>
            <p:nvSpPr>
              <p:cNvPr id="56" name="Line"/>
              <p:cNvSpPr/>
              <p:nvPr/>
            </p:nvSpPr>
            <p:spPr>
              <a:xfrm flipV="1">
                <a:off x="-1" y="941242"/>
                <a:ext cx="1171228" cy="18927"/>
              </a:xfrm>
              <a:prstGeom prst="line">
                <a:avLst/>
              </a:prstGeom>
              <a:noFill/>
              <a:ln w="101600" cap="flat">
                <a:solidFill>
                  <a:srgbClr val="FF9B35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spcBef>
                    <a:spcPts val="0"/>
                  </a:spcBef>
                  <a:defRPr sz="1200"/>
                </a:pPr>
                <a:endParaRPr sz="900"/>
              </a:p>
            </p:txBody>
          </p:sp>
          <p:pic>
            <p:nvPicPr>
              <p:cNvPr id="57" name="Group" descr="Group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/>
              <a:stretch>
                <a:fillRect/>
              </a:stretch>
            </p:blipFill>
            <p:spPr>
              <a:xfrm>
                <a:off x="874660" y="0"/>
                <a:ext cx="2632892" cy="1884325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58" name="Line"/>
              <p:cNvSpPr/>
              <p:nvPr/>
            </p:nvSpPr>
            <p:spPr>
              <a:xfrm flipV="1">
                <a:off x="3118708" y="950705"/>
                <a:ext cx="1144637" cy="1"/>
              </a:xfrm>
              <a:prstGeom prst="line">
                <a:avLst/>
              </a:prstGeom>
              <a:noFill/>
              <a:ln w="381000" cap="flat">
                <a:solidFill>
                  <a:srgbClr val="FF9B3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spcBef>
                    <a:spcPts val="0"/>
                  </a:spcBef>
                  <a:defRPr sz="1200"/>
                </a:pPr>
                <a:endParaRPr sz="900"/>
              </a:p>
            </p:txBody>
          </p:sp>
        </p:grpSp>
        <p:sp>
          <p:nvSpPr>
            <p:cNvPr id="54" name="Shape"/>
            <p:cNvSpPr/>
            <p:nvPr/>
          </p:nvSpPr>
          <p:spPr>
            <a:xfrm>
              <a:off x="673606" y="858838"/>
              <a:ext cx="2514273" cy="656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19766" extrusionOk="0">
                  <a:moveTo>
                    <a:pt x="1" y="13576"/>
                  </a:moveTo>
                  <a:cubicBezTo>
                    <a:pt x="-33" y="10340"/>
                    <a:pt x="1313" y="627"/>
                    <a:pt x="2312" y="398"/>
                  </a:cubicBezTo>
                  <a:cubicBezTo>
                    <a:pt x="3312" y="168"/>
                    <a:pt x="4319" y="-941"/>
                    <a:pt x="4696" y="1974"/>
                  </a:cubicBezTo>
                  <a:cubicBezTo>
                    <a:pt x="5036" y="4557"/>
                    <a:pt x="5117" y="8306"/>
                    <a:pt x="7189" y="7801"/>
                  </a:cubicBezTo>
                  <a:cubicBezTo>
                    <a:pt x="9261" y="7295"/>
                    <a:pt x="12517" y="7484"/>
                    <a:pt x="13357" y="7353"/>
                  </a:cubicBezTo>
                  <a:cubicBezTo>
                    <a:pt x="14197" y="7221"/>
                    <a:pt x="14013" y="2985"/>
                    <a:pt x="14832" y="3322"/>
                  </a:cubicBezTo>
                  <a:cubicBezTo>
                    <a:pt x="15651" y="3658"/>
                    <a:pt x="15933" y="7256"/>
                    <a:pt x="17264" y="7256"/>
                  </a:cubicBezTo>
                  <a:cubicBezTo>
                    <a:pt x="18595" y="7256"/>
                    <a:pt x="21336" y="5671"/>
                    <a:pt x="21324" y="8346"/>
                  </a:cubicBezTo>
                  <a:cubicBezTo>
                    <a:pt x="21324" y="8346"/>
                    <a:pt x="21567" y="17280"/>
                    <a:pt x="20688" y="17531"/>
                  </a:cubicBezTo>
                  <a:cubicBezTo>
                    <a:pt x="19809" y="17782"/>
                    <a:pt x="18945" y="15800"/>
                    <a:pt x="16617" y="15959"/>
                  </a:cubicBezTo>
                  <a:cubicBezTo>
                    <a:pt x="14290" y="16118"/>
                    <a:pt x="12843" y="15076"/>
                    <a:pt x="12171" y="17741"/>
                  </a:cubicBezTo>
                  <a:cubicBezTo>
                    <a:pt x="11499" y="20405"/>
                    <a:pt x="10898" y="20659"/>
                    <a:pt x="10969" y="17180"/>
                  </a:cubicBezTo>
                  <a:cubicBezTo>
                    <a:pt x="11039" y="13701"/>
                    <a:pt x="1736" y="16388"/>
                    <a:pt x="1736" y="16388"/>
                  </a:cubicBezTo>
                  <a:cubicBezTo>
                    <a:pt x="1736" y="16388"/>
                    <a:pt x="34" y="16811"/>
                    <a:pt x="1" y="1357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55" name="Absorption"/>
            <p:cNvSpPr txBox="1"/>
            <p:nvPr/>
          </p:nvSpPr>
          <p:spPr>
            <a:xfrm>
              <a:off x="680584" y="707754"/>
              <a:ext cx="3228214" cy="841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spcBef>
                  <a:spcPts val="0"/>
                </a:spcBef>
                <a:defRPr sz="4000" b="1">
                  <a:solidFill>
                    <a:srgbClr val="34495D"/>
                  </a:solidFill>
                </a:defRPr>
              </a:lvl1pPr>
            </a:lstStyle>
            <a:p>
              <a:r>
                <a:rPr sz="2400"/>
                <a:t>Absorption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419439" y="3390290"/>
            <a:ext cx="5984858" cy="721440"/>
            <a:chOff x="2419439" y="3390290"/>
            <a:chExt cx="5984858" cy="721440"/>
          </a:xfrm>
        </p:grpSpPr>
        <p:sp>
          <p:nvSpPr>
            <p:cNvPr id="4" name="Losses"/>
            <p:cNvSpPr txBox="1"/>
            <p:nvPr/>
          </p:nvSpPr>
          <p:spPr>
            <a:xfrm>
              <a:off x="7444278" y="3525105"/>
              <a:ext cx="923330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spcBef>
                  <a:spcPts val="0"/>
                </a:spcBef>
                <a:defRPr sz="4000" b="1">
                  <a:solidFill>
                    <a:srgbClr val="34495D"/>
                  </a:solidFill>
                </a:defRPr>
              </a:lvl1pPr>
            </a:lstStyle>
            <a:p>
              <a:r>
                <a:rPr sz="2400"/>
                <a:t>Losses</a:t>
              </a:r>
            </a:p>
          </p:txBody>
        </p:sp>
        <p:pic>
          <p:nvPicPr>
            <p:cNvPr id="59" name="Rounded Rectangle" descr="Rounded Rectangl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19439" y="3497581"/>
              <a:ext cx="5984858" cy="571015"/>
            </a:xfrm>
            <a:prstGeom prst="rect">
              <a:avLst/>
            </a:prstGeom>
          </p:spPr>
        </p:pic>
        <p:pic>
          <p:nvPicPr>
            <p:cNvPr id="6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0167"/>
            <a:stretch>
              <a:fillRect/>
            </a:stretch>
          </p:blipFill>
          <p:spPr>
            <a:xfrm>
              <a:off x="2495014" y="3390290"/>
              <a:ext cx="2144867" cy="72067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4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9671"/>
            <a:stretch>
              <a:fillRect/>
            </a:stretch>
          </p:blipFill>
          <p:spPr>
            <a:xfrm>
              <a:off x="4880998" y="3391054"/>
              <a:ext cx="2142008" cy="720676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82" name="Group 81"/>
          <p:cNvGrpSpPr/>
          <p:nvPr/>
        </p:nvGrpSpPr>
        <p:grpSpPr>
          <a:xfrm>
            <a:off x="2419439" y="4050527"/>
            <a:ext cx="5984858" cy="721440"/>
            <a:chOff x="2419439" y="4050527"/>
            <a:chExt cx="5984858" cy="721440"/>
          </a:xfrm>
        </p:grpSpPr>
        <p:grpSp>
          <p:nvGrpSpPr>
            <p:cNvPr id="60" name="Group"/>
            <p:cNvGrpSpPr/>
            <p:nvPr/>
          </p:nvGrpSpPr>
          <p:grpSpPr>
            <a:xfrm>
              <a:off x="2419439" y="4140184"/>
              <a:ext cx="5984858" cy="571015"/>
              <a:chOff x="-19050" y="-19050"/>
              <a:chExt cx="12656078" cy="1207514"/>
            </a:xfrm>
          </p:grpSpPr>
          <p:sp>
            <p:nvSpPr>
              <p:cNvPr id="61" name="Gains"/>
              <p:cNvSpPr txBox="1"/>
              <p:nvPr/>
            </p:nvSpPr>
            <p:spPr>
              <a:xfrm>
                <a:off x="10606894" y="51853"/>
                <a:ext cx="1722039" cy="997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spcBef>
                    <a:spcPts val="0"/>
                  </a:spcBef>
                  <a:defRPr sz="4000" b="1">
                    <a:solidFill>
                      <a:srgbClr val="34495D"/>
                    </a:solidFill>
                  </a:defRPr>
                </a:lvl1pPr>
              </a:lstStyle>
              <a:p>
                <a:r>
                  <a:rPr sz="2400"/>
                  <a:t>Gains</a:t>
                </a:r>
              </a:p>
            </p:txBody>
          </p:sp>
          <p:pic>
            <p:nvPicPr>
              <p:cNvPr id="62" name="Rounded Rectangle" descr="Rounded Rectangle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9050" y="-19050"/>
                <a:ext cx="12656078" cy="1207514"/>
              </a:xfrm>
              <a:prstGeom prst="rect">
                <a:avLst/>
              </a:prstGeom>
              <a:effectLst/>
            </p:spPr>
          </p:pic>
        </p:grpSp>
        <p:pic>
          <p:nvPicPr>
            <p:cNvPr id="65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83830" y="4326326"/>
              <a:ext cx="232458" cy="241067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66" name="Group"/>
            <p:cNvGrpSpPr/>
            <p:nvPr/>
          </p:nvGrpSpPr>
          <p:grpSpPr>
            <a:xfrm>
              <a:off x="2684693" y="4050527"/>
              <a:ext cx="2104830" cy="720676"/>
              <a:chOff x="0" y="0"/>
              <a:chExt cx="4451047" cy="1524000"/>
            </a:xfrm>
          </p:grpSpPr>
          <p:pic>
            <p:nvPicPr>
              <p:cNvPr id="67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28682"/>
              <a:stretch>
                <a:fillRect/>
              </a:stretch>
            </p:blipFill>
            <p:spPr>
              <a:xfrm>
                <a:off x="0" y="0"/>
                <a:ext cx="4451048" cy="152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8" name="Line"/>
              <p:cNvSpPr/>
              <p:nvPr/>
            </p:nvSpPr>
            <p:spPr>
              <a:xfrm>
                <a:off x="1346924" y="1330986"/>
                <a:ext cx="1532881" cy="1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3200"/>
              </a:p>
            </p:txBody>
          </p:sp>
        </p:grpSp>
        <p:pic>
          <p:nvPicPr>
            <p:cNvPr id="69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880075" y="4326326"/>
              <a:ext cx="232458" cy="241067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70" name="Group"/>
            <p:cNvGrpSpPr/>
            <p:nvPr/>
          </p:nvGrpSpPr>
          <p:grpSpPr>
            <a:xfrm>
              <a:off x="5158539" y="4051291"/>
              <a:ext cx="2004736" cy="720676"/>
              <a:chOff x="0" y="0"/>
              <a:chExt cx="4239381" cy="1524000"/>
            </a:xfrm>
          </p:grpSpPr>
          <p:pic>
            <p:nvPicPr>
              <p:cNvPr id="71" name="Image" descr="Imag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31071"/>
              <a:stretch>
                <a:fillRect/>
              </a:stretch>
            </p:blipFill>
            <p:spPr>
              <a:xfrm>
                <a:off x="0" y="0"/>
                <a:ext cx="4239382" cy="152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2" name="Line"/>
              <p:cNvSpPr/>
              <p:nvPr/>
            </p:nvSpPr>
            <p:spPr>
              <a:xfrm>
                <a:off x="1245622" y="1329369"/>
                <a:ext cx="1532880" cy="1"/>
              </a:xfrm>
              <a:prstGeom prst="line">
                <a:avLst/>
              </a:prstGeom>
              <a:noFill/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3200"/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2407480" y="3335596"/>
            <a:ext cx="6458453" cy="768794"/>
            <a:chOff x="2407480" y="3335596"/>
            <a:chExt cx="6458453" cy="768794"/>
          </a:xfrm>
        </p:grpSpPr>
        <p:grpSp>
          <p:nvGrpSpPr>
            <p:cNvPr id="80" name="Group 79"/>
            <p:cNvGrpSpPr/>
            <p:nvPr/>
          </p:nvGrpSpPr>
          <p:grpSpPr>
            <a:xfrm>
              <a:off x="2407480" y="3367595"/>
              <a:ext cx="3452575" cy="736795"/>
              <a:chOff x="6655142" y="6032095"/>
              <a:chExt cx="7022035" cy="1524001"/>
            </a:xfrm>
          </p:grpSpPr>
          <p:sp>
            <p:nvSpPr>
              <p:cNvPr id="77" name="Losses"/>
              <p:cNvSpPr txBox="1"/>
              <p:nvPr/>
            </p:nvSpPr>
            <p:spPr>
              <a:xfrm>
                <a:off x="11693088" y="6346880"/>
                <a:ext cx="1836355" cy="93858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spcBef>
                    <a:spcPts val="0"/>
                  </a:spcBef>
                  <a:defRPr sz="4000" b="1">
                    <a:solidFill>
                      <a:srgbClr val="34495D"/>
                    </a:solidFill>
                  </a:defRPr>
                </a:lvl1pPr>
              </a:lstStyle>
              <a:p>
                <a:r>
                  <a:rPr sz="2400"/>
                  <a:t>Losses</a:t>
                </a:r>
              </a:p>
            </p:txBody>
          </p:sp>
          <p:pic>
            <p:nvPicPr>
              <p:cNvPr id="78" name="Rounded Rectangle" descr="Rounded Rectangle"/>
              <p:cNvPicPr>
                <a:picLocks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6655142" y="6258983"/>
                <a:ext cx="7022035" cy="1207515"/>
              </a:xfrm>
              <a:prstGeom prst="rect">
                <a:avLst/>
              </a:prstGeom>
            </p:spPr>
          </p:pic>
          <p:pic>
            <p:nvPicPr>
              <p:cNvPr id="79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4831"/>
              <a:stretch>
                <a:fillRect/>
              </a:stretch>
            </p:blipFill>
            <p:spPr>
              <a:xfrm>
                <a:off x="6747933" y="6032095"/>
                <a:ext cx="4438503" cy="1524001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grpSp>
          <p:nvGrpSpPr>
            <p:cNvPr id="83" name="Group"/>
            <p:cNvGrpSpPr/>
            <p:nvPr/>
          </p:nvGrpSpPr>
          <p:grpSpPr>
            <a:xfrm>
              <a:off x="6039372" y="3335596"/>
              <a:ext cx="2826561" cy="628828"/>
              <a:chOff x="5607683" y="-591211"/>
              <a:chExt cx="6275764" cy="1396173"/>
            </a:xfrm>
          </p:grpSpPr>
          <p:pic>
            <p:nvPicPr>
              <p:cNvPr id="84" name="Image" descr="Image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5730933" y="144612"/>
                <a:ext cx="6152514" cy="6603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5" name="Extinction coefficient"/>
              <p:cNvSpPr txBox="1"/>
              <p:nvPr/>
            </p:nvSpPr>
            <p:spPr>
              <a:xfrm>
                <a:off x="5607683" y="-591211"/>
                <a:ext cx="5212544" cy="7881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0"/>
                  </a:spcBef>
                  <a:defRPr sz="4000" b="1">
                    <a:solidFill>
                      <a:srgbClr val="34495D"/>
                    </a:solidFill>
                  </a:defRPr>
                </a:lvl1pPr>
              </a:lstStyle>
              <a:p>
                <a:r>
                  <a:rPr sz="2000" dirty="0"/>
                  <a:t>Extinction coefficient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08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Radiative transfer equation</a:t>
            </a:r>
            <a:endParaRPr lang="en-US" dirty="0"/>
          </a:p>
        </p:txBody>
      </p:sp>
      <p:pic>
        <p:nvPicPr>
          <p:cNvPr id="5" name="Image" descr="Image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3145975"/>
            <a:ext cx="7886700" cy="76235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6" name="Group"/>
          <p:cNvGrpSpPr/>
          <p:nvPr/>
        </p:nvGrpSpPr>
        <p:grpSpPr>
          <a:xfrm>
            <a:off x="1123950" y="4364250"/>
            <a:ext cx="4727931" cy="440542"/>
            <a:chOff x="0" y="-53070"/>
            <a:chExt cx="9988788" cy="930738"/>
          </a:xfrm>
        </p:grpSpPr>
        <p:sp>
          <p:nvSpPr>
            <p:cNvPr id="7" name="Transmittance"/>
            <p:cNvSpPr txBox="1"/>
            <p:nvPr/>
          </p:nvSpPr>
          <p:spPr>
            <a:xfrm>
              <a:off x="0" y="21106"/>
              <a:ext cx="4049944" cy="856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spcBef>
                  <a:spcPts val="0"/>
                </a:spcBef>
                <a:defRPr sz="4000" b="1">
                  <a:solidFill>
                    <a:srgbClr val="34495D"/>
                  </a:solidFill>
                </a:defRPr>
              </a:lvl1pPr>
            </a:lstStyle>
            <a:p>
              <a:r>
                <a:rPr sz="2400" dirty="0"/>
                <a:t>Transmittance</a:t>
              </a:r>
            </a:p>
          </p:txBody>
        </p:sp>
        <p:pic>
          <p:nvPicPr>
            <p:cNvPr id="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73787" y="-53070"/>
              <a:ext cx="5715001" cy="76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" name="Group"/>
          <p:cNvGrpSpPr/>
          <p:nvPr/>
        </p:nvGrpSpPr>
        <p:grpSpPr>
          <a:xfrm>
            <a:off x="1123950" y="1095632"/>
            <a:ext cx="6539827" cy="1777451"/>
            <a:chOff x="0" y="0"/>
            <a:chExt cx="11816768" cy="3211662"/>
          </a:xfrm>
        </p:grpSpPr>
        <p:sp>
          <p:nvSpPr>
            <p:cNvPr id="10" name="Line"/>
            <p:cNvSpPr/>
            <p:nvPr/>
          </p:nvSpPr>
          <p:spPr>
            <a:xfrm flipV="1">
              <a:off x="0" y="2044985"/>
              <a:ext cx="1684157" cy="22"/>
            </a:xfrm>
            <a:prstGeom prst="line">
              <a:avLst/>
            </a:prstGeom>
            <a:noFill/>
            <a:ln w="127000" cap="flat">
              <a:solidFill>
                <a:srgbClr val="F6941C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/>
              </a:pPr>
              <a:endParaRPr/>
            </a:p>
          </p:txBody>
        </p:sp>
        <p:grpSp>
          <p:nvGrpSpPr>
            <p:cNvPr id="11" name="Group"/>
            <p:cNvGrpSpPr/>
            <p:nvPr/>
          </p:nvGrpSpPr>
          <p:grpSpPr>
            <a:xfrm>
              <a:off x="1577022" y="0"/>
              <a:ext cx="9015987" cy="917728"/>
              <a:chOff x="0" y="0"/>
              <a:chExt cx="9015985" cy="917727"/>
            </a:xfrm>
          </p:grpSpPr>
          <p:sp>
            <p:nvSpPr>
              <p:cNvPr id="15" name="Line"/>
              <p:cNvSpPr/>
              <p:nvPr/>
            </p:nvSpPr>
            <p:spPr>
              <a:xfrm flipV="1">
                <a:off x="9817" y="713765"/>
                <a:ext cx="9006169" cy="17"/>
              </a:xfrm>
              <a:prstGeom prst="line">
                <a:avLst/>
              </a:prstGeom>
              <a:noFill/>
              <a:ln>
                <a:noFill/>
                <a:headEnd type="arrow" w="med" len="med"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spcBef>
                    <a:spcPts val="0"/>
                  </a:spcBef>
                  <a:defRPr sz="1200"/>
                </a:pPr>
                <a:endParaRPr/>
              </a:p>
            </p:txBody>
          </p:sp>
          <p:sp>
            <p:nvSpPr>
              <p:cNvPr id="16" name="Line"/>
              <p:cNvSpPr/>
              <p:nvPr/>
            </p:nvSpPr>
            <p:spPr>
              <a:xfrm flipH="1">
                <a:off x="-1" y="575780"/>
                <a:ext cx="2" cy="341948"/>
              </a:xfrm>
              <a:prstGeom prst="line">
                <a:avLst/>
              </a:prstGeom>
              <a:noFill/>
              <a:ln w="25400" cap="flat">
                <a:solidFill>
                  <a:srgbClr val="34495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spcBef>
                    <a:spcPts val="0"/>
                  </a:spcBef>
                  <a:defRPr sz="1200"/>
                </a:pPr>
                <a:endParaRPr/>
              </a:p>
            </p:txBody>
          </p:sp>
          <p:sp>
            <p:nvSpPr>
              <p:cNvPr id="17" name="Line"/>
              <p:cNvSpPr/>
              <p:nvPr/>
            </p:nvSpPr>
            <p:spPr>
              <a:xfrm>
                <a:off x="9006721" y="572522"/>
                <a:ext cx="1" cy="341948"/>
              </a:xfrm>
              <a:prstGeom prst="line">
                <a:avLst/>
              </a:prstGeom>
              <a:noFill/>
              <a:ln w="25400" cap="flat">
                <a:solidFill>
                  <a:srgbClr val="34495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spcBef>
                    <a:spcPts val="0"/>
                  </a:spcBef>
                  <a:defRPr sz="1200"/>
                </a:pPr>
                <a:endParaRPr/>
              </a:p>
            </p:txBody>
          </p:sp>
          <p:pic>
            <p:nvPicPr>
              <p:cNvPr id="18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50000"/>
              <a:stretch>
                <a:fillRect/>
              </a:stretch>
            </p:blipFill>
            <p:spPr>
              <a:xfrm>
                <a:off x="4592221" y="0"/>
                <a:ext cx="376588" cy="5491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7" b="7"/>
            <a:stretch>
              <a:fillRect/>
            </a:stretch>
          </p:blipFill>
          <p:spPr>
            <a:xfrm>
              <a:off x="1143041" y="878359"/>
              <a:ext cx="9893959" cy="2333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" name="Line"/>
            <p:cNvSpPr/>
            <p:nvPr/>
          </p:nvSpPr>
          <p:spPr>
            <a:xfrm flipV="1">
              <a:off x="10595358" y="2045025"/>
              <a:ext cx="1221411" cy="60"/>
            </a:xfrm>
            <a:prstGeom prst="line">
              <a:avLst/>
            </a:prstGeom>
            <a:noFill/>
            <a:ln w="127000" cap="flat">
              <a:solidFill>
                <a:srgbClr val="F6941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/>
              </a:pPr>
              <a:endParaRPr/>
            </a:p>
          </p:txBody>
        </p:sp>
        <p:pic>
          <p:nvPicPr>
            <p:cNvPr id="14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62705" y="880386"/>
              <a:ext cx="10234341" cy="2329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" name="Group"/>
          <p:cNvGrpSpPr/>
          <p:nvPr/>
        </p:nvGrpSpPr>
        <p:grpSpPr>
          <a:xfrm>
            <a:off x="821810" y="2207805"/>
            <a:ext cx="241230" cy="336193"/>
            <a:chOff x="-16101" y="0"/>
            <a:chExt cx="355600" cy="495586"/>
          </a:xfrm>
        </p:grpSpPr>
        <p:sp>
          <p:nvSpPr>
            <p:cNvPr id="20" name="Circle"/>
            <p:cNvSpPr/>
            <p:nvPr/>
          </p:nvSpPr>
          <p:spPr>
            <a:xfrm>
              <a:off x="101600" y="0"/>
              <a:ext cx="114300" cy="114300"/>
            </a:xfrm>
            <a:prstGeom prst="ellipse">
              <a:avLst/>
            </a:pr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3400">
                  <a:uFill>
                    <a:solidFill>
                      <a:srgbClr val="000000"/>
                    </a:solidFill>
                  </a:uFill>
                </a:defRPr>
              </a:pPr>
              <a:endParaRPr/>
            </a:p>
          </p:txBody>
        </p:sp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6102" y="216186"/>
              <a:ext cx="355601" cy="27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" name="Sunburst"/>
          <p:cNvSpPr/>
          <p:nvPr/>
        </p:nvSpPr>
        <p:spPr>
          <a:xfrm>
            <a:off x="3795535" y="1815099"/>
            <a:ext cx="704950" cy="704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9464" y="4077"/>
                </a:lnTo>
                <a:lnTo>
                  <a:pt x="6667" y="824"/>
                </a:lnTo>
                <a:lnTo>
                  <a:pt x="6991" y="5101"/>
                </a:lnTo>
                <a:lnTo>
                  <a:pt x="3164" y="3164"/>
                </a:lnTo>
                <a:lnTo>
                  <a:pt x="5100" y="6993"/>
                </a:lnTo>
                <a:lnTo>
                  <a:pt x="822" y="6667"/>
                </a:lnTo>
                <a:lnTo>
                  <a:pt x="4077" y="9464"/>
                </a:lnTo>
                <a:lnTo>
                  <a:pt x="0" y="10800"/>
                </a:lnTo>
                <a:lnTo>
                  <a:pt x="4077" y="12138"/>
                </a:lnTo>
                <a:lnTo>
                  <a:pt x="822" y="14934"/>
                </a:lnTo>
                <a:lnTo>
                  <a:pt x="5100" y="14609"/>
                </a:lnTo>
                <a:lnTo>
                  <a:pt x="3164" y="18438"/>
                </a:lnTo>
                <a:lnTo>
                  <a:pt x="6991" y="16500"/>
                </a:lnTo>
                <a:lnTo>
                  <a:pt x="6667" y="20778"/>
                </a:lnTo>
                <a:lnTo>
                  <a:pt x="9464" y="17525"/>
                </a:lnTo>
                <a:lnTo>
                  <a:pt x="10800" y="21600"/>
                </a:lnTo>
                <a:lnTo>
                  <a:pt x="12138" y="17525"/>
                </a:lnTo>
                <a:lnTo>
                  <a:pt x="14933" y="20778"/>
                </a:lnTo>
                <a:lnTo>
                  <a:pt x="14609" y="16500"/>
                </a:lnTo>
                <a:lnTo>
                  <a:pt x="18438" y="18438"/>
                </a:lnTo>
                <a:lnTo>
                  <a:pt x="16500" y="14609"/>
                </a:lnTo>
                <a:lnTo>
                  <a:pt x="20778" y="14934"/>
                </a:lnTo>
                <a:lnTo>
                  <a:pt x="17523" y="12138"/>
                </a:lnTo>
                <a:lnTo>
                  <a:pt x="21600" y="10800"/>
                </a:lnTo>
                <a:lnTo>
                  <a:pt x="17523" y="9464"/>
                </a:lnTo>
                <a:lnTo>
                  <a:pt x="20778" y="6667"/>
                </a:lnTo>
                <a:lnTo>
                  <a:pt x="16500" y="6993"/>
                </a:lnTo>
                <a:lnTo>
                  <a:pt x="18438" y="3164"/>
                </a:lnTo>
                <a:lnTo>
                  <a:pt x="14609" y="5101"/>
                </a:lnTo>
                <a:lnTo>
                  <a:pt x="14933" y="824"/>
                </a:lnTo>
                <a:lnTo>
                  <a:pt x="12138" y="4077"/>
                </a:lnTo>
                <a:lnTo>
                  <a:pt x="10800" y="0"/>
                </a:lnTo>
                <a:close/>
                <a:moveTo>
                  <a:pt x="10800" y="5098"/>
                </a:moveTo>
                <a:cubicBezTo>
                  <a:pt x="13950" y="5098"/>
                  <a:pt x="16504" y="7650"/>
                  <a:pt x="16504" y="10800"/>
                </a:cubicBezTo>
                <a:cubicBezTo>
                  <a:pt x="16504" y="13950"/>
                  <a:pt x="13950" y="16504"/>
                  <a:pt x="10800" y="16504"/>
                </a:cubicBezTo>
                <a:cubicBezTo>
                  <a:pt x="7650" y="16504"/>
                  <a:pt x="5096" y="13950"/>
                  <a:pt x="5096" y="10800"/>
                </a:cubicBezTo>
                <a:cubicBezTo>
                  <a:pt x="5096" y="7650"/>
                  <a:pt x="7650" y="5098"/>
                  <a:pt x="10800" y="5098"/>
                </a:cubicBezTo>
                <a:close/>
              </a:path>
            </a:pathLst>
          </a:custGeom>
          <a:solidFill>
            <a:srgbClr val="FA9B35"/>
          </a:solidFill>
          <a:ln w="88900">
            <a:solidFill>
              <a:srgbClr val="FA9B35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1" name="Group"/>
          <p:cNvGrpSpPr/>
          <p:nvPr/>
        </p:nvGrpSpPr>
        <p:grpSpPr>
          <a:xfrm rot="16200000">
            <a:off x="3459610" y="1661410"/>
            <a:ext cx="1398605" cy="1057098"/>
            <a:chOff x="0" y="0"/>
            <a:chExt cx="2139055" cy="1616747"/>
          </a:xfrm>
        </p:grpSpPr>
        <p:grpSp>
          <p:nvGrpSpPr>
            <p:cNvPr id="32" name="Group"/>
            <p:cNvGrpSpPr/>
            <p:nvPr/>
          </p:nvGrpSpPr>
          <p:grpSpPr>
            <a:xfrm>
              <a:off x="1261576" y="808373"/>
              <a:ext cx="877480" cy="2"/>
              <a:chOff x="0" y="0"/>
              <a:chExt cx="877479" cy="0"/>
            </a:xfrm>
          </p:grpSpPr>
          <p:sp>
            <p:nvSpPr>
              <p:cNvPr id="50" name="Line"/>
              <p:cNvSpPr/>
              <p:nvPr/>
            </p:nvSpPr>
            <p:spPr>
              <a:xfrm>
                <a:off x="-1" y="0"/>
                <a:ext cx="403538" cy="1"/>
              </a:xfrm>
              <a:prstGeom prst="line">
                <a:avLst/>
              </a:prstGeom>
              <a:noFill/>
              <a:ln w="114300" cap="flat">
                <a:solidFill>
                  <a:srgbClr val="FF9B35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spcBef>
                    <a:spcPts val="0"/>
                  </a:spcBef>
                  <a:defRPr sz="1200"/>
                </a:pPr>
                <a:endParaRPr/>
              </a:p>
            </p:txBody>
          </p:sp>
          <p:sp>
            <p:nvSpPr>
              <p:cNvPr id="51" name="Line"/>
              <p:cNvSpPr/>
              <p:nvPr/>
            </p:nvSpPr>
            <p:spPr>
              <a:xfrm flipV="1">
                <a:off x="213911" y="0"/>
                <a:ext cx="663569" cy="1"/>
              </a:xfrm>
              <a:prstGeom prst="line">
                <a:avLst/>
              </a:prstGeom>
              <a:noFill/>
              <a:ln w="177800" cap="flat">
                <a:solidFill>
                  <a:srgbClr val="FF9B3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spcBef>
                    <a:spcPts val="0"/>
                  </a:spcBef>
                  <a:defRPr sz="1200"/>
                </a:pPr>
                <a:endParaRPr/>
              </a:p>
            </p:txBody>
          </p:sp>
        </p:grpSp>
        <p:grpSp>
          <p:nvGrpSpPr>
            <p:cNvPr id="33" name="Group"/>
            <p:cNvGrpSpPr/>
            <p:nvPr/>
          </p:nvGrpSpPr>
          <p:grpSpPr>
            <a:xfrm flipH="1">
              <a:off x="-1" y="808373"/>
              <a:ext cx="877481" cy="2"/>
              <a:chOff x="0" y="0"/>
              <a:chExt cx="877479" cy="0"/>
            </a:xfrm>
          </p:grpSpPr>
          <p:sp>
            <p:nvSpPr>
              <p:cNvPr id="48" name="Line"/>
              <p:cNvSpPr/>
              <p:nvPr/>
            </p:nvSpPr>
            <p:spPr>
              <a:xfrm>
                <a:off x="-1" y="0"/>
                <a:ext cx="403538" cy="1"/>
              </a:xfrm>
              <a:prstGeom prst="line">
                <a:avLst/>
              </a:prstGeom>
              <a:noFill/>
              <a:ln w="114300" cap="flat">
                <a:solidFill>
                  <a:srgbClr val="FF9B35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spcBef>
                    <a:spcPts val="0"/>
                  </a:spcBef>
                  <a:defRPr sz="1200"/>
                </a:pPr>
                <a:endParaRPr/>
              </a:p>
            </p:txBody>
          </p:sp>
          <p:sp>
            <p:nvSpPr>
              <p:cNvPr id="49" name="Line"/>
              <p:cNvSpPr/>
              <p:nvPr/>
            </p:nvSpPr>
            <p:spPr>
              <a:xfrm flipV="1">
                <a:off x="213911" y="0"/>
                <a:ext cx="663569" cy="1"/>
              </a:xfrm>
              <a:prstGeom prst="line">
                <a:avLst/>
              </a:prstGeom>
              <a:noFill/>
              <a:ln w="177800" cap="flat">
                <a:solidFill>
                  <a:srgbClr val="FF9B3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spcBef>
                    <a:spcPts val="0"/>
                  </a:spcBef>
                  <a:defRPr sz="1200"/>
                </a:pPr>
                <a:endParaRPr/>
              </a:p>
            </p:txBody>
          </p:sp>
        </p:grpSp>
        <p:grpSp>
          <p:nvGrpSpPr>
            <p:cNvPr id="34" name="Group"/>
            <p:cNvGrpSpPr/>
            <p:nvPr/>
          </p:nvGrpSpPr>
          <p:grpSpPr>
            <a:xfrm rot="18654161">
              <a:off x="-1" y="808373"/>
              <a:ext cx="2139057" cy="2"/>
              <a:chOff x="0" y="0"/>
              <a:chExt cx="2139055" cy="0"/>
            </a:xfrm>
          </p:grpSpPr>
          <p:grpSp>
            <p:nvGrpSpPr>
              <p:cNvPr id="42" name="Group"/>
              <p:cNvGrpSpPr/>
              <p:nvPr/>
            </p:nvGrpSpPr>
            <p:grpSpPr>
              <a:xfrm>
                <a:off x="1261576" y="0"/>
                <a:ext cx="877480" cy="1"/>
                <a:chOff x="0" y="0"/>
                <a:chExt cx="877479" cy="0"/>
              </a:xfrm>
            </p:grpSpPr>
            <p:sp>
              <p:nvSpPr>
                <p:cNvPr id="46" name="Line"/>
                <p:cNvSpPr/>
                <p:nvPr/>
              </p:nvSpPr>
              <p:spPr>
                <a:xfrm>
                  <a:off x="-1" y="0"/>
                  <a:ext cx="403538" cy="1"/>
                </a:xfrm>
                <a:prstGeom prst="line">
                  <a:avLst/>
                </a:prstGeom>
                <a:noFill/>
                <a:ln w="114300" cap="flat">
                  <a:solidFill>
                    <a:srgbClr val="FF9B35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/>
                </a:p>
              </p:txBody>
            </p:sp>
            <p:sp>
              <p:nvSpPr>
                <p:cNvPr id="47" name="Line"/>
                <p:cNvSpPr/>
                <p:nvPr/>
              </p:nvSpPr>
              <p:spPr>
                <a:xfrm>
                  <a:off x="213911" y="0"/>
                  <a:ext cx="663569" cy="1"/>
                </a:xfrm>
                <a:prstGeom prst="line">
                  <a:avLst/>
                </a:prstGeom>
                <a:noFill/>
                <a:ln w="177800" cap="flat">
                  <a:solidFill>
                    <a:srgbClr val="FF9B35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/>
                </a:p>
              </p:txBody>
            </p:sp>
          </p:grpSp>
          <p:grpSp>
            <p:nvGrpSpPr>
              <p:cNvPr id="43" name="Group"/>
              <p:cNvGrpSpPr/>
              <p:nvPr/>
            </p:nvGrpSpPr>
            <p:grpSpPr>
              <a:xfrm flipH="1">
                <a:off x="0" y="0"/>
                <a:ext cx="877480" cy="1"/>
                <a:chOff x="0" y="0"/>
                <a:chExt cx="877479" cy="0"/>
              </a:xfrm>
            </p:grpSpPr>
            <p:sp>
              <p:nvSpPr>
                <p:cNvPr id="44" name="Line"/>
                <p:cNvSpPr/>
                <p:nvPr/>
              </p:nvSpPr>
              <p:spPr>
                <a:xfrm>
                  <a:off x="-1" y="0"/>
                  <a:ext cx="403538" cy="1"/>
                </a:xfrm>
                <a:prstGeom prst="line">
                  <a:avLst/>
                </a:prstGeom>
                <a:noFill/>
                <a:ln w="114300" cap="flat">
                  <a:solidFill>
                    <a:srgbClr val="FF9B35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/>
                </a:p>
              </p:txBody>
            </p:sp>
            <p:sp>
              <p:nvSpPr>
                <p:cNvPr id="45" name="Line"/>
                <p:cNvSpPr/>
                <p:nvPr/>
              </p:nvSpPr>
              <p:spPr>
                <a:xfrm flipV="1">
                  <a:off x="213911" y="0"/>
                  <a:ext cx="663569" cy="1"/>
                </a:xfrm>
                <a:prstGeom prst="line">
                  <a:avLst/>
                </a:prstGeom>
                <a:noFill/>
                <a:ln w="177800" cap="flat">
                  <a:solidFill>
                    <a:srgbClr val="FF9B35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/>
                </a:p>
              </p:txBody>
            </p:sp>
          </p:grpSp>
        </p:grpSp>
        <p:grpSp>
          <p:nvGrpSpPr>
            <p:cNvPr id="35" name="Group"/>
            <p:cNvGrpSpPr/>
            <p:nvPr/>
          </p:nvGrpSpPr>
          <p:grpSpPr>
            <a:xfrm rot="2843738">
              <a:off x="-1" y="808373"/>
              <a:ext cx="2139057" cy="1"/>
              <a:chOff x="0" y="0"/>
              <a:chExt cx="2139055" cy="0"/>
            </a:xfrm>
          </p:grpSpPr>
          <p:grpSp>
            <p:nvGrpSpPr>
              <p:cNvPr id="36" name="Group"/>
              <p:cNvGrpSpPr/>
              <p:nvPr/>
            </p:nvGrpSpPr>
            <p:grpSpPr>
              <a:xfrm rot="21600000">
                <a:off x="1261576" y="0"/>
                <a:ext cx="877480" cy="1"/>
                <a:chOff x="0" y="0"/>
                <a:chExt cx="877479" cy="0"/>
              </a:xfrm>
            </p:grpSpPr>
            <p:sp>
              <p:nvSpPr>
                <p:cNvPr id="40" name="Line"/>
                <p:cNvSpPr/>
                <p:nvPr/>
              </p:nvSpPr>
              <p:spPr>
                <a:xfrm>
                  <a:off x="-1" y="0"/>
                  <a:ext cx="403538" cy="1"/>
                </a:xfrm>
                <a:prstGeom prst="line">
                  <a:avLst/>
                </a:prstGeom>
                <a:noFill/>
                <a:ln w="114300" cap="flat">
                  <a:solidFill>
                    <a:srgbClr val="FF9B35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/>
                </a:p>
              </p:txBody>
            </p:sp>
            <p:sp>
              <p:nvSpPr>
                <p:cNvPr id="41" name="Line"/>
                <p:cNvSpPr/>
                <p:nvPr/>
              </p:nvSpPr>
              <p:spPr>
                <a:xfrm flipV="1">
                  <a:off x="213911" y="0"/>
                  <a:ext cx="663569" cy="1"/>
                </a:xfrm>
                <a:prstGeom prst="line">
                  <a:avLst/>
                </a:prstGeom>
                <a:noFill/>
                <a:ln w="177800" cap="flat">
                  <a:solidFill>
                    <a:srgbClr val="FF9B35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/>
                </a:p>
              </p:txBody>
            </p:sp>
          </p:grpSp>
          <p:grpSp>
            <p:nvGrpSpPr>
              <p:cNvPr id="37" name="Group"/>
              <p:cNvGrpSpPr/>
              <p:nvPr/>
            </p:nvGrpSpPr>
            <p:grpSpPr>
              <a:xfrm rot="21600000" flipH="1">
                <a:off x="0" y="0"/>
                <a:ext cx="877480" cy="1"/>
                <a:chOff x="0" y="0"/>
                <a:chExt cx="877479" cy="0"/>
              </a:xfrm>
            </p:grpSpPr>
            <p:sp>
              <p:nvSpPr>
                <p:cNvPr id="38" name="Line"/>
                <p:cNvSpPr/>
                <p:nvPr/>
              </p:nvSpPr>
              <p:spPr>
                <a:xfrm>
                  <a:off x="-1" y="0"/>
                  <a:ext cx="403538" cy="1"/>
                </a:xfrm>
                <a:prstGeom prst="line">
                  <a:avLst/>
                </a:prstGeom>
                <a:noFill/>
                <a:ln w="114300" cap="flat">
                  <a:solidFill>
                    <a:srgbClr val="FF9B35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/>
                </a:p>
              </p:txBody>
            </p:sp>
            <p:sp>
              <p:nvSpPr>
                <p:cNvPr id="39" name="Line"/>
                <p:cNvSpPr/>
                <p:nvPr/>
              </p:nvSpPr>
              <p:spPr>
                <a:xfrm>
                  <a:off x="213911" y="0"/>
                  <a:ext cx="663569" cy="1"/>
                </a:xfrm>
                <a:prstGeom prst="line">
                  <a:avLst/>
                </a:prstGeom>
                <a:noFill/>
                <a:ln w="177800" cap="flat">
                  <a:solidFill>
                    <a:srgbClr val="FF9B35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spcBef>
                      <a:spcPts val="0"/>
                    </a:spcBef>
                    <a:defRPr sz="1200"/>
                  </a:pPr>
                  <a:endParaRPr/>
                </a:p>
              </p:txBody>
            </p:sp>
          </p:grpSp>
        </p:grpSp>
      </p:grpSp>
      <p:grpSp>
        <p:nvGrpSpPr>
          <p:cNvPr id="22" name="Group"/>
          <p:cNvGrpSpPr/>
          <p:nvPr/>
        </p:nvGrpSpPr>
        <p:grpSpPr>
          <a:xfrm>
            <a:off x="4009317" y="2151512"/>
            <a:ext cx="245535" cy="405895"/>
            <a:chOff x="-37636" y="0"/>
            <a:chExt cx="355600" cy="587843"/>
          </a:xfrm>
        </p:grpSpPr>
        <p:sp>
          <p:nvSpPr>
            <p:cNvPr id="23" name="Circle"/>
            <p:cNvSpPr/>
            <p:nvPr/>
          </p:nvSpPr>
          <p:spPr>
            <a:xfrm>
              <a:off x="101600" y="0"/>
              <a:ext cx="114300" cy="114300"/>
            </a:xfrm>
            <a:prstGeom prst="ellipse">
              <a:avLst/>
            </a:pr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3400">
                  <a:uFill>
                    <a:solidFill>
                      <a:srgbClr val="000000"/>
                    </a:solidFill>
                  </a:uFill>
                </a:defRPr>
              </a:pPr>
              <a:endParaRPr/>
            </a:p>
          </p:txBody>
        </p:sp>
        <p:pic>
          <p:nvPicPr>
            <p:cNvPr id="2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37637" y="194143"/>
              <a:ext cx="3556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" name="Group"/>
          <p:cNvGrpSpPr/>
          <p:nvPr/>
        </p:nvGrpSpPr>
        <p:grpSpPr>
          <a:xfrm>
            <a:off x="1134443" y="2014151"/>
            <a:ext cx="2885367" cy="468811"/>
            <a:chOff x="-1" y="87124"/>
            <a:chExt cx="4918687" cy="468809"/>
          </a:xfrm>
        </p:grpSpPr>
        <p:sp>
          <p:nvSpPr>
            <p:cNvPr id="26" name="Rectangle"/>
            <p:cNvSpPr/>
            <p:nvPr/>
          </p:nvSpPr>
          <p:spPr>
            <a:xfrm>
              <a:off x="1706072" y="87124"/>
              <a:ext cx="2048934" cy="468809"/>
            </a:xfrm>
            <a:prstGeom prst="rect">
              <a:avLst/>
            </a:prstGeom>
            <a:solidFill>
              <a:srgbClr val="F8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" name="Line"/>
            <p:cNvSpPr/>
            <p:nvPr/>
          </p:nvSpPr>
          <p:spPr>
            <a:xfrm flipV="1">
              <a:off x="3699701" y="301267"/>
              <a:ext cx="1218985" cy="123"/>
            </a:xfrm>
            <a:prstGeom prst="line">
              <a:avLst/>
            </a:prstGeom>
            <a:noFill/>
            <a:ln w="127000" cap="flat">
              <a:solidFill>
                <a:srgbClr val="34495D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/>
              </a:pPr>
              <a:endParaRPr/>
            </a:p>
          </p:txBody>
        </p:sp>
        <p:pic>
          <p:nvPicPr>
            <p:cNvPr id="28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881192" y="156248"/>
              <a:ext cx="1723406" cy="323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Line"/>
            <p:cNvSpPr/>
            <p:nvPr/>
          </p:nvSpPr>
          <p:spPr>
            <a:xfrm flipV="1">
              <a:off x="-1" y="301302"/>
              <a:ext cx="1733551" cy="88"/>
            </a:xfrm>
            <a:prstGeom prst="line">
              <a:avLst/>
            </a:prstGeom>
            <a:noFill/>
            <a:ln w="127000" cap="flat">
              <a:solidFill>
                <a:srgbClr val="34495D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/>
              </a:pPr>
              <a:endParaRPr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111913" y="5198769"/>
            <a:ext cx="3617352" cy="405432"/>
            <a:chOff x="1111913" y="5198769"/>
            <a:chExt cx="3617352" cy="405432"/>
          </a:xfrm>
        </p:grpSpPr>
        <p:sp>
          <p:nvSpPr>
            <p:cNvPr id="52" name="Emission"/>
            <p:cNvSpPr txBox="1"/>
            <p:nvPr/>
          </p:nvSpPr>
          <p:spPr>
            <a:xfrm>
              <a:off x="1111913" y="5198769"/>
              <a:ext cx="1231106" cy="4054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lnSpc>
                  <a:spcPct val="80000"/>
                </a:lnSpc>
                <a:spcBef>
                  <a:spcPts val="0"/>
                </a:spcBef>
                <a:defRPr sz="4000" b="1">
                  <a:solidFill>
                    <a:srgbClr val="34495D"/>
                  </a:solidFill>
                </a:defRPr>
              </a:lvl1pPr>
            </a:lstStyle>
            <a:p>
              <a:r>
                <a:rPr sz="2400" dirty="0"/>
                <a:t>Emission</a:t>
              </a:r>
            </a:p>
          </p:txBody>
        </p:sp>
        <p:pic>
          <p:nvPicPr>
            <p:cNvPr id="61" name="Image" descr="Image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39329" t="25319" r="35227" b="23039"/>
            <a:stretch/>
          </p:blipFill>
          <p:spPr>
            <a:xfrm>
              <a:off x="3089268" y="5211469"/>
              <a:ext cx="1639997" cy="3217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" name="Group 64"/>
          <p:cNvGrpSpPr/>
          <p:nvPr/>
        </p:nvGrpSpPr>
        <p:grpSpPr>
          <a:xfrm>
            <a:off x="1123950" y="5903412"/>
            <a:ext cx="7484759" cy="518861"/>
            <a:chOff x="1123950" y="5903412"/>
            <a:chExt cx="7484759" cy="518861"/>
          </a:xfrm>
        </p:grpSpPr>
        <p:pic>
          <p:nvPicPr>
            <p:cNvPr id="60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rcRect/>
            <a:stretch>
              <a:fillRect/>
            </a:stretch>
          </p:blipFill>
          <p:spPr>
            <a:xfrm>
              <a:off x="5354044" y="5903412"/>
              <a:ext cx="3254665" cy="518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4" name="Group 63"/>
            <p:cNvGrpSpPr/>
            <p:nvPr/>
          </p:nvGrpSpPr>
          <p:grpSpPr>
            <a:xfrm>
              <a:off x="1123950" y="5960127"/>
              <a:ext cx="3605315" cy="405432"/>
              <a:chOff x="1123950" y="5960127"/>
              <a:chExt cx="3605315" cy="405432"/>
            </a:xfrm>
          </p:grpSpPr>
          <p:sp>
            <p:nvSpPr>
              <p:cNvPr id="56" name="Emission"/>
              <p:cNvSpPr txBox="1"/>
              <p:nvPr/>
            </p:nvSpPr>
            <p:spPr>
              <a:xfrm>
                <a:off x="1123950" y="5960127"/>
                <a:ext cx="1701556" cy="40543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0"/>
                  </a:spcBef>
                  <a:defRPr sz="4000" b="1">
                    <a:solidFill>
                      <a:srgbClr val="34495D"/>
                    </a:solidFill>
                  </a:defRPr>
                </a:lvl1pPr>
              </a:lstStyle>
              <a:p>
                <a:r>
                  <a:rPr lang="en-US" sz="2400" dirty="0" smtClean="0"/>
                  <a:t>In-scattering</a:t>
                </a:r>
                <a:endParaRPr sz="2400" dirty="0"/>
              </a:p>
            </p:txBody>
          </p:sp>
          <p:pic>
            <p:nvPicPr>
              <p:cNvPr id="63" name="Image" descr="Image"/>
              <p:cNvPicPr>
                <a:picLocks noChangeAspect="1"/>
              </p:cNvPicPr>
              <p:nvPr/>
            </p:nvPicPr>
            <p:blipFill rotWithShape="1">
              <a:blip r:embed="rId2">
                <a:extLst/>
              </a:blip>
              <a:srcRect l="68984" t="24811" r="5572" b="23548"/>
              <a:stretch/>
            </p:blipFill>
            <p:spPr>
              <a:xfrm>
                <a:off x="3089268" y="5962177"/>
                <a:ext cx="1639997" cy="3217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264152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r="7580"/>
          <a:stretch/>
        </p:blipFill>
        <p:spPr>
          <a:xfrm>
            <a:off x="0" y="72"/>
            <a:ext cx="9144000" cy="68753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6304" y="100585"/>
            <a:ext cx="8833104" cy="2103119"/>
          </a:xfrm>
          <a:effectLst>
            <a:outerShdw blurRad="101600" dist="38100" dir="2700000" algn="tl" rotWithShape="0">
              <a:prstClr val="black"/>
            </a:outerShdw>
          </a:effectLst>
        </p:spPr>
        <p:txBody>
          <a:bodyPr anchor="t">
            <a:normAutofit/>
          </a:bodyPr>
          <a:lstStyle/>
          <a:p>
            <a:pPr marL="1143000" indent="-1143000">
              <a:buFont typeface="+mj-lt"/>
              <a:buAutoNum type="arabicPeriod"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Spectral and Decomposition Tracking for Rendering Heterogeneous Volumes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008" y="6278565"/>
            <a:ext cx="8686800" cy="502667"/>
          </a:xfrm>
        </p:spPr>
        <p:txBody>
          <a:bodyPr>
            <a:noAutofit/>
          </a:bodyPr>
          <a:lstStyle/>
          <a:p>
            <a:pPr>
              <a:lnSpc>
                <a:spcPct val="5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Kutz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Ralf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Habel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Yining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Karl Li, and Jan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Novák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50000"/>
              </a:lnSpc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ACM Transactions on Graphics (Proceedings of SIGGRAPH 2017), vol. 36, no. 4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234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Distance sampling</a:t>
            </a:r>
            <a:endParaRPr lang="en-US" b="1" dirty="0"/>
          </a:p>
        </p:txBody>
      </p:sp>
      <p:sp>
        <p:nvSpPr>
          <p:cNvPr id="7" name="Video"/>
          <p:cNvSpPr/>
          <p:nvPr/>
        </p:nvSpPr>
        <p:spPr>
          <a:xfrm flipH="1">
            <a:off x="8025538" y="4458252"/>
            <a:ext cx="690587" cy="386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84" name="Group 183"/>
          <p:cNvGrpSpPr/>
          <p:nvPr/>
        </p:nvGrpSpPr>
        <p:grpSpPr>
          <a:xfrm>
            <a:off x="1220289" y="1944976"/>
            <a:ext cx="6432551" cy="4008244"/>
            <a:chOff x="5187007" y="2422054"/>
            <a:chExt cx="6432551" cy="4008244"/>
          </a:xfrm>
        </p:grpSpPr>
        <p:sp>
          <p:nvSpPr>
            <p:cNvPr id="6" name="Rectangle"/>
            <p:cNvSpPr/>
            <p:nvPr/>
          </p:nvSpPr>
          <p:spPr>
            <a:xfrm>
              <a:off x="5187007" y="2422054"/>
              <a:ext cx="6432551" cy="3980402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90129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8" name="Group"/>
            <p:cNvGrpSpPr/>
            <p:nvPr/>
          </p:nvGrpSpPr>
          <p:grpSpPr>
            <a:xfrm>
              <a:off x="5187007" y="2422054"/>
              <a:ext cx="6418574" cy="4008244"/>
              <a:chOff x="0" y="0"/>
              <a:chExt cx="14018071" cy="8753946"/>
            </a:xfrm>
          </p:grpSpPr>
          <p:sp>
            <p:nvSpPr>
              <p:cNvPr id="9" name="Circle"/>
              <p:cNvSpPr/>
              <p:nvPr/>
            </p:nvSpPr>
            <p:spPr>
              <a:xfrm>
                <a:off x="4187553" y="3068640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" name="Circle"/>
              <p:cNvSpPr/>
              <p:nvPr/>
            </p:nvSpPr>
            <p:spPr>
              <a:xfrm>
                <a:off x="4152900" y="24220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" name="Circle"/>
              <p:cNvSpPr/>
              <p:nvPr/>
            </p:nvSpPr>
            <p:spPr>
              <a:xfrm>
                <a:off x="4619352" y="175473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" name="Circle"/>
              <p:cNvSpPr/>
              <p:nvPr/>
            </p:nvSpPr>
            <p:spPr>
              <a:xfrm>
                <a:off x="4561579" y="953466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Circle"/>
              <p:cNvSpPr/>
              <p:nvPr/>
            </p:nvSpPr>
            <p:spPr>
              <a:xfrm>
                <a:off x="5484006" y="1538461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Circle"/>
              <p:cNvSpPr/>
              <p:nvPr/>
            </p:nvSpPr>
            <p:spPr>
              <a:xfrm>
                <a:off x="4970226" y="2706650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Circle"/>
              <p:cNvSpPr/>
              <p:nvPr/>
            </p:nvSpPr>
            <p:spPr>
              <a:xfrm>
                <a:off x="4673983" y="37682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" name="Circle"/>
              <p:cNvSpPr/>
              <p:nvPr/>
            </p:nvSpPr>
            <p:spPr>
              <a:xfrm>
                <a:off x="3677219" y="3812160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" name="Circle"/>
              <p:cNvSpPr/>
              <p:nvPr/>
            </p:nvSpPr>
            <p:spPr>
              <a:xfrm>
                <a:off x="3263900" y="2514400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8" name="Circle"/>
              <p:cNvSpPr/>
              <p:nvPr/>
            </p:nvSpPr>
            <p:spPr>
              <a:xfrm>
                <a:off x="3764980" y="1740866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" name="Circle"/>
              <p:cNvSpPr/>
              <p:nvPr/>
            </p:nvSpPr>
            <p:spPr>
              <a:xfrm>
                <a:off x="5626100" y="5678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" name="Circle"/>
              <p:cNvSpPr/>
              <p:nvPr/>
            </p:nvSpPr>
            <p:spPr>
              <a:xfrm>
                <a:off x="6400800" y="8726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" name="Circle"/>
              <p:cNvSpPr/>
              <p:nvPr/>
            </p:nvSpPr>
            <p:spPr>
              <a:xfrm>
                <a:off x="6438900" y="16600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" name="Circle"/>
              <p:cNvSpPr/>
              <p:nvPr/>
            </p:nvSpPr>
            <p:spPr>
              <a:xfrm>
                <a:off x="6718300" y="24982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" name="Circle"/>
              <p:cNvSpPr/>
              <p:nvPr/>
            </p:nvSpPr>
            <p:spPr>
              <a:xfrm>
                <a:off x="6304980" y="32094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" name="Circle"/>
              <p:cNvSpPr/>
              <p:nvPr/>
            </p:nvSpPr>
            <p:spPr>
              <a:xfrm>
                <a:off x="9364513" y="26760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" name="Circle"/>
              <p:cNvSpPr/>
              <p:nvPr/>
            </p:nvSpPr>
            <p:spPr>
              <a:xfrm>
                <a:off x="9939832" y="3532787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" name="Circle"/>
              <p:cNvSpPr/>
              <p:nvPr/>
            </p:nvSpPr>
            <p:spPr>
              <a:xfrm>
                <a:off x="13119100" y="49366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" name="Circle"/>
              <p:cNvSpPr/>
              <p:nvPr/>
            </p:nvSpPr>
            <p:spPr>
              <a:xfrm>
                <a:off x="13373100" y="58764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" name="Circle"/>
              <p:cNvSpPr/>
              <p:nvPr/>
            </p:nvSpPr>
            <p:spPr>
              <a:xfrm>
                <a:off x="11468100" y="66384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" name="Circle"/>
              <p:cNvSpPr/>
              <p:nvPr/>
            </p:nvSpPr>
            <p:spPr>
              <a:xfrm>
                <a:off x="12454112" y="6190307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" name="Circle"/>
              <p:cNvSpPr/>
              <p:nvPr/>
            </p:nvSpPr>
            <p:spPr>
              <a:xfrm>
                <a:off x="12359380" y="526221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" name="Circle"/>
              <p:cNvSpPr/>
              <p:nvPr/>
            </p:nvSpPr>
            <p:spPr>
              <a:xfrm>
                <a:off x="12661952" y="4375574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" name="Circle"/>
              <p:cNvSpPr/>
              <p:nvPr/>
            </p:nvSpPr>
            <p:spPr>
              <a:xfrm>
                <a:off x="11756753" y="4634160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" name="Circle"/>
              <p:cNvSpPr/>
              <p:nvPr/>
            </p:nvSpPr>
            <p:spPr>
              <a:xfrm>
                <a:off x="10934700" y="447310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" name="Circle"/>
              <p:cNvSpPr/>
              <p:nvPr/>
            </p:nvSpPr>
            <p:spPr>
              <a:xfrm>
                <a:off x="11636646" y="568709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" name="Circle"/>
              <p:cNvSpPr/>
              <p:nvPr/>
            </p:nvSpPr>
            <p:spPr>
              <a:xfrm>
                <a:off x="10731500" y="63082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" name="Circle"/>
              <p:cNvSpPr/>
              <p:nvPr/>
            </p:nvSpPr>
            <p:spPr>
              <a:xfrm>
                <a:off x="10103446" y="438713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Circle"/>
              <p:cNvSpPr/>
              <p:nvPr/>
            </p:nvSpPr>
            <p:spPr>
              <a:xfrm>
                <a:off x="7166446" y="1068561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" name="Circle"/>
              <p:cNvSpPr/>
              <p:nvPr/>
            </p:nvSpPr>
            <p:spPr>
              <a:xfrm>
                <a:off x="9131300" y="33872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" name="Circle"/>
              <p:cNvSpPr/>
              <p:nvPr/>
            </p:nvSpPr>
            <p:spPr>
              <a:xfrm>
                <a:off x="10773246" y="54065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" name="Circle"/>
              <p:cNvSpPr/>
              <p:nvPr/>
            </p:nvSpPr>
            <p:spPr>
              <a:xfrm>
                <a:off x="9603085" y="5982467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" name="Circle"/>
              <p:cNvSpPr/>
              <p:nvPr/>
            </p:nvSpPr>
            <p:spPr>
              <a:xfrm>
                <a:off x="5521066" y="333010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" name="Circle"/>
              <p:cNvSpPr/>
              <p:nvPr/>
            </p:nvSpPr>
            <p:spPr>
              <a:xfrm>
                <a:off x="11606660" y="3816746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" name="Circle"/>
              <p:cNvSpPr/>
              <p:nvPr/>
            </p:nvSpPr>
            <p:spPr>
              <a:xfrm>
                <a:off x="9113192" y="20410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" name="Circle"/>
              <p:cNvSpPr/>
              <p:nvPr/>
            </p:nvSpPr>
            <p:spPr>
              <a:xfrm>
                <a:off x="8847286" y="1369120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" name="Circle"/>
              <p:cNvSpPr/>
              <p:nvPr/>
            </p:nvSpPr>
            <p:spPr>
              <a:xfrm>
                <a:off x="6281886" y="42254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6" name="Circle"/>
              <p:cNvSpPr/>
              <p:nvPr/>
            </p:nvSpPr>
            <p:spPr>
              <a:xfrm>
                <a:off x="7023100" y="37682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7" name="Circle"/>
              <p:cNvSpPr/>
              <p:nvPr/>
            </p:nvSpPr>
            <p:spPr>
              <a:xfrm>
                <a:off x="495300" y="50636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8" name="Circle"/>
              <p:cNvSpPr/>
              <p:nvPr/>
            </p:nvSpPr>
            <p:spPr>
              <a:xfrm>
                <a:off x="1409700" y="48096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9" name="Circle"/>
              <p:cNvSpPr/>
              <p:nvPr/>
            </p:nvSpPr>
            <p:spPr>
              <a:xfrm>
                <a:off x="1130300" y="40984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" name="Circle"/>
              <p:cNvSpPr/>
              <p:nvPr/>
            </p:nvSpPr>
            <p:spPr>
              <a:xfrm>
                <a:off x="1485900" y="34126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1" name="Circle"/>
              <p:cNvSpPr/>
              <p:nvPr/>
            </p:nvSpPr>
            <p:spPr>
              <a:xfrm>
                <a:off x="2164780" y="43813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" name="Circle"/>
              <p:cNvSpPr/>
              <p:nvPr/>
            </p:nvSpPr>
            <p:spPr>
              <a:xfrm>
                <a:off x="2063750" y="54065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" name="Circle"/>
              <p:cNvSpPr/>
              <p:nvPr/>
            </p:nvSpPr>
            <p:spPr>
              <a:xfrm>
                <a:off x="1181100" y="5659387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" name="Circle"/>
              <p:cNvSpPr/>
              <p:nvPr/>
            </p:nvSpPr>
            <p:spPr>
              <a:xfrm>
                <a:off x="813966" y="6282680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" name="Circle"/>
              <p:cNvSpPr/>
              <p:nvPr/>
            </p:nvSpPr>
            <p:spPr>
              <a:xfrm>
                <a:off x="1409700" y="68162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" name="Circle"/>
              <p:cNvSpPr/>
              <p:nvPr/>
            </p:nvSpPr>
            <p:spPr>
              <a:xfrm>
                <a:off x="393700" y="43270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" name="Circle"/>
              <p:cNvSpPr/>
              <p:nvPr/>
            </p:nvSpPr>
            <p:spPr>
              <a:xfrm>
                <a:off x="2187873" y="3394226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" name="Circle"/>
              <p:cNvSpPr/>
              <p:nvPr/>
            </p:nvSpPr>
            <p:spPr>
              <a:xfrm>
                <a:off x="2939480" y="3214066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" name="Circle"/>
              <p:cNvSpPr/>
              <p:nvPr/>
            </p:nvSpPr>
            <p:spPr>
              <a:xfrm>
                <a:off x="2933700" y="40984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0" name="Circle"/>
              <p:cNvSpPr/>
              <p:nvPr/>
            </p:nvSpPr>
            <p:spPr>
              <a:xfrm>
                <a:off x="2942900" y="4994400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1" name="Circle"/>
              <p:cNvSpPr/>
              <p:nvPr/>
            </p:nvSpPr>
            <p:spPr>
              <a:xfrm>
                <a:off x="2788219" y="5920360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" name="Circle"/>
              <p:cNvSpPr/>
              <p:nvPr/>
            </p:nvSpPr>
            <p:spPr>
              <a:xfrm>
                <a:off x="2044700" y="6292106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" name="Circle"/>
              <p:cNvSpPr/>
              <p:nvPr/>
            </p:nvSpPr>
            <p:spPr>
              <a:xfrm>
                <a:off x="2878286" y="687861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4" name="Circle"/>
              <p:cNvSpPr/>
              <p:nvPr/>
            </p:nvSpPr>
            <p:spPr>
              <a:xfrm>
                <a:off x="3568700" y="63336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" name="Circle"/>
              <p:cNvSpPr/>
              <p:nvPr/>
            </p:nvSpPr>
            <p:spPr>
              <a:xfrm>
                <a:off x="6413500" y="524723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6" name="Circle"/>
              <p:cNvSpPr/>
              <p:nvPr/>
            </p:nvSpPr>
            <p:spPr>
              <a:xfrm>
                <a:off x="6616700" y="64225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7" name="Circle"/>
              <p:cNvSpPr/>
              <p:nvPr/>
            </p:nvSpPr>
            <p:spPr>
              <a:xfrm>
                <a:off x="5947180" y="7801446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" name="Circle"/>
              <p:cNvSpPr/>
              <p:nvPr/>
            </p:nvSpPr>
            <p:spPr>
              <a:xfrm>
                <a:off x="4711700" y="7448550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9" name="Circle"/>
              <p:cNvSpPr/>
              <p:nvPr/>
            </p:nvSpPr>
            <p:spPr>
              <a:xfrm>
                <a:off x="5891832" y="6998667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0" name="Circle"/>
              <p:cNvSpPr/>
              <p:nvPr/>
            </p:nvSpPr>
            <p:spPr>
              <a:xfrm>
                <a:off x="5889326" y="60161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1" name="Circle"/>
              <p:cNvSpPr/>
              <p:nvPr/>
            </p:nvSpPr>
            <p:spPr>
              <a:xfrm>
                <a:off x="3737219" y="4635526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2" name="Circle"/>
              <p:cNvSpPr/>
              <p:nvPr/>
            </p:nvSpPr>
            <p:spPr>
              <a:xfrm>
                <a:off x="5598393" y="4880100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3" name="Circle"/>
              <p:cNvSpPr/>
              <p:nvPr/>
            </p:nvSpPr>
            <p:spPr>
              <a:xfrm>
                <a:off x="5270500" y="54573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4" name="Circle"/>
              <p:cNvSpPr/>
              <p:nvPr/>
            </p:nvSpPr>
            <p:spPr>
              <a:xfrm>
                <a:off x="4368800" y="50636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5" name="Circle"/>
              <p:cNvSpPr/>
              <p:nvPr/>
            </p:nvSpPr>
            <p:spPr>
              <a:xfrm>
                <a:off x="5127326" y="6563420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6" name="Circle"/>
              <p:cNvSpPr/>
              <p:nvPr/>
            </p:nvSpPr>
            <p:spPr>
              <a:xfrm>
                <a:off x="4152900" y="69051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7" name="Circle"/>
              <p:cNvSpPr/>
              <p:nvPr/>
            </p:nvSpPr>
            <p:spPr>
              <a:xfrm>
                <a:off x="4533900" y="58891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8" name="Circle"/>
              <p:cNvSpPr/>
              <p:nvPr/>
            </p:nvSpPr>
            <p:spPr>
              <a:xfrm>
                <a:off x="4704753" y="445983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9" name="Circle"/>
              <p:cNvSpPr/>
              <p:nvPr/>
            </p:nvSpPr>
            <p:spPr>
              <a:xfrm>
                <a:off x="3631033" y="5516240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0" name="Circle"/>
              <p:cNvSpPr/>
              <p:nvPr/>
            </p:nvSpPr>
            <p:spPr>
              <a:xfrm>
                <a:off x="7141046" y="48096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1" name="Circle"/>
              <p:cNvSpPr/>
              <p:nvPr/>
            </p:nvSpPr>
            <p:spPr>
              <a:xfrm>
                <a:off x="7288686" y="34389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2" name="Circle"/>
              <p:cNvSpPr/>
              <p:nvPr/>
            </p:nvSpPr>
            <p:spPr>
              <a:xfrm>
                <a:off x="8087619" y="20560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3" name="Circle"/>
              <p:cNvSpPr/>
              <p:nvPr/>
            </p:nvSpPr>
            <p:spPr>
              <a:xfrm>
                <a:off x="8058150" y="11774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4" name="Circle"/>
              <p:cNvSpPr/>
              <p:nvPr/>
            </p:nvSpPr>
            <p:spPr>
              <a:xfrm>
                <a:off x="7395046" y="30443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Circle"/>
              <p:cNvSpPr/>
              <p:nvPr/>
            </p:nvSpPr>
            <p:spPr>
              <a:xfrm>
                <a:off x="7780686" y="3879080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Circle"/>
              <p:cNvSpPr/>
              <p:nvPr/>
            </p:nvSpPr>
            <p:spPr>
              <a:xfrm>
                <a:off x="7503566" y="197177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Circle"/>
              <p:cNvSpPr/>
              <p:nvPr/>
            </p:nvSpPr>
            <p:spPr>
              <a:xfrm>
                <a:off x="8324453" y="227657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Circle"/>
              <p:cNvSpPr/>
              <p:nvPr/>
            </p:nvSpPr>
            <p:spPr>
              <a:xfrm>
                <a:off x="8385646" y="31332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Circle"/>
              <p:cNvSpPr/>
              <p:nvPr/>
            </p:nvSpPr>
            <p:spPr>
              <a:xfrm>
                <a:off x="8665046" y="39714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Circle"/>
              <p:cNvSpPr/>
              <p:nvPr/>
            </p:nvSpPr>
            <p:spPr>
              <a:xfrm>
                <a:off x="8182446" y="46826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Circle"/>
              <p:cNvSpPr/>
              <p:nvPr/>
            </p:nvSpPr>
            <p:spPr>
              <a:xfrm>
                <a:off x="7166446" y="5726757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2" name="Circle"/>
              <p:cNvSpPr/>
              <p:nvPr/>
            </p:nvSpPr>
            <p:spPr>
              <a:xfrm>
                <a:off x="8690446" y="52414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Circle"/>
              <p:cNvSpPr/>
              <p:nvPr/>
            </p:nvSpPr>
            <p:spPr>
              <a:xfrm>
                <a:off x="9274646" y="46318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4" name="Circle"/>
              <p:cNvSpPr/>
              <p:nvPr/>
            </p:nvSpPr>
            <p:spPr>
              <a:xfrm>
                <a:off x="8665046" y="6190307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5" name="Circle"/>
              <p:cNvSpPr/>
              <p:nvPr/>
            </p:nvSpPr>
            <p:spPr>
              <a:xfrm>
                <a:off x="10773246" y="73115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Circle"/>
              <p:cNvSpPr/>
              <p:nvPr/>
            </p:nvSpPr>
            <p:spPr>
              <a:xfrm>
                <a:off x="10544646" y="81751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Circle"/>
              <p:cNvSpPr/>
              <p:nvPr/>
            </p:nvSpPr>
            <p:spPr>
              <a:xfrm>
                <a:off x="10059939" y="2522367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Circle"/>
              <p:cNvSpPr/>
              <p:nvPr/>
            </p:nvSpPr>
            <p:spPr>
              <a:xfrm>
                <a:off x="11537950" y="77179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9" name="Circle"/>
              <p:cNvSpPr/>
              <p:nvPr/>
            </p:nvSpPr>
            <p:spPr>
              <a:xfrm>
                <a:off x="10004325" y="6688087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Circle"/>
              <p:cNvSpPr/>
              <p:nvPr/>
            </p:nvSpPr>
            <p:spPr>
              <a:xfrm>
                <a:off x="8058150" y="55970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1" name="Circle"/>
              <p:cNvSpPr/>
              <p:nvPr/>
            </p:nvSpPr>
            <p:spPr>
              <a:xfrm>
                <a:off x="7044059" y="7154540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2" name="Circle"/>
              <p:cNvSpPr/>
              <p:nvPr/>
            </p:nvSpPr>
            <p:spPr>
              <a:xfrm>
                <a:off x="13033846" y="67527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3" name="Circle"/>
              <p:cNvSpPr/>
              <p:nvPr/>
            </p:nvSpPr>
            <p:spPr>
              <a:xfrm>
                <a:off x="9815648" y="526221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4" name="Circle"/>
              <p:cNvSpPr/>
              <p:nvPr/>
            </p:nvSpPr>
            <p:spPr>
              <a:xfrm>
                <a:off x="12297246" y="70956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5" name="Circle"/>
              <p:cNvSpPr/>
              <p:nvPr/>
            </p:nvSpPr>
            <p:spPr>
              <a:xfrm>
                <a:off x="9163992" y="82640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6" name="Circle"/>
              <p:cNvSpPr/>
              <p:nvPr/>
            </p:nvSpPr>
            <p:spPr>
              <a:xfrm>
                <a:off x="7893992" y="8236346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7" name="Circle"/>
              <p:cNvSpPr/>
              <p:nvPr/>
            </p:nvSpPr>
            <p:spPr>
              <a:xfrm>
                <a:off x="6852592" y="80862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8" name="Circle"/>
              <p:cNvSpPr/>
              <p:nvPr/>
            </p:nvSpPr>
            <p:spPr>
              <a:xfrm>
                <a:off x="5110807" y="80862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9" name="Circle"/>
              <p:cNvSpPr/>
              <p:nvPr/>
            </p:nvSpPr>
            <p:spPr>
              <a:xfrm>
                <a:off x="3971453" y="81624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0" name="Circle"/>
              <p:cNvSpPr/>
              <p:nvPr/>
            </p:nvSpPr>
            <p:spPr>
              <a:xfrm>
                <a:off x="3568700" y="7448550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1" name="Circle"/>
              <p:cNvSpPr/>
              <p:nvPr/>
            </p:nvSpPr>
            <p:spPr>
              <a:xfrm>
                <a:off x="2832100" y="79338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2" name="Circle"/>
              <p:cNvSpPr/>
              <p:nvPr/>
            </p:nvSpPr>
            <p:spPr>
              <a:xfrm>
                <a:off x="2130126" y="72988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3" name="Circle"/>
              <p:cNvSpPr/>
              <p:nvPr/>
            </p:nvSpPr>
            <p:spPr>
              <a:xfrm>
                <a:off x="1592969" y="79338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4" name="Circle"/>
              <p:cNvSpPr/>
              <p:nvPr/>
            </p:nvSpPr>
            <p:spPr>
              <a:xfrm>
                <a:off x="576969" y="72353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" name="Circle"/>
              <p:cNvSpPr/>
              <p:nvPr/>
            </p:nvSpPr>
            <p:spPr>
              <a:xfrm>
                <a:off x="7723485" y="64479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6" name="Circle"/>
              <p:cNvSpPr/>
              <p:nvPr/>
            </p:nvSpPr>
            <p:spPr>
              <a:xfrm>
                <a:off x="8534400" y="7723361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" name="Circle"/>
              <p:cNvSpPr/>
              <p:nvPr/>
            </p:nvSpPr>
            <p:spPr>
              <a:xfrm>
                <a:off x="8531696" y="700040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" name="Circle"/>
              <p:cNvSpPr/>
              <p:nvPr/>
            </p:nvSpPr>
            <p:spPr>
              <a:xfrm>
                <a:off x="9861836" y="759787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9" name="Circle"/>
              <p:cNvSpPr/>
              <p:nvPr/>
            </p:nvSpPr>
            <p:spPr>
              <a:xfrm>
                <a:off x="2555006" y="2225800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0" name="Circle"/>
              <p:cNvSpPr/>
              <p:nvPr/>
            </p:nvSpPr>
            <p:spPr>
              <a:xfrm>
                <a:off x="2968699" y="139221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1" name="Circle"/>
              <p:cNvSpPr/>
              <p:nvPr/>
            </p:nvSpPr>
            <p:spPr>
              <a:xfrm>
                <a:off x="3615032" y="8980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2" name="Circle"/>
              <p:cNvSpPr/>
              <p:nvPr/>
            </p:nvSpPr>
            <p:spPr>
              <a:xfrm>
                <a:off x="4970226" y="3138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3" name="Circle"/>
              <p:cNvSpPr/>
              <p:nvPr/>
            </p:nvSpPr>
            <p:spPr>
              <a:xfrm>
                <a:off x="4282603" y="99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4" name="Circle"/>
              <p:cNvSpPr/>
              <p:nvPr/>
            </p:nvSpPr>
            <p:spPr>
              <a:xfrm>
                <a:off x="6338492" y="95647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5" name="Circle"/>
              <p:cNvSpPr/>
              <p:nvPr/>
            </p:nvSpPr>
            <p:spPr>
              <a:xfrm>
                <a:off x="3263900" y="852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6" name="Circle"/>
              <p:cNvSpPr/>
              <p:nvPr/>
            </p:nvSpPr>
            <p:spPr>
              <a:xfrm>
                <a:off x="2578100" y="5678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7" name="Circle"/>
              <p:cNvSpPr/>
              <p:nvPr/>
            </p:nvSpPr>
            <p:spPr>
              <a:xfrm>
                <a:off x="1973907" y="852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8" name="Circle"/>
              <p:cNvSpPr/>
              <p:nvPr/>
            </p:nvSpPr>
            <p:spPr>
              <a:xfrm>
                <a:off x="977900" y="598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9" name="Circle"/>
              <p:cNvSpPr/>
              <p:nvPr/>
            </p:nvSpPr>
            <p:spPr>
              <a:xfrm>
                <a:off x="127000" y="0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0" name="Circle"/>
              <p:cNvSpPr/>
              <p:nvPr/>
            </p:nvSpPr>
            <p:spPr>
              <a:xfrm>
                <a:off x="101600" y="34888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1" name="Circle"/>
              <p:cNvSpPr/>
              <p:nvPr/>
            </p:nvSpPr>
            <p:spPr>
              <a:xfrm>
                <a:off x="271113" y="8980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2" name="Circle"/>
              <p:cNvSpPr/>
              <p:nvPr/>
            </p:nvSpPr>
            <p:spPr>
              <a:xfrm>
                <a:off x="270173" y="1740866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3" name="Circle"/>
              <p:cNvSpPr/>
              <p:nvPr/>
            </p:nvSpPr>
            <p:spPr>
              <a:xfrm>
                <a:off x="127000" y="24220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4" name="Circle"/>
              <p:cNvSpPr/>
              <p:nvPr/>
            </p:nvSpPr>
            <p:spPr>
              <a:xfrm>
                <a:off x="793750" y="3015307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5" name="Circle"/>
              <p:cNvSpPr/>
              <p:nvPr/>
            </p:nvSpPr>
            <p:spPr>
              <a:xfrm>
                <a:off x="957969" y="2151707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6" name="Circle"/>
              <p:cNvSpPr/>
              <p:nvPr/>
            </p:nvSpPr>
            <p:spPr>
              <a:xfrm>
                <a:off x="1793889" y="2659707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7" name="Circle"/>
              <p:cNvSpPr/>
              <p:nvPr/>
            </p:nvSpPr>
            <p:spPr>
              <a:xfrm>
                <a:off x="1796169" y="1826120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8" name="Circle"/>
              <p:cNvSpPr/>
              <p:nvPr/>
            </p:nvSpPr>
            <p:spPr>
              <a:xfrm>
                <a:off x="1072963" y="1369120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9" name="Circle"/>
              <p:cNvSpPr/>
              <p:nvPr/>
            </p:nvSpPr>
            <p:spPr>
              <a:xfrm>
                <a:off x="2112467" y="1160934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0" name="Circle"/>
              <p:cNvSpPr/>
              <p:nvPr/>
            </p:nvSpPr>
            <p:spPr>
              <a:xfrm>
                <a:off x="1301180" y="706227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1" name="Circle"/>
              <p:cNvSpPr/>
              <p:nvPr/>
            </p:nvSpPr>
            <p:spPr>
              <a:xfrm>
                <a:off x="0" y="54065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2" name="Circle"/>
              <p:cNvSpPr/>
              <p:nvPr/>
            </p:nvSpPr>
            <p:spPr>
              <a:xfrm>
                <a:off x="8642663" y="567907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3" name="Circle"/>
              <p:cNvSpPr/>
              <p:nvPr/>
            </p:nvSpPr>
            <p:spPr>
              <a:xfrm>
                <a:off x="9287346" y="1106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" name="Circle"/>
              <p:cNvSpPr/>
              <p:nvPr/>
            </p:nvSpPr>
            <p:spPr>
              <a:xfrm>
                <a:off x="10201746" y="1360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5" name="Circle"/>
              <p:cNvSpPr/>
              <p:nvPr/>
            </p:nvSpPr>
            <p:spPr>
              <a:xfrm>
                <a:off x="9566746" y="7710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6" name="Circle"/>
              <p:cNvSpPr/>
              <p:nvPr/>
            </p:nvSpPr>
            <p:spPr>
              <a:xfrm>
                <a:off x="9864599" y="154461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7" name="Circle"/>
              <p:cNvSpPr/>
              <p:nvPr/>
            </p:nvSpPr>
            <p:spPr>
              <a:xfrm>
                <a:off x="10544646" y="7710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8" name="Circle"/>
              <p:cNvSpPr/>
              <p:nvPr/>
            </p:nvSpPr>
            <p:spPr>
              <a:xfrm>
                <a:off x="11205046" y="3392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9" name="Circle"/>
              <p:cNvSpPr/>
              <p:nvPr/>
            </p:nvSpPr>
            <p:spPr>
              <a:xfrm>
                <a:off x="12094046" y="1360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0" name="Circle"/>
              <p:cNvSpPr/>
              <p:nvPr/>
            </p:nvSpPr>
            <p:spPr>
              <a:xfrm>
                <a:off x="10773046" y="1409500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1" name="Circle"/>
              <p:cNvSpPr/>
              <p:nvPr/>
            </p:nvSpPr>
            <p:spPr>
              <a:xfrm>
                <a:off x="10757272" y="2223639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2" name="Circle"/>
              <p:cNvSpPr/>
              <p:nvPr/>
            </p:nvSpPr>
            <p:spPr>
              <a:xfrm>
                <a:off x="11782473" y="1760487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3" name="Circle"/>
              <p:cNvSpPr/>
              <p:nvPr/>
            </p:nvSpPr>
            <p:spPr>
              <a:xfrm>
                <a:off x="11424592" y="25109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4" name="Circle"/>
              <p:cNvSpPr/>
              <p:nvPr/>
            </p:nvSpPr>
            <p:spPr>
              <a:xfrm>
                <a:off x="11907192" y="31459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5" name="Circle"/>
              <p:cNvSpPr/>
              <p:nvPr/>
            </p:nvSpPr>
            <p:spPr>
              <a:xfrm>
                <a:off x="12402492" y="25109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6" name="Circle"/>
              <p:cNvSpPr/>
              <p:nvPr/>
            </p:nvSpPr>
            <p:spPr>
              <a:xfrm>
                <a:off x="12739613" y="15711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7" name="Circle"/>
              <p:cNvSpPr/>
              <p:nvPr/>
            </p:nvSpPr>
            <p:spPr>
              <a:xfrm>
                <a:off x="13354992" y="22569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8" name="Circle"/>
              <p:cNvSpPr/>
              <p:nvPr/>
            </p:nvSpPr>
            <p:spPr>
              <a:xfrm>
                <a:off x="10771423" y="333010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9" name="Circle"/>
              <p:cNvSpPr/>
              <p:nvPr/>
            </p:nvSpPr>
            <p:spPr>
              <a:xfrm>
                <a:off x="11595100" y="1068561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0" name="Circle"/>
              <p:cNvSpPr/>
              <p:nvPr/>
            </p:nvSpPr>
            <p:spPr>
              <a:xfrm>
                <a:off x="12647438" y="77105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1" name="Circle"/>
              <p:cNvSpPr/>
              <p:nvPr/>
            </p:nvSpPr>
            <p:spPr>
              <a:xfrm>
                <a:off x="13484125" y="1080466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2" name="Circle"/>
              <p:cNvSpPr/>
              <p:nvPr/>
            </p:nvSpPr>
            <p:spPr>
              <a:xfrm>
                <a:off x="13364046" y="1360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3" name="Circle"/>
              <p:cNvSpPr/>
              <p:nvPr/>
            </p:nvSpPr>
            <p:spPr>
              <a:xfrm>
                <a:off x="13316918" y="315751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4" name="Circle"/>
              <p:cNvSpPr/>
              <p:nvPr/>
            </p:nvSpPr>
            <p:spPr>
              <a:xfrm>
                <a:off x="12549880" y="354771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5" name="Circle"/>
              <p:cNvSpPr/>
              <p:nvPr/>
            </p:nvSpPr>
            <p:spPr>
              <a:xfrm>
                <a:off x="13528178" y="4160217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6" name="Circle"/>
              <p:cNvSpPr/>
              <p:nvPr/>
            </p:nvSpPr>
            <p:spPr>
              <a:xfrm>
                <a:off x="13438113" y="738852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7" name="Circle"/>
              <p:cNvSpPr/>
              <p:nvPr/>
            </p:nvSpPr>
            <p:spPr>
              <a:xfrm>
                <a:off x="12350625" y="8081243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8" name="Circle"/>
              <p:cNvSpPr/>
              <p:nvPr/>
            </p:nvSpPr>
            <p:spPr>
              <a:xfrm>
                <a:off x="13254532" y="8081243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9" name="Circle"/>
              <p:cNvSpPr/>
              <p:nvPr/>
            </p:nvSpPr>
            <p:spPr>
              <a:xfrm>
                <a:off x="101600" y="651780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0" name="Circle"/>
              <p:cNvSpPr/>
              <p:nvPr/>
            </p:nvSpPr>
            <p:spPr>
              <a:xfrm>
                <a:off x="901700" y="80227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1" name="Circle"/>
              <p:cNvSpPr/>
              <p:nvPr/>
            </p:nvSpPr>
            <p:spPr>
              <a:xfrm>
                <a:off x="0" y="7933853"/>
                <a:ext cx="489893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2" name="Circle"/>
              <p:cNvSpPr/>
              <p:nvPr/>
            </p:nvSpPr>
            <p:spPr>
              <a:xfrm>
                <a:off x="7806370" y="7315200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3" name="Circle"/>
              <p:cNvSpPr/>
              <p:nvPr/>
            </p:nvSpPr>
            <p:spPr>
              <a:xfrm>
                <a:off x="9276872" y="7069113"/>
                <a:ext cx="489894" cy="489894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4" name="Circle"/>
              <p:cNvSpPr/>
              <p:nvPr/>
            </p:nvSpPr>
            <p:spPr>
              <a:xfrm>
                <a:off x="5374803" y="4160217"/>
                <a:ext cx="489894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5" name="Circle"/>
              <p:cNvSpPr/>
              <p:nvPr/>
            </p:nvSpPr>
            <p:spPr>
              <a:xfrm>
                <a:off x="5811006" y="2431107"/>
                <a:ext cx="489893" cy="489893"/>
              </a:xfrm>
              <a:prstGeom prst="ellipse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76" name="Connection Line"/>
          <p:cNvSpPr/>
          <p:nvPr/>
        </p:nvSpPr>
        <p:spPr>
          <a:xfrm>
            <a:off x="843223" y="1926506"/>
            <a:ext cx="1882387" cy="122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177" name="Sun"/>
          <p:cNvSpPr/>
          <p:nvPr/>
        </p:nvSpPr>
        <p:spPr>
          <a:xfrm>
            <a:off x="313810" y="1537922"/>
            <a:ext cx="581506" cy="581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Connection Line"/>
          <p:cNvSpPr/>
          <p:nvPr/>
        </p:nvSpPr>
        <p:spPr>
          <a:xfrm>
            <a:off x="2929657" y="2802696"/>
            <a:ext cx="1273522" cy="373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179" name="Connection Line"/>
          <p:cNvSpPr/>
          <p:nvPr/>
        </p:nvSpPr>
        <p:spPr>
          <a:xfrm>
            <a:off x="4408509" y="2813418"/>
            <a:ext cx="638167" cy="258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180" name="Connection Line"/>
          <p:cNvSpPr/>
          <p:nvPr/>
        </p:nvSpPr>
        <p:spPr>
          <a:xfrm flipH="1">
            <a:off x="4628565" y="3211614"/>
            <a:ext cx="452649" cy="1994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181" name="Connection Line"/>
          <p:cNvSpPr/>
          <p:nvPr/>
        </p:nvSpPr>
        <p:spPr>
          <a:xfrm>
            <a:off x="4666796" y="4675964"/>
            <a:ext cx="3302534" cy="610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3375" y="1290913"/>
            <a:ext cx="4879449" cy="47166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414027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99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99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99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98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99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97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99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 advAuto="0"/>
      <p:bldP spid="178" grpId="0" animBg="1" advAuto="0"/>
      <p:bldP spid="179" grpId="0" animBg="1" advAuto="0"/>
      <p:bldP spid="180" grpId="0" animBg="1" advAuto="0"/>
      <p:bldP spid="181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Closed-form tracking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30"/>
              <p:cNvSpPr>
                <a:spLocks noGrp="1"/>
              </p:cNvSpPr>
              <p:nvPr>
                <p:ph idx="1"/>
              </p:nvPr>
            </p:nvSpPr>
            <p:spPr>
              <a:xfrm>
                <a:off x="3091660" y="2081404"/>
                <a:ext cx="5423690" cy="1542669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J"/>
                </a:pPr>
                <a:r>
                  <a:rPr lang="en-US" sz="2800" dirty="0" smtClean="0">
                    <a:sym typeface="Wingdings" panose="05000000000000000000" pitchFamily="2" charset="2"/>
                  </a:rPr>
                  <a:t> Analytic  Easy, fast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sz="2800" dirty="0" smtClean="0"/>
                  <a:t> Only for homogeneous medium!</a:t>
                </a:r>
              </a:p>
              <a:p>
                <a:pPr marL="457200" lvl="1" indent="0">
                  <a:buNone/>
                </a:pPr>
                <a:r>
                  <a:rPr lang="en-US" sz="2400" dirty="0" smtClean="0"/>
                  <a:t>= constant extinction </a:t>
                </a:r>
                <a:r>
                  <a:rPr lang="en-US" sz="2400" dirty="0" err="1" smtClean="0"/>
                  <a:t>coeff</a:t>
                </a:r>
                <a:r>
                  <a:rPr lang="en-US" sz="2400" dirty="0" smtClean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31" name="Content Placeholder 3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91660" y="2081404"/>
                <a:ext cx="5423690" cy="1542669"/>
              </a:xfrm>
              <a:blipFill>
                <a:blip r:embed="rId2"/>
                <a:stretch>
                  <a:fillRect l="-1910" t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ine"/>
          <p:cNvSpPr/>
          <p:nvPr/>
        </p:nvSpPr>
        <p:spPr>
          <a:xfrm flipV="1">
            <a:off x="804887" y="2085803"/>
            <a:ext cx="1" cy="3815555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Line"/>
          <p:cNvSpPr/>
          <p:nvPr/>
        </p:nvSpPr>
        <p:spPr>
          <a:xfrm>
            <a:off x="808762" y="5877691"/>
            <a:ext cx="7502033" cy="0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" name="Group"/>
          <p:cNvGrpSpPr/>
          <p:nvPr/>
        </p:nvGrpSpPr>
        <p:grpSpPr>
          <a:xfrm>
            <a:off x="73458" y="1974899"/>
            <a:ext cx="7523352" cy="4295273"/>
            <a:chOff x="-452252" y="246704"/>
            <a:chExt cx="14424642" cy="9164423"/>
          </a:xfrm>
        </p:grpSpPr>
        <p:sp>
          <p:nvSpPr>
            <p:cNvPr id="6" name="Line"/>
            <p:cNvSpPr/>
            <p:nvPr/>
          </p:nvSpPr>
          <p:spPr>
            <a:xfrm flipV="1">
              <a:off x="3617125" y="4589731"/>
              <a:ext cx="1" cy="406793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Line"/>
            <p:cNvSpPr/>
            <p:nvPr/>
          </p:nvSpPr>
          <p:spPr>
            <a:xfrm>
              <a:off x="915188" y="6644024"/>
              <a:ext cx="5429277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Line"/>
            <p:cNvSpPr/>
            <p:nvPr/>
          </p:nvSpPr>
          <p:spPr>
            <a:xfrm>
              <a:off x="915188" y="7639884"/>
              <a:ext cx="8069852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Line"/>
            <p:cNvSpPr/>
            <p:nvPr/>
          </p:nvSpPr>
          <p:spPr>
            <a:xfrm>
              <a:off x="915188" y="8150452"/>
              <a:ext cx="10445159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Line"/>
            <p:cNvSpPr/>
            <p:nvPr/>
          </p:nvSpPr>
          <p:spPr>
            <a:xfrm>
              <a:off x="915188" y="8401531"/>
              <a:ext cx="12889150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Line"/>
            <p:cNvSpPr/>
            <p:nvPr/>
          </p:nvSpPr>
          <p:spPr>
            <a:xfrm>
              <a:off x="906978" y="4629431"/>
              <a:ext cx="2752739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Line"/>
            <p:cNvSpPr/>
            <p:nvPr/>
          </p:nvSpPr>
          <p:spPr>
            <a:xfrm flipV="1">
              <a:off x="6284126" y="6622107"/>
              <a:ext cx="1" cy="203555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Line"/>
            <p:cNvSpPr/>
            <p:nvPr/>
          </p:nvSpPr>
          <p:spPr>
            <a:xfrm flipV="1">
              <a:off x="8951127" y="7643242"/>
              <a:ext cx="1" cy="101442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Line"/>
            <p:cNvSpPr/>
            <p:nvPr/>
          </p:nvSpPr>
          <p:spPr>
            <a:xfrm flipV="1">
              <a:off x="11370476" y="8145401"/>
              <a:ext cx="1" cy="51226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Line"/>
            <p:cNvSpPr/>
            <p:nvPr/>
          </p:nvSpPr>
          <p:spPr>
            <a:xfrm flipV="1">
              <a:off x="13789826" y="8397509"/>
              <a:ext cx="1" cy="260153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1"/>
            <p:cNvSpPr txBox="1"/>
            <p:nvPr/>
          </p:nvSpPr>
          <p:spPr>
            <a:xfrm>
              <a:off x="-19063" y="246704"/>
              <a:ext cx="694603" cy="1376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4000" dirty="0"/>
                <a:t>1</a:t>
              </a:r>
            </a:p>
          </p:txBody>
        </p:sp>
        <p:sp>
          <p:nvSpPr>
            <p:cNvPr id="17" name="1/2"/>
            <p:cNvSpPr txBox="1"/>
            <p:nvPr/>
          </p:nvSpPr>
          <p:spPr>
            <a:xfrm>
              <a:off x="-452252" y="4317983"/>
              <a:ext cx="826493" cy="622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rPr dirty="0"/>
                <a:t>1/2</a:t>
              </a:r>
            </a:p>
          </p:txBody>
        </p:sp>
        <p:sp>
          <p:nvSpPr>
            <p:cNvPr id="18" name="1/4"/>
            <p:cNvSpPr txBox="1"/>
            <p:nvPr/>
          </p:nvSpPr>
          <p:spPr>
            <a:xfrm>
              <a:off x="-174042" y="6169693"/>
              <a:ext cx="1020390" cy="904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rPr sz="2400" dirty="0"/>
                <a:t>1/4</a:t>
              </a:r>
            </a:p>
          </p:txBody>
        </p:sp>
        <p:sp>
          <p:nvSpPr>
            <p:cNvPr id="19" name="1/8"/>
            <p:cNvSpPr txBox="1"/>
            <p:nvPr/>
          </p:nvSpPr>
          <p:spPr>
            <a:xfrm>
              <a:off x="-37496" y="7205150"/>
              <a:ext cx="885158" cy="786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rPr sz="2000" dirty="0"/>
                <a:t>1/8</a:t>
              </a:r>
            </a:p>
          </p:txBody>
        </p:sp>
        <p:sp>
          <p:nvSpPr>
            <p:cNvPr id="20" name="1/16"/>
            <p:cNvSpPr txBox="1"/>
            <p:nvPr/>
          </p:nvSpPr>
          <p:spPr>
            <a:xfrm>
              <a:off x="-19063" y="7840514"/>
              <a:ext cx="854423" cy="609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r>
                <a:rPr sz="1400" dirty="0"/>
                <a:t>1/16</a:t>
              </a:r>
            </a:p>
          </p:txBody>
        </p:sp>
        <p:sp>
          <p:nvSpPr>
            <p:cNvPr id="21" name="1/32"/>
            <p:cNvSpPr txBox="1"/>
            <p:nvPr/>
          </p:nvSpPr>
          <p:spPr>
            <a:xfrm>
              <a:off x="119242" y="8136879"/>
              <a:ext cx="716117" cy="5212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sz="1100" dirty="0"/>
                <a:t>1/32</a:t>
              </a:r>
            </a:p>
          </p:txBody>
        </p:sp>
        <p:sp>
          <p:nvSpPr>
            <p:cNvPr id="22" name="1"/>
            <p:cNvSpPr txBox="1"/>
            <p:nvPr/>
          </p:nvSpPr>
          <p:spPr>
            <a:xfrm>
              <a:off x="3434563" y="8788231"/>
              <a:ext cx="365126" cy="622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t>1</a:t>
              </a:r>
            </a:p>
          </p:txBody>
        </p:sp>
        <p:sp>
          <p:nvSpPr>
            <p:cNvPr id="23" name="2"/>
            <p:cNvSpPr txBox="1"/>
            <p:nvPr/>
          </p:nvSpPr>
          <p:spPr>
            <a:xfrm>
              <a:off x="6101563" y="8788231"/>
              <a:ext cx="365126" cy="622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t>2</a:t>
              </a:r>
            </a:p>
          </p:txBody>
        </p:sp>
        <p:sp>
          <p:nvSpPr>
            <p:cNvPr id="24" name="3"/>
            <p:cNvSpPr txBox="1"/>
            <p:nvPr/>
          </p:nvSpPr>
          <p:spPr>
            <a:xfrm>
              <a:off x="8768564" y="8788231"/>
              <a:ext cx="365126" cy="622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t>3</a:t>
              </a:r>
            </a:p>
          </p:txBody>
        </p:sp>
        <p:sp>
          <p:nvSpPr>
            <p:cNvPr id="25" name="4"/>
            <p:cNvSpPr txBox="1"/>
            <p:nvPr/>
          </p:nvSpPr>
          <p:spPr>
            <a:xfrm>
              <a:off x="11187914" y="8788231"/>
              <a:ext cx="365126" cy="622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t>4</a:t>
              </a:r>
            </a:p>
          </p:txBody>
        </p:sp>
        <p:sp>
          <p:nvSpPr>
            <p:cNvPr id="26" name="5"/>
            <p:cNvSpPr txBox="1"/>
            <p:nvPr/>
          </p:nvSpPr>
          <p:spPr>
            <a:xfrm>
              <a:off x="13607264" y="8788231"/>
              <a:ext cx="365126" cy="622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t>5</a:t>
              </a:r>
            </a:p>
          </p:txBody>
        </p:sp>
        <p:sp>
          <p:nvSpPr>
            <p:cNvPr id="27" name="0"/>
            <p:cNvSpPr txBox="1"/>
            <p:nvPr/>
          </p:nvSpPr>
          <p:spPr>
            <a:xfrm>
              <a:off x="767563" y="8788231"/>
              <a:ext cx="365126" cy="622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/>
              </a:lvl1pPr>
            </a:lstStyle>
            <a:p>
              <a:r>
                <a:t>0</a:t>
              </a:r>
            </a:p>
          </p:txBody>
        </p:sp>
      </p:grpSp>
      <p:sp>
        <p:nvSpPr>
          <p:cNvPr id="28" name="Line"/>
          <p:cNvSpPr/>
          <p:nvPr/>
        </p:nvSpPr>
        <p:spPr>
          <a:xfrm>
            <a:off x="798327" y="2065807"/>
            <a:ext cx="7513299" cy="3677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61" y="4115"/>
                  <a:pt x="2327" y="7871"/>
                  <a:pt x="4029" y="11078"/>
                </a:cubicBezTo>
                <a:cubicBezTo>
                  <a:pt x="5205" y="13293"/>
                  <a:pt x="6532" y="15227"/>
                  <a:pt x="8018" y="16685"/>
                </a:cubicBezTo>
                <a:cubicBezTo>
                  <a:pt x="9287" y="17931"/>
                  <a:pt x="10650" y="18806"/>
                  <a:pt x="12039" y="19492"/>
                </a:cubicBezTo>
                <a:cubicBezTo>
                  <a:pt x="13226" y="20078"/>
                  <a:pt x="14431" y="20525"/>
                  <a:pt x="15648" y="20837"/>
                </a:cubicBezTo>
                <a:cubicBezTo>
                  <a:pt x="16871" y="21150"/>
                  <a:pt x="18102" y="21326"/>
                  <a:pt x="19335" y="21445"/>
                </a:cubicBezTo>
                <a:cubicBezTo>
                  <a:pt x="20090" y="21518"/>
                  <a:pt x="20845" y="21569"/>
                  <a:pt x="21600" y="21600"/>
                </a:cubicBezTo>
              </a:path>
            </a:pathLst>
          </a:custGeom>
          <a:ln w="76200">
            <a:solidFill>
              <a:srgbClr val="C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365178" y="1175610"/>
            <a:ext cx="1552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Relative probability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7238095" y="6270172"/>
            <a:ext cx="176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Ray distance</a:t>
            </a:r>
            <a:endParaRPr lang="en-US" sz="2400" dirty="0"/>
          </a:p>
        </p:txBody>
      </p:sp>
      <p:pic>
        <p:nvPicPr>
          <p:cNvPr id="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05749" y="4652195"/>
            <a:ext cx="2705046" cy="3606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45172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Heterogeneous volume</a:t>
            </a:r>
            <a:endParaRPr lang="en-US" b="1" dirty="0"/>
          </a:p>
        </p:txBody>
      </p:sp>
      <p:sp>
        <p:nvSpPr>
          <p:cNvPr id="116" name="Rectangle"/>
          <p:cNvSpPr/>
          <p:nvPr/>
        </p:nvSpPr>
        <p:spPr>
          <a:xfrm>
            <a:off x="890234" y="1442710"/>
            <a:ext cx="7488340" cy="4661830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7" name="Blurred.png" descr="Blurred.png"/>
          <p:cNvPicPr>
            <a:picLocks noChangeAspect="1"/>
          </p:cNvPicPr>
          <p:nvPr/>
        </p:nvPicPr>
        <p:blipFill>
          <a:blip r:embed="rId2">
            <a:alphaModFix amt="93000"/>
            <a:extLst/>
          </a:blip>
          <a:srcRect l="3409" t="8074" r="5182" b="7313"/>
          <a:stretch>
            <a:fillRect/>
          </a:stretch>
        </p:blipFill>
        <p:spPr>
          <a:xfrm>
            <a:off x="918370" y="1487796"/>
            <a:ext cx="7498604" cy="46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Oval"/>
          <p:cNvSpPr/>
          <p:nvPr/>
        </p:nvSpPr>
        <p:spPr>
          <a:xfrm rot="1452134">
            <a:off x="4634404" y="2346630"/>
            <a:ext cx="1188839" cy="762896"/>
          </a:xfrm>
          <a:prstGeom prst="ellipse">
            <a:avLst/>
          </a:prstGeom>
          <a:gradFill>
            <a:gsLst>
              <a:gs pos="0">
                <a:srgbClr val="7F7F7F">
                  <a:alpha val="39876"/>
                </a:srgbClr>
              </a:gs>
              <a:gs pos="60707">
                <a:srgbClr val="767676">
                  <a:alpha val="19938"/>
                </a:srgbClr>
              </a:gs>
              <a:gs pos="100000">
                <a:srgbClr val="6C6C6C">
                  <a:alpha val="0"/>
                </a:srgbClr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/>
          </a:p>
        </p:txBody>
      </p:sp>
      <p:sp>
        <p:nvSpPr>
          <p:cNvPr id="119" name="Oval"/>
          <p:cNvSpPr/>
          <p:nvPr/>
        </p:nvSpPr>
        <p:spPr>
          <a:xfrm rot="1726029">
            <a:off x="3866745" y="3727699"/>
            <a:ext cx="1521579" cy="659264"/>
          </a:xfrm>
          <a:prstGeom prst="ellipse">
            <a:avLst/>
          </a:prstGeom>
          <a:gradFill>
            <a:gsLst>
              <a:gs pos="0">
                <a:srgbClr val="7F7F7F">
                  <a:alpha val="39876"/>
                </a:srgbClr>
              </a:gs>
              <a:gs pos="60707">
                <a:srgbClr val="767676">
                  <a:alpha val="19938"/>
                </a:srgbClr>
              </a:gs>
              <a:gs pos="100000">
                <a:srgbClr val="6C6C6C">
                  <a:alpha val="0"/>
                </a:srgbClr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/>
          </a:p>
        </p:txBody>
      </p:sp>
      <p:sp>
        <p:nvSpPr>
          <p:cNvPr id="120" name="Oval"/>
          <p:cNvSpPr/>
          <p:nvPr/>
        </p:nvSpPr>
        <p:spPr>
          <a:xfrm rot="1981522">
            <a:off x="2124287" y="4568043"/>
            <a:ext cx="1107355" cy="645896"/>
          </a:xfrm>
          <a:prstGeom prst="ellipse">
            <a:avLst/>
          </a:prstGeom>
          <a:gradFill>
            <a:gsLst>
              <a:gs pos="0">
                <a:srgbClr val="7F7F7F">
                  <a:alpha val="39876"/>
                </a:srgbClr>
              </a:gs>
              <a:gs pos="60707">
                <a:srgbClr val="767676">
                  <a:alpha val="19938"/>
                </a:srgbClr>
              </a:gs>
              <a:gs pos="100000">
                <a:srgbClr val="6C6C6C">
                  <a:alpha val="0"/>
                </a:srgbClr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/>
          </a:p>
        </p:txBody>
      </p:sp>
      <p:sp>
        <p:nvSpPr>
          <p:cNvPr id="121" name="Oval"/>
          <p:cNvSpPr/>
          <p:nvPr/>
        </p:nvSpPr>
        <p:spPr>
          <a:xfrm rot="19469202">
            <a:off x="6394339" y="4514330"/>
            <a:ext cx="1312343" cy="529971"/>
          </a:xfrm>
          <a:prstGeom prst="ellipse">
            <a:avLst/>
          </a:prstGeom>
          <a:gradFill>
            <a:gsLst>
              <a:gs pos="0">
                <a:srgbClr val="7F7F7F">
                  <a:alpha val="39876"/>
                </a:srgbClr>
              </a:gs>
              <a:gs pos="60707">
                <a:srgbClr val="767676">
                  <a:alpha val="19938"/>
                </a:srgbClr>
              </a:gs>
              <a:gs pos="100000">
                <a:srgbClr val="6C6C6C">
                  <a:alpha val="0"/>
                </a:srgbClr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/>
          </a:p>
        </p:txBody>
      </p:sp>
      <p:sp>
        <p:nvSpPr>
          <p:cNvPr id="122" name="Oval"/>
          <p:cNvSpPr/>
          <p:nvPr/>
        </p:nvSpPr>
        <p:spPr>
          <a:xfrm rot="570817">
            <a:off x="5340905" y="5032701"/>
            <a:ext cx="902358" cy="630324"/>
          </a:xfrm>
          <a:prstGeom prst="ellipse">
            <a:avLst/>
          </a:prstGeom>
          <a:gradFill>
            <a:gsLst>
              <a:gs pos="0">
                <a:srgbClr val="7F7F7F">
                  <a:alpha val="39876"/>
                </a:srgbClr>
              </a:gs>
              <a:gs pos="60707">
                <a:srgbClr val="767676">
                  <a:alpha val="19938"/>
                </a:srgbClr>
              </a:gs>
              <a:gs pos="100000">
                <a:srgbClr val="6C6C6C">
                  <a:alpha val="0"/>
                </a:srgbClr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/>
          </a:p>
        </p:txBody>
      </p:sp>
      <p:sp>
        <p:nvSpPr>
          <p:cNvPr id="123" name="Oval"/>
          <p:cNvSpPr/>
          <p:nvPr/>
        </p:nvSpPr>
        <p:spPr>
          <a:xfrm rot="19751503">
            <a:off x="2314081" y="2922852"/>
            <a:ext cx="727768" cy="606673"/>
          </a:xfrm>
          <a:prstGeom prst="ellipse">
            <a:avLst/>
          </a:prstGeom>
          <a:gradFill>
            <a:gsLst>
              <a:gs pos="0">
                <a:srgbClr val="7F7F7F">
                  <a:alpha val="39876"/>
                </a:srgbClr>
              </a:gs>
              <a:gs pos="60707">
                <a:srgbClr val="767676">
                  <a:alpha val="19938"/>
                </a:srgbClr>
              </a:gs>
              <a:gs pos="100000">
                <a:srgbClr val="6C6C6C">
                  <a:alpha val="0"/>
                </a:srgbClr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/>
          </a:p>
        </p:txBody>
      </p:sp>
      <p:sp>
        <p:nvSpPr>
          <p:cNvPr id="124" name="Oval"/>
          <p:cNvSpPr/>
          <p:nvPr/>
        </p:nvSpPr>
        <p:spPr>
          <a:xfrm rot="20776318">
            <a:off x="960684" y="3953357"/>
            <a:ext cx="727768" cy="606673"/>
          </a:xfrm>
          <a:prstGeom prst="ellipse">
            <a:avLst/>
          </a:prstGeom>
          <a:gradFill>
            <a:gsLst>
              <a:gs pos="0">
                <a:srgbClr val="7F7F7F">
                  <a:alpha val="39876"/>
                </a:srgbClr>
              </a:gs>
              <a:gs pos="60707">
                <a:srgbClr val="767676">
                  <a:alpha val="19938"/>
                </a:srgbClr>
              </a:gs>
              <a:gs pos="100000">
                <a:srgbClr val="6C6C6C">
                  <a:alpha val="0"/>
                </a:srgbClr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/>
          </a:p>
        </p:txBody>
      </p:sp>
      <p:sp>
        <p:nvSpPr>
          <p:cNvPr id="125" name="Circle"/>
          <p:cNvSpPr/>
          <p:nvPr/>
        </p:nvSpPr>
        <p:spPr>
          <a:xfrm>
            <a:off x="1319686" y="5155326"/>
            <a:ext cx="604564" cy="606673"/>
          </a:xfrm>
          <a:prstGeom prst="ellipse">
            <a:avLst/>
          </a:prstGeom>
          <a:gradFill>
            <a:gsLst>
              <a:gs pos="0">
                <a:srgbClr val="7F7F7F">
                  <a:alpha val="39876"/>
                </a:srgbClr>
              </a:gs>
              <a:gs pos="60707">
                <a:srgbClr val="767676">
                  <a:alpha val="19938"/>
                </a:srgbClr>
              </a:gs>
              <a:gs pos="100000">
                <a:srgbClr val="6C6C6C">
                  <a:alpha val="0"/>
                </a:srgbClr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/>
          </a:p>
        </p:txBody>
      </p:sp>
      <p:grpSp>
        <p:nvGrpSpPr>
          <p:cNvPr id="126" name="Group"/>
          <p:cNvGrpSpPr/>
          <p:nvPr/>
        </p:nvGrpSpPr>
        <p:grpSpPr>
          <a:xfrm>
            <a:off x="1278513" y="1435194"/>
            <a:ext cx="7058843" cy="4709319"/>
            <a:chOff x="813966" y="20560"/>
            <a:chExt cx="13049027" cy="8705680"/>
          </a:xfrm>
        </p:grpSpPr>
        <p:sp>
          <p:nvSpPr>
            <p:cNvPr id="127" name="Circle"/>
            <p:cNvSpPr/>
            <p:nvPr/>
          </p:nvSpPr>
          <p:spPr>
            <a:xfrm>
              <a:off x="4187553" y="3068640"/>
              <a:ext cx="489894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" name="Circle"/>
            <p:cNvSpPr/>
            <p:nvPr/>
          </p:nvSpPr>
          <p:spPr>
            <a:xfrm>
              <a:off x="4152900" y="24220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9" name="Circle"/>
            <p:cNvSpPr/>
            <p:nvPr/>
          </p:nvSpPr>
          <p:spPr>
            <a:xfrm>
              <a:off x="4619352" y="1754733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0" name="Circle"/>
            <p:cNvSpPr/>
            <p:nvPr/>
          </p:nvSpPr>
          <p:spPr>
            <a:xfrm>
              <a:off x="5484006" y="1538461"/>
              <a:ext cx="489894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" name="Circle"/>
            <p:cNvSpPr/>
            <p:nvPr/>
          </p:nvSpPr>
          <p:spPr>
            <a:xfrm>
              <a:off x="4970226" y="2706650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" name="Circle"/>
            <p:cNvSpPr/>
            <p:nvPr/>
          </p:nvSpPr>
          <p:spPr>
            <a:xfrm>
              <a:off x="4673983" y="3768253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" name="Circle"/>
            <p:cNvSpPr/>
            <p:nvPr/>
          </p:nvSpPr>
          <p:spPr>
            <a:xfrm>
              <a:off x="3677219" y="3812160"/>
              <a:ext cx="489894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Circle"/>
            <p:cNvSpPr/>
            <p:nvPr/>
          </p:nvSpPr>
          <p:spPr>
            <a:xfrm>
              <a:off x="3764980" y="1740866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5" name="Circle"/>
            <p:cNvSpPr/>
            <p:nvPr/>
          </p:nvSpPr>
          <p:spPr>
            <a:xfrm>
              <a:off x="5626100" y="5678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6" name="Circle"/>
            <p:cNvSpPr/>
            <p:nvPr/>
          </p:nvSpPr>
          <p:spPr>
            <a:xfrm>
              <a:off x="6400800" y="8726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" name="Circle"/>
            <p:cNvSpPr/>
            <p:nvPr/>
          </p:nvSpPr>
          <p:spPr>
            <a:xfrm>
              <a:off x="6438900" y="16600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" name="Circle"/>
            <p:cNvSpPr/>
            <p:nvPr/>
          </p:nvSpPr>
          <p:spPr>
            <a:xfrm>
              <a:off x="6718300" y="24982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" name="Circle"/>
            <p:cNvSpPr/>
            <p:nvPr/>
          </p:nvSpPr>
          <p:spPr>
            <a:xfrm>
              <a:off x="6304980" y="32094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" name="Circle"/>
            <p:cNvSpPr/>
            <p:nvPr/>
          </p:nvSpPr>
          <p:spPr>
            <a:xfrm>
              <a:off x="9364513" y="2676053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1" name="Circle"/>
            <p:cNvSpPr/>
            <p:nvPr/>
          </p:nvSpPr>
          <p:spPr>
            <a:xfrm>
              <a:off x="9939832" y="3532787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2" name="Circle"/>
            <p:cNvSpPr/>
            <p:nvPr/>
          </p:nvSpPr>
          <p:spPr>
            <a:xfrm>
              <a:off x="13373100" y="58764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" name="Circle"/>
            <p:cNvSpPr/>
            <p:nvPr/>
          </p:nvSpPr>
          <p:spPr>
            <a:xfrm>
              <a:off x="11468100" y="66384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4" name="Circle"/>
            <p:cNvSpPr/>
            <p:nvPr/>
          </p:nvSpPr>
          <p:spPr>
            <a:xfrm>
              <a:off x="12454112" y="6190307"/>
              <a:ext cx="489894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5" name="Circle"/>
            <p:cNvSpPr/>
            <p:nvPr/>
          </p:nvSpPr>
          <p:spPr>
            <a:xfrm>
              <a:off x="12661952" y="4375574"/>
              <a:ext cx="489894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" name="Circle"/>
            <p:cNvSpPr/>
            <p:nvPr/>
          </p:nvSpPr>
          <p:spPr>
            <a:xfrm>
              <a:off x="11756753" y="4634160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" name="Circle"/>
            <p:cNvSpPr/>
            <p:nvPr/>
          </p:nvSpPr>
          <p:spPr>
            <a:xfrm>
              <a:off x="10934700" y="447310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" name="Circle"/>
            <p:cNvSpPr/>
            <p:nvPr/>
          </p:nvSpPr>
          <p:spPr>
            <a:xfrm>
              <a:off x="10103446" y="4387133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" name="Circle"/>
            <p:cNvSpPr/>
            <p:nvPr/>
          </p:nvSpPr>
          <p:spPr>
            <a:xfrm>
              <a:off x="7166446" y="1068561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0" name="Circle"/>
            <p:cNvSpPr/>
            <p:nvPr/>
          </p:nvSpPr>
          <p:spPr>
            <a:xfrm>
              <a:off x="9131300" y="33872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1" name="Circle"/>
            <p:cNvSpPr/>
            <p:nvPr/>
          </p:nvSpPr>
          <p:spPr>
            <a:xfrm>
              <a:off x="10773246" y="54065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2" name="Circle"/>
            <p:cNvSpPr/>
            <p:nvPr/>
          </p:nvSpPr>
          <p:spPr>
            <a:xfrm>
              <a:off x="9603085" y="5982467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3" name="Circle"/>
            <p:cNvSpPr/>
            <p:nvPr/>
          </p:nvSpPr>
          <p:spPr>
            <a:xfrm>
              <a:off x="5521066" y="3330103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4" name="Circle"/>
            <p:cNvSpPr/>
            <p:nvPr/>
          </p:nvSpPr>
          <p:spPr>
            <a:xfrm>
              <a:off x="11606660" y="3816746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5" name="Circle"/>
            <p:cNvSpPr/>
            <p:nvPr/>
          </p:nvSpPr>
          <p:spPr>
            <a:xfrm>
              <a:off x="9113192" y="2041053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" name="Circle"/>
            <p:cNvSpPr/>
            <p:nvPr/>
          </p:nvSpPr>
          <p:spPr>
            <a:xfrm>
              <a:off x="8847286" y="1369120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7" name="Circle"/>
            <p:cNvSpPr/>
            <p:nvPr/>
          </p:nvSpPr>
          <p:spPr>
            <a:xfrm>
              <a:off x="7023100" y="37682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8" name="Circle"/>
            <p:cNvSpPr/>
            <p:nvPr/>
          </p:nvSpPr>
          <p:spPr>
            <a:xfrm>
              <a:off x="1130300" y="40984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" name="Circle"/>
            <p:cNvSpPr/>
            <p:nvPr/>
          </p:nvSpPr>
          <p:spPr>
            <a:xfrm>
              <a:off x="1485900" y="34126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0" name="Circle"/>
            <p:cNvSpPr/>
            <p:nvPr/>
          </p:nvSpPr>
          <p:spPr>
            <a:xfrm>
              <a:off x="2164780" y="43813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" name="Circle"/>
            <p:cNvSpPr/>
            <p:nvPr/>
          </p:nvSpPr>
          <p:spPr>
            <a:xfrm>
              <a:off x="2063750" y="54065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" name="Circle"/>
            <p:cNvSpPr/>
            <p:nvPr/>
          </p:nvSpPr>
          <p:spPr>
            <a:xfrm>
              <a:off x="1181100" y="5659387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3" name="Circle"/>
            <p:cNvSpPr/>
            <p:nvPr/>
          </p:nvSpPr>
          <p:spPr>
            <a:xfrm>
              <a:off x="813966" y="6282680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4" name="Circle"/>
            <p:cNvSpPr/>
            <p:nvPr/>
          </p:nvSpPr>
          <p:spPr>
            <a:xfrm>
              <a:off x="2187873" y="3394226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5" name="Circle"/>
            <p:cNvSpPr/>
            <p:nvPr/>
          </p:nvSpPr>
          <p:spPr>
            <a:xfrm>
              <a:off x="2933700" y="40984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6" name="Circle"/>
            <p:cNvSpPr/>
            <p:nvPr/>
          </p:nvSpPr>
          <p:spPr>
            <a:xfrm>
              <a:off x="2942900" y="4994400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7" name="Circle"/>
            <p:cNvSpPr/>
            <p:nvPr/>
          </p:nvSpPr>
          <p:spPr>
            <a:xfrm>
              <a:off x="2044700" y="6292106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8" name="Circle"/>
            <p:cNvSpPr/>
            <p:nvPr/>
          </p:nvSpPr>
          <p:spPr>
            <a:xfrm>
              <a:off x="2878286" y="687861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9" name="Circle"/>
            <p:cNvSpPr/>
            <p:nvPr/>
          </p:nvSpPr>
          <p:spPr>
            <a:xfrm>
              <a:off x="6413500" y="524723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0" name="Circle"/>
            <p:cNvSpPr/>
            <p:nvPr/>
          </p:nvSpPr>
          <p:spPr>
            <a:xfrm>
              <a:off x="6616700" y="64225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" name="Circle"/>
            <p:cNvSpPr/>
            <p:nvPr/>
          </p:nvSpPr>
          <p:spPr>
            <a:xfrm>
              <a:off x="5947180" y="7801446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2" name="Circle"/>
            <p:cNvSpPr/>
            <p:nvPr/>
          </p:nvSpPr>
          <p:spPr>
            <a:xfrm>
              <a:off x="4711700" y="7448550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3" name="Circle"/>
            <p:cNvSpPr/>
            <p:nvPr/>
          </p:nvSpPr>
          <p:spPr>
            <a:xfrm>
              <a:off x="5891832" y="6998667"/>
              <a:ext cx="489894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4" name="Circle"/>
            <p:cNvSpPr/>
            <p:nvPr/>
          </p:nvSpPr>
          <p:spPr>
            <a:xfrm>
              <a:off x="5889326" y="6016153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5" name="Circle"/>
            <p:cNvSpPr/>
            <p:nvPr/>
          </p:nvSpPr>
          <p:spPr>
            <a:xfrm>
              <a:off x="3737219" y="4635526"/>
              <a:ext cx="489894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6" name="Circle"/>
            <p:cNvSpPr/>
            <p:nvPr/>
          </p:nvSpPr>
          <p:spPr>
            <a:xfrm>
              <a:off x="5598393" y="4880100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7" name="Circle"/>
            <p:cNvSpPr/>
            <p:nvPr/>
          </p:nvSpPr>
          <p:spPr>
            <a:xfrm>
              <a:off x="5270500" y="54573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8" name="Circle"/>
            <p:cNvSpPr/>
            <p:nvPr/>
          </p:nvSpPr>
          <p:spPr>
            <a:xfrm>
              <a:off x="4368800" y="50636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9" name="Circle"/>
            <p:cNvSpPr/>
            <p:nvPr/>
          </p:nvSpPr>
          <p:spPr>
            <a:xfrm>
              <a:off x="5127326" y="6563420"/>
              <a:ext cx="489894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0" name="Circle"/>
            <p:cNvSpPr/>
            <p:nvPr/>
          </p:nvSpPr>
          <p:spPr>
            <a:xfrm>
              <a:off x="4152900" y="69051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1" name="Circle"/>
            <p:cNvSpPr/>
            <p:nvPr/>
          </p:nvSpPr>
          <p:spPr>
            <a:xfrm>
              <a:off x="4533900" y="58891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2" name="Circle"/>
            <p:cNvSpPr/>
            <p:nvPr/>
          </p:nvSpPr>
          <p:spPr>
            <a:xfrm>
              <a:off x="4704753" y="445983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3" name="Circle"/>
            <p:cNvSpPr/>
            <p:nvPr/>
          </p:nvSpPr>
          <p:spPr>
            <a:xfrm>
              <a:off x="3631033" y="5516240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4" name="Circle"/>
            <p:cNvSpPr/>
            <p:nvPr/>
          </p:nvSpPr>
          <p:spPr>
            <a:xfrm>
              <a:off x="8087619" y="20560"/>
              <a:ext cx="489894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5" name="Circle"/>
            <p:cNvSpPr/>
            <p:nvPr/>
          </p:nvSpPr>
          <p:spPr>
            <a:xfrm>
              <a:off x="8058150" y="11774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6" name="Circle"/>
            <p:cNvSpPr/>
            <p:nvPr/>
          </p:nvSpPr>
          <p:spPr>
            <a:xfrm>
              <a:off x="7395046" y="30443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7" name="Circle"/>
            <p:cNvSpPr/>
            <p:nvPr/>
          </p:nvSpPr>
          <p:spPr>
            <a:xfrm>
              <a:off x="7780686" y="3879080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8" name="Circle"/>
            <p:cNvSpPr/>
            <p:nvPr/>
          </p:nvSpPr>
          <p:spPr>
            <a:xfrm>
              <a:off x="8385646" y="31332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9" name="Circle"/>
            <p:cNvSpPr/>
            <p:nvPr/>
          </p:nvSpPr>
          <p:spPr>
            <a:xfrm>
              <a:off x="8665046" y="39714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Circle"/>
            <p:cNvSpPr/>
            <p:nvPr/>
          </p:nvSpPr>
          <p:spPr>
            <a:xfrm>
              <a:off x="8182446" y="46826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Circle"/>
            <p:cNvSpPr/>
            <p:nvPr/>
          </p:nvSpPr>
          <p:spPr>
            <a:xfrm>
              <a:off x="7166446" y="5726757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Circle"/>
            <p:cNvSpPr/>
            <p:nvPr/>
          </p:nvSpPr>
          <p:spPr>
            <a:xfrm>
              <a:off x="8831084" y="5242121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Circle"/>
            <p:cNvSpPr/>
            <p:nvPr/>
          </p:nvSpPr>
          <p:spPr>
            <a:xfrm>
              <a:off x="9274646" y="46318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Circle"/>
            <p:cNvSpPr/>
            <p:nvPr/>
          </p:nvSpPr>
          <p:spPr>
            <a:xfrm>
              <a:off x="8665046" y="6190307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Circle"/>
            <p:cNvSpPr/>
            <p:nvPr/>
          </p:nvSpPr>
          <p:spPr>
            <a:xfrm>
              <a:off x="10773246" y="73115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Circle"/>
            <p:cNvSpPr/>
            <p:nvPr/>
          </p:nvSpPr>
          <p:spPr>
            <a:xfrm>
              <a:off x="10059939" y="2522367"/>
              <a:ext cx="489894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Circle"/>
            <p:cNvSpPr/>
            <p:nvPr/>
          </p:nvSpPr>
          <p:spPr>
            <a:xfrm>
              <a:off x="11537950" y="77179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Circle"/>
            <p:cNvSpPr/>
            <p:nvPr/>
          </p:nvSpPr>
          <p:spPr>
            <a:xfrm>
              <a:off x="10004325" y="6688087"/>
              <a:ext cx="489894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Circle"/>
            <p:cNvSpPr/>
            <p:nvPr/>
          </p:nvSpPr>
          <p:spPr>
            <a:xfrm>
              <a:off x="8058150" y="55970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Circle"/>
            <p:cNvSpPr/>
            <p:nvPr/>
          </p:nvSpPr>
          <p:spPr>
            <a:xfrm>
              <a:off x="7044059" y="7154540"/>
              <a:ext cx="489894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Circle"/>
            <p:cNvSpPr/>
            <p:nvPr/>
          </p:nvSpPr>
          <p:spPr>
            <a:xfrm>
              <a:off x="13033846" y="67527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" name="Circle"/>
            <p:cNvSpPr/>
            <p:nvPr/>
          </p:nvSpPr>
          <p:spPr>
            <a:xfrm>
              <a:off x="9815648" y="5262213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Circle"/>
            <p:cNvSpPr/>
            <p:nvPr/>
          </p:nvSpPr>
          <p:spPr>
            <a:xfrm>
              <a:off x="12297246" y="70956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Circle"/>
            <p:cNvSpPr/>
            <p:nvPr/>
          </p:nvSpPr>
          <p:spPr>
            <a:xfrm>
              <a:off x="7893992" y="8236346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5" name="Circle"/>
            <p:cNvSpPr/>
            <p:nvPr/>
          </p:nvSpPr>
          <p:spPr>
            <a:xfrm>
              <a:off x="3971453" y="8162453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6" name="Circle"/>
            <p:cNvSpPr/>
            <p:nvPr/>
          </p:nvSpPr>
          <p:spPr>
            <a:xfrm>
              <a:off x="3568700" y="7448550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7" name="Circle"/>
            <p:cNvSpPr/>
            <p:nvPr/>
          </p:nvSpPr>
          <p:spPr>
            <a:xfrm>
              <a:off x="2832100" y="79338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8" name="Circle"/>
            <p:cNvSpPr/>
            <p:nvPr/>
          </p:nvSpPr>
          <p:spPr>
            <a:xfrm>
              <a:off x="2130126" y="7298853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9" name="Circle"/>
            <p:cNvSpPr/>
            <p:nvPr/>
          </p:nvSpPr>
          <p:spPr>
            <a:xfrm>
              <a:off x="7723485" y="644795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0" name="Circle"/>
            <p:cNvSpPr/>
            <p:nvPr/>
          </p:nvSpPr>
          <p:spPr>
            <a:xfrm>
              <a:off x="8534400" y="7723361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1" name="Circle"/>
            <p:cNvSpPr/>
            <p:nvPr/>
          </p:nvSpPr>
          <p:spPr>
            <a:xfrm>
              <a:off x="9861836" y="7597873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2" name="Circle"/>
            <p:cNvSpPr/>
            <p:nvPr/>
          </p:nvSpPr>
          <p:spPr>
            <a:xfrm>
              <a:off x="6338492" y="95647"/>
              <a:ext cx="489894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3" name="Circle"/>
            <p:cNvSpPr/>
            <p:nvPr/>
          </p:nvSpPr>
          <p:spPr>
            <a:xfrm>
              <a:off x="9864599" y="1544613"/>
              <a:ext cx="489894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4" name="Circle"/>
            <p:cNvSpPr/>
            <p:nvPr/>
          </p:nvSpPr>
          <p:spPr>
            <a:xfrm>
              <a:off x="10771423" y="3330103"/>
              <a:ext cx="489893" cy="489894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5" name="Circle"/>
            <p:cNvSpPr/>
            <p:nvPr/>
          </p:nvSpPr>
          <p:spPr>
            <a:xfrm>
              <a:off x="7806370" y="7315200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" name="Circle"/>
            <p:cNvSpPr/>
            <p:nvPr/>
          </p:nvSpPr>
          <p:spPr>
            <a:xfrm>
              <a:off x="5374803" y="4160217"/>
              <a:ext cx="489894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7" name="Circle"/>
            <p:cNvSpPr/>
            <p:nvPr/>
          </p:nvSpPr>
          <p:spPr>
            <a:xfrm>
              <a:off x="5811006" y="2431107"/>
              <a:ext cx="489893" cy="489893"/>
            </a:xfrm>
            <a:prstGeom prst="ellipse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18" name="Group"/>
          <p:cNvGrpSpPr/>
          <p:nvPr/>
        </p:nvGrpSpPr>
        <p:grpSpPr>
          <a:xfrm>
            <a:off x="838199" y="1424072"/>
            <a:ext cx="7583045" cy="4735428"/>
            <a:chOff x="0" y="0"/>
            <a:chExt cx="14018071" cy="8753946"/>
          </a:xfrm>
        </p:grpSpPr>
        <p:sp>
          <p:nvSpPr>
            <p:cNvPr id="219" name="Circle"/>
            <p:cNvSpPr/>
            <p:nvPr/>
          </p:nvSpPr>
          <p:spPr>
            <a:xfrm>
              <a:off x="4561579" y="953466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0" name="Circle"/>
            <p:cNvSpPr/>
            <p:nvPr/>
          </p:nvSpPr>
          <p:spPr>
            <a:xfrm>
              <a:off x="3263900" y="2514400"/>
              <a:ext cx="489893" cy="489893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1" name="Circle"/>
            <p:cNvSpPr/>
            <p:nvPr/>
          </p:nvSpPr>
          <p:spPr>
            <a:xfrm>
              <a:off x="13119100" y="49366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2" name="Circle"/>
            <p:cNvSpPr/>
            <p:nvPr/>
          </p:nvSpPr>
          <p:spPr>
            <a:xfrm>
              <a:off x="12359380" y="526221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3" name="Circle"/>
            <p:cNvSpPr/>
            <p:nvPr/>
          </p:nvSpPr>
          <p:spPr>
            <a:xfrm>
              <a:off x="11636646" y="568709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4" name="Circle"/>
            <p:cNvSpPr/>
            <p:nvPr/>
          </p:nvSpPr>
          <p:spPr>
            <a:xfrm>
              <a:off x="10731500" y="63082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5" name="Circle"/>
            <p:cNvSpPr/>
            <p:nvPr/>
          </p:nvSpPr>
          <p:spPr>
            <a:xfrm>
              <a:off x="6281886" y="42254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6" name="Circle"/>
            <p:cNvSpPr/>
            <p:nvPr/>
          </p:nvSpPr>
          <p:spPr>
            <a:xfrm>
              <a:off x="495300" y="50636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7" name="Circle"/>
            <p:cNvSpPr/>
            <p:nvPr/>
          </p:nvSpPr>
          <p:spPr>
            <a:xfrm>
              <a:off x="1409700" y="48096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8" name="Circle"/>
            <p:cNvSpPr/>
            <p:nvPr/>
          </p:nvSpPr>
          <p:spPr>
            <a:xfrm>
              <a:off x="1409700" y="68162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9" name="Circle"/>
            <p:cNvSpPr/>
            <p:nvPr/>
          </p:nvSpPr>
          <p:spPr>
            <a:xfrm>
              <a:off x="393700" y="43270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0" name="Circle"/>
            <p:cNvSpPr/>
            <p:nvPr/>
          </p:nvSpPr>
          <p:spPr>
            <a:xfrm>
              <a:off x="2939480" y="3214066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1" name="Circle"/>
            <p:cNvSpPr/>
            <p:nvPr/>
          </p:nvSpPr>
          <p:spPr>
            <a:xfrm>
              <a:off x="2788219" y="5920360"/>
              <a:ext cx="489894" cy="489893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2" name="Circle"/>
            <p:cNvSpPr/>
            <p:nvPr/>
          </p:nvSpPr>
          <p:spPr>
            <a:xfrm>
              <a:off x="3568700" y="63336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" name="Circle"/>
            <p:cNvSpPr/>
            <p:nvPr/>
          </p:nvSpPr>
          <p:spPr>
            <a:xfrm>
              <a:off x="7141046" y="48096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" name="Circle"/>
            <p:cNvSpPr/>
            <p:nvPr/>
          </p:nvSpPr>
          <p:spPr>
            <a:xfrm>
              <a:off x="7288686" y="34389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5" name="Circle"/>
            <p:cNvSpPr/>
            <p:nvPr/>
          </p:nvSpPr>
          <p:spPr>
            <a:xfrm>
              <a:off x="7503566" y="197177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6" name="Circle"/>
            <p:cNvSpPr/>
            <p:nvPr/>
          </p:nvSpPr>
          <p:spPr>
            <a:xfrm>
              <a:off x="8324453" y="227657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7" name="Circle"/>
            <p:cNvSpPr/>
            <p:nvPr/>
          </p:nvSpPr>
          <p:spPr>
            <a:xfrm>
              <a:off x="10544646" y="81751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8" name="Circle"/>
            <p:cNvSpPr/>
            <p:nvPr/>
          </p:nvSpPr>
          <p:spPr>
            <a:xfrm>
              <a:off x="9163992" y="826405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9" name="Circle"/>
            <p:cNvSpPr/>
            <p:nvPr/>
          </p:nvSpPr>
          <p:spPr>
            <a:xfrm>
              <a:off x="6852592" y="808625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0" name="Circle"/>
            <p:cNvSpPr/>
            <p:nvPr/>
          </p:nvSpPr>
          <p:spPr>
            <a:xfrm>
              <a:off x="5110807" y="80862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1" name="Circle"/>
            <p:cNvSpPr/>
            <p:nvPr/>
          </p:nvSpPr>
          <p:spPr>
            <a:xfrm>
              <a:off x="1592969" y="793385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2" name="Circle"/>
            <p:cNvSpPr/>
            <p:nvPr/>
          </p:nvSpPr>
          <p:spPr>
            <a:xfrm>
              <a:off x="576969" y="723535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" name="Circle"/>
            <p:cNvSpPr/>
            <p:nvPr/>
          </p:nvSpPr>
          <p:spPr>
            <a:xfrm>
              <a:off x="8531696" y="700040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" name="Circle"/>
            <p:cNvSpPr/>
            <p:nvPr/>
          </p:nvSpPr>
          <p:spPr>
            <a:xfrm>
              <a:off x="2555006" y="2225800"/>
              <a:ext cx="489894" cy="489893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5" name="Circle"/>
            <p:cNvSpPr/>
            <p:nvPr/>
          </p:nvSpPr>
          <p:spPr>
            <a:xfrm>
              <a:off x="2968699" y="139221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6" name="Circle"/>
            <p:cNvSpPr/>
            <p:nvPr/>
          </p:nvSpPr>
          <p:spPr>
            <a:xfrm>
              <a:off x="3615032" y="89805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7" name="Circle"/>
            <p:cNvSpPr/>
            <p:nvPr/>
          </p:nvSpPr>
          <p:spPr>
            <a:xfrm>
              <a:off x="4970226" y="31385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8" name="Circle"/>
            <p:cNvSpPr/>
            <p:nvPr/>
          </p:nvSpPr>
          <p:spPr>
            <a:xfrm>
              <a:off x="4282603" y="99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9" name="Circle"/>
            <p:cNvSpPr/>
            <p:nvPr/>
          </p:nvSpPr>
          <p:spPr>
            <a:xfrm>
              <a:off x="3263900" y="852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0" name="Circle"/>
            <p:cNvSpPr/>
            <p:nvPr/>
          </p:nvSpPr>
          <p:spPr>
            <a:xfrm>
              <a:off x="2578100" y="5678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1" name="Circle"/>
            <p:cNvSpPr/>
            <p:nvPr/>
          </p:nvSpPr>
          <p:spPr>
            <a:xfrm>
              <a:off x="1973907" y="852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2" name="Circle"/>
            <p:cNvSpPr/>
            <p:nvPr/>
          </p:nvSpPr>
          <p:spPr>
            <a:xfrm>
              <a:off x="977900" y="598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3" name="Circle"/>
            <p:cNvSpPr/>
            <p:nvPr/>
          </p:nvSpPr>
          <p:spPr>
            <a:xfrm>
              <a:off x="127000" y="0"/>
              <a:ext cx="489893" cy="489893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4" name="Circle"/>
            <p:cNvSpPr/>
            <p:nvPr/>
          </p:nvSpPr>
          <p:spPr>
            <a:xfrm>
              <a:off x="101600" y="34888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5" name="Circle"/>
            <p:cNvSpPr/>
            <p:nvPr/>
          </p:nvSpPr>
          <p:spPr>
            <a:xfrm>
              <a:off x="271113" y="89805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6" name="Circle"/>
            <p:cNvSpPr/>
            <p:nvPr/>
          </p:nvSpPr>
          <p:spPr>
            <a:xfrm>
              <a:off x="270173" y="1740866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7" name="Circle"/>
            <p:cNvSpPr/>
            <p:nvPr/>
          </p:nvSpPr>
          <p:spPr>
            <a:xfrm>
              <a:off x="127000" y="24220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8" name="Circle"/>
            <p:cNvSpPr/>
            <p:nvPr/>
          </p:nvSpPr>
          <p:spPr>
            <a:xfrm>
              <a:off x="793750" y="3015307"/>
              <a:ext cx="489893" cy="489893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9" name="Circle"/>
            <p:cNvSpPr/>
            <p:nvPr/>
          </p:nvSpPr>
          <p:spPr>
            <a:xfrm>
              <a:off x="957969" y="2151707"/>
              <a:ext cx="489894" cy="489893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0" name="Circle"/>
            <p:cNvSpPr/>
            <p:nvPr/>
          </p:nvSpPr>
          <p:spPr>
            <a:xfrm>
              <a:off x="1793889" y="2659707"/>
              <a:ext cx="489893" cy="489893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1" name="Circle"/>
            <p:cNvSpPr/>
            <p:nvPr/>
          </p:nvSpPr>
          <p:spPr>
            <a:xfrm>
              <a:off x="1796169" y="1826120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2" name="Circle"/>
            <p:cNvSpPr/>
            <p:nvPr/>
          </p:nvSpPr>
          <p:spPr>
            <a:xfrm>
              <a:off x="1072963" y="1369120"/>
              <a:ext cx="489894" cy="489893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3" name="Circle"/>
            <p:cNvSpPr/>
            <p:nvPr/>
          </p:nvSpPr>
          <p:spPr>
            <a:xfrm>
              <a:off x="2112467" y="1160934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4" name="Circle"/>
            <p:cNvSpPr/>
            <p:nvPr/>
          </p:nvSpPr>
          <p:spPr>
            <a:xfrm>
              <a:off x="1301180" y="706227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5" name="Circle"/>
            <p:cNvSpPr/>
            <p:nvPr/>
          </p:nvSpPr>
          <p:spPr>
            <a:xfrm>
              <a:off x="0" y="54065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6" name="Circle"/>
            <p:cNvSpPr/>
            <p:nvPr/>
          </p:nvSpPr>
          <p:spPr>
            <a:xfrm>
              <a:off x="8642663" y="567907"/>
              <a:ext cx="489893" cy="489893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7" name="Circle"/>
            <p:cNvSpPr/>
            <p:nvPr/>
          </p:nvSpPr>
          <p:spPr>
            <a:xfrm>
              <a:off x="9287346" y="1106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8" name="Circle"/>
            <p:cNvSpPr/>
            <p:nvPr/>
          </p:nvSpPr>
          <p:spPr>
            <a:xfrm>
              <a:off x="10201746" y="1360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" name="Circle"/>
            <p:cNvSpPr/>
            <p:nvPr/>
          </p:nvSpPr>
          <p:spPr>
            <a:xfrm>
              <a:off x="9566746" y="7710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" name="Circle"/>
            <p:cNvSpPr/>
            <p:nvPr/>
          </p:nvSpPr>
          <p:spPr>
            <a:xfrm>
              <a:off x="10544646" y="7710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1" name="Circle"/>
            <p:cNvSpPr/>
            <p:nvPr/>
          </p:nvSpPr>
          <p:spPr>
            <a:xfrm>
              <a:off x="11205046" y="3392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2" name="Circle"/>
            <p:cNvSpPr/>
            <p:nvPr/>
          </p:nvSpPr>
          <p:spPr>
            <a:xfrm>
              <a:off x="12094046" y="1360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3" name="Circle"/>
            <p:cNvSpPr/>
            <p:nvPr/>
          </p:nvSpPr>
          <p:spPr>
            <a:xfrm>
              <a:off x="10773046" y="1409500"/>
              <a:ext cx="489893" cy="489893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4" name="Circle"/>
            <p:cNvSpPr/>
            <p:nvPr/>
          </p:nvSpPr>
          <p:spPr>
            <a:xfrm>
              <a:off x="10757272" y="2223639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5" name="Circle"/>
            <p:cNvSpPr/>
            <p:nvPr/>
          </p:nvSpPr>
          <p:spPr>
            <a:xfrm>
              <a:off x="11782473" y="1760487"/>
              <a:ext cx="489893" cy="489893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6" name="Circle"/>
            <p:cNvSpPr/>
            <p:nvPr/>
          </p:nvSpPr>
          <p:spPr>
            <a:xfrm>
              <a:off x="11424592" y="251095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7" name="Circle"/>
            <p:cNvSpPr/>
            <p:nvPr/>
          </p:nvSpPr>
          <p:spPr>
            <a:xfrm>
              <a:off x="11907192" y="314595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8" name="Circle"/>
            <p:cNvSpPr/>
            <p:nvPr/>
          </p:nvSpPr>
          <p:spPr>
            <a:xfrm>
              <a:off x="12402492" y="251095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9" name="Circle"/>
            <p:cNvSpPr/>
            <p:nvPr/>
          </p:nvSpPr>
          <p:spPr>
            <a:xfrm>
              <a:off x="12739613" y="15711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0" name="Circle"/>
            <p:cNvSpPr/>
            <p:nvPr/>
          </p:nvSpPr>
          <p:spPr>
            <a:xfrm>
              <a:off x="13354992" y="225695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" name="Circle"/>
            <p:cNvSpPr/>
            <p:nvPr/>
          </p:nvSpPr>
          <p:spPr>
            <a:xfrm>
              <a:off x="11595100" y="1068561"/>
              <a:ext cx="489893" cy="489893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" name="Circle"/>
            <p:cNvSpPr/>
            <p:nvPr/>
          </p:nvSpPr>
          <p:spPr>
            <a:xfrm>
              <a:off x="12647438" y="77105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3" name="Circle"/>
            <p:cNvSpPr/>
            <p:nvPr/>
          </p:nvSpPr>
          <p:spPr>
            <a:xfrm>
              <a:off x="13484125" y="1080466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4" name="Circle"/>
            <p:cNvSpPr/>
            <p:nvPr/>
          </p:nvSpPr>
          <p:spPr>
            <a:xfrm>
              <a:off x="13364046" y="1360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5" name="Circle"/>
            <p:cNvSpPr/>
            <p:nvPr/>
          </p:nvSpPr>
          <p:spPr>
            <a:xfrm>
              <a:off x="13316918" y="315751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6" name="Circle"/>
            <p:cNvSpPr/>
            <p:nvPr/>
          </p:nvSpPr>
          <p:spPr>
            <a:xfrm>
              <a:off x="12549880" y="354771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Circle"/>
            <p:cNvSpPr/>
            <p:nvPr/>
          </p:nvSpPr>
          <p:spPr>
            <a:xfrm>
              <a:off x="13528178" y="4160217"/>
              <a:ext cx="489894" cy="489893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8" name="Circle"/>
            <p:cNvSpPr/>
            <p:nvPr/>
          </p:nvSpPr>
          <p:spPr>
            <a:xfrm>
              <a:off x="13438113" y="738852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9" name="Circle"/>
            <p:cNvSpPr/>
            <p:nvPr/>
          </p:nvSpPr>
          <p:spPr>
            <a:xfrm>
              <a:off x="12350625" y="8081243"/>
              <a:ext cx="489894" cy="489893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0" name="Circle"/>
            <p:cNvSpPr/>
            <p:nvPr/>
          </p:nvSpPr>
          <p:spPr>
            <a:xfrm>
              <a:off x="13254532" y="8081243"/>
              <a:ext cx="489893" cy="489893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1" name="Circle"/>
            <p:cNvSpPr/>
            <p:nvPr/>
          </p:nvSpPr>
          <p:spPr>
            <a:xfrm>
              <a:off x="101600" y="651780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2" name="Circle"/>
            <p:cNvSpPr/>
            <p:nvPr/>
          </p:nvSpPr>
          <p:spPr>
            <a:xfrm>
              <a:off x="901700" y="80227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3" name="Circle"/>
            <p:cNvSpPr/>
            <p:nvPr/>
          </p:nvSpPr>
          <p:spPr>
            <a:xfrm>
              <a:off x="0" y="7933853"/>
              <a:ext cx="489893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4" name="Circle"/>
            <p:cNvSpPr/>
            <p:nvPr/>
          </p:nvSpPr>
          <p:spPr>
            <a:xfrm>
              <a:off x="9276872" y="7069113"/>
              <a:ext cx="489894" cy="489894"/>
            </a:xfrm>
            <a:prstGeom prst="ellipse">
              <a:avLst/>
            </a:prstGeom>
            <a:solidFill>
              <a:srgbClr val="EE43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97" name="Connection Line"/>
          <p:cNvSpPr/>
          <p:nvPr/>
        </p:nvSpPr>
        <p:spPr>
          <a:xfrm>
            <a:off x="2796468" y="2936826"/>
            <a:ext cx="1567637" cy="367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298" name="Connection Line"/>
          <p:cNvSpPr/>
          <p:nvPr/>
        </p:nvSpPr>
        <p:spPr>
          <a:xfrm>
            <a:off x="-59630" y="2224564"/>
            <a:ext cx="2751400" cy="660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299" name="Connection Line"/>
          <p:cNvSpPr/>
          <p:nvPr/>
        </p:nvSpPr>
        <p:spPr>
          <a:xfrm rot="17262571">
            <a:off x="4326799" y="2542029"/>
            <a:ext cx="1090377" cy="442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303" name="Connection Line"/>
          <p:cNvSpPr/>
          <p:nvPr/>
        </p:nvSpPr>
        <p:spPr>
          <a:xfrm rot="17262571" flipH="1">
            <a:off x="5256824" y="2419988"/>
            <a:ext cx="370444" cy="211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305" name="Connection Line"/>
          <p:cNvSpPr/>
          <p:nvPr/>
        </p:nvSpPr>
        <p:spPr>
          <a:xfrm rot="17262571" flipH="1">
            <a:off x="5069517" y="3231891"/>
            <a:ext cx="1190886" cy="679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  <p:sp>
        <p:nvSpPr>
          <p:cNvPr id="306" name="Connection Line"/>
          <p:cNvSpPr/>
          <p:nvPr/>
        </p:nvSpPr>
        <p:spPr>
          <a:xfrm rot="17262571">
            <a:off x="6844868" y="3051541"/>
            <a:ext cx="828917" cy="2741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9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 animBg="1" advAuto="0"/>
      <p:bldP spid="298" grpId="0" animBg="1" advAuto="0"/>
      <p:bldP spid="299" grpId="0" animBg="1" advAuto="0"/>
      <p:bldP spid="303" grpId="0" animBg="1" advAuto="0"/>
      <p:bldP spid="305" grpId="0" animBg="1" advAuto="0"/>
      <p:bldP spid="306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1565</TotalTime>
  <Words>808</Words>
  <Application>Microsoft Office PowerPoint</Application>
  <PresentationFormat>On-screen Show (4:3)</PresentationFormat>
  <Paragraphs>196</Paragraphs>
  <Slides>28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Courier</vt:lpstr>
      <vt:lpstr>Futura</vt:lpstr>
      <vt:lpstr>Futura Bold</vt:lpstr>
      <vt:lpstr>Helvetica Neue Medium</vt:lpstr>
      <vt:lpstr>Arial</vt:lpstr>
      <vt:lpstr>Calibri</vt:lpstr>
      <vt:lpstr>Calibri Light</vt:lpstr>
      <vt:lpstr>Cambria Math</vt:lpstr>
      <vt:lpstr>Impact</vt:lpstr>
      <vt:lpstr>Wingdings</vt:lpstr>
      <vt:lpstr>Office Theme</vt:lpstr>
      <vt:lpstr>Rendering Volumes</vt:lpstr>
      <vt:lpstr>0. Introduction</vt:lpstr>
      <vt:lpstr>Volume scattering process</vt:lpstr>
      <vt:lpstr>Radiative transfer equation</vt:lpstr>
      <vt:lpstr>Radiative transfer equation</vt:lpstr>
      <vt:lpstr>Spectral and Decomposition Tracking for Rendering Heterogeneous Volumes</vt:lpstr>
      <vt:lpstr>Distance sampling</vt:lpstr>
      <vt:lpstr>Closed-form tracking</vt:lpstr>
      <vt:lpstr>Heterogeneous volume</vt:lpstr>
      <vt:lpstr>Delta tracking</vt:lpstr>
      <vt:lpstr>Decomposition tracking</vt:lpstr>
      <vt:lpstr>Decomposition tracking</vt:lpstr>
      <vt:lpstr>Performance comparison</vt:lpstr>
      <vt:lpstr>Scattering with colors</vt:lpstr>
      <vt:lpstr>Spectral tracking</vt:lpstr>
      <vt:lpstr>Performance comparison</vt:lpstr>
      <vt:lpstr>Putting it all together</vt:lpstr>
      <vt:lpstr>Lighting Grid Hierarchy for Self-illuminating Explosions </vt:lpstr>
      <vt:lpstr>Volumetric lighting problem</vt:lpstr>
      <vt:lpstr>Lighting grid hierarchy</vt:lpstr>
      <vt:lpstr>Building LGH</vt:lpstr>
      <vt:lpstr>Estimating lighting</vt:lpstr>
      <vt:lpstr>Shadowing</vt:lpstr>
      <vt:lpstr>Shadowing</vt:lpstr>
      <vt:lpstr>Scattering</vt:lpstr>
      <vt:lpstr>Performance comparison</vt:lpstr>
      <vt:lpstr>Thank you!</vt:lpstr>
      <vt:lpstr>Quiz!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Rendering with Scattering</dc:title>
  <dc:creator>Hyunsoo Kim</dc:creator>
  <cp:lastModifiedBy>Hyunsoo Kim</cp:lastModifiedBy>
  <cp:revision>77</cp:revision>
  <dcterms:created xsi:type="dcterms:W3CDTF">2019-04-11T07:23:50Z</dcterms:created>
  <dcterms:modified xsi:type="dcterms:W3CDTF">2019-04-24T07:56:31Z</dcterms:modified>
</cp:coreProperties>
</file>