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4"/>
  </p:notesMasterIdLst>
  <p:handoutMasterIdLst>
    <p:handoutMasterId r:id="rId55"/>
  </p:handoutMasterIdLst>
  <p:sldIdLst>
    <p:sldId id="628" r:id="rId2"/>
    <p:sldId id="630" r:id="rId3"/>
    <p:sldId id="643" r:id="rId4"/>
    <p:sldId id="644" r:id="rId5"/>
    <p:sldId id="646" r:id="rId6"/>
    <p:sldId id="647" r:id="rId7"/>
    <p:sldId id="645" r:id="rId8"/>
    <p:sldId id="648" r:id="rId9"/>
    <p:sldId id="650" r:id="rId10"/>
    <p:sldId id="651" r:id="rId11"/>
    <p:sldId id="652" r:id="rId12"/>
    <p:sldId id="653" r:id="rId13"/>
    <p:sldId id="649" r:id="rId14"/>
    <p:sldId id="654" r:id="rId15"/>
    <p:sldId id="655" r:id="rId16"/>
    <p:sldId id="656" r:id="rId17"/>
    <p:sldId id="657" r:id="rId18"/>
    <p:sldId id="694" r:id="rId19"/>
    <p:sldId id="658" r:id="rId20"/>
    <p:sldId id="691" r:id="rId21"/>
    <p:sldId id="692" r:id="rId22"/>
    <p:sldId id="693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  <p:sldId id="681" r:id="rId45"/>
    <p:sldId id="682" r:id="rId46"/>
    <p:sldId id="683" r:id="rId47"/>
    <p:sldId id="684" r:id="rId48"/>
    <p:sldId id="685" r:id="rId49"/>
    <p:sldId id="686" r:id="rId50"/>
    <p:sldId id="687" r:id="rId51"/>
    <p:sldId id="688" r:id="rId52"/>
    <p:sldId id="689" r:id="rId53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53BB9EF-D6AE-4147-976D-E959059531C1}">
          <p14:sldIdLst>
            <p14:sldId id="628"/>
            <p14:sldId id="630"/>
            <p14:sldId id="643"/>
            <p14:sldId id="644"/>
            <p14:sldId id="646"/>
            <p14:sldId id="647"/>
            <p14:sldId id="645"/>
            <p14:sldId id="648"/>
            <p14:sldId id="650"/>
            <p14:sldId id="651"/>
            <p14:sldId id="652"/>
            <p14:sldId id="653"/>
            <p14:sldId id="649"/>
            <p14:sldId id="654"/>
            <p14:sldId id="655"/>
            <p14:sldId id="656"/>
            <p14:sldId id="657"/>
            <p14:sldId id="694"/>
            <p14:sldId id="658"/>
            <p14:sldId id="691"/>
            <p14:sldId id="692"/>
            <p14:sldId id="693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kim" initials="t" lastIdx="1" clrIdx="0"/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0C0C0"/>
    <a:srgbClr val="000000"/>
    <a:srgbClr val="FF9900"/>
    <a:srgbClr val="3399FF"/>
    <a:srgbClr val="FF9F5D"/>
    <a:srgbClr val="FF6600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1870" autoAdjust="0"/>
  </p:normalViewPr>
  <p:slideViewPr>
    <p:cSldViewPr>
      <p:cViewPr varScale="1">
        <p:scale>
          <a:sx n="106" d="100"/>
          <a:sy n="106" d="100"/>
        </p:scale>
        <p:origin x="1968" y="102"/>
      </p:cViewPr>
      <p:guideLst>
        <p:guide pos="2880"/>
        <p:guide orient="horz" pos="265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624" cy="339885"/>
          </a:xfrm>
          <a:prstGeom prst="rect">
            <a:avLst/>
          </a:prstGeom>
        </p:spPr>
        <p:txBody>
          <a:bodyPr vert="horz" lIns="91475" tIns="45738" rIns="91475" bIns="4573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700" y="0"/>
            <a:ext cx="4302624" cy="339885"/>
          </a:xfrm>
          <a:prstGeom prst="rect">
            <a:avLst/>
          </a:prstGeom>
        </p:spPr>
        <p:txBody>
          <a:bodyPr vert="horz" lIns="91475" tIns="45738" rIns="91475" bIns="45738" rtlCol="0"/>
          <a:lstStyle>
            <a:lvl1pPr algn="r">
              <a:defRPr sz="1200"/>
            </a:lvl1pPr>
          </a:lstStyle>
          <a:p>
            <a:fld id="{AE71A334-1AF1-43FA-B68D-E66A4D489793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6456698"/>
            <a:ext cx="4302624" cy="339885"/>
          </a:xfrm>
          <a:prstGeom prst="rect">
            <a:avLst/>
          </a:prstGeom>
        </p:spPr>
        <p:txBody>
          <a:bodyPr vert="horz" lIns="91475" tIns="45738" rIns="91475" bIns="4573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700" y="6456698"/>
            <a:ext cx="4302624" cy="339885"/>
          </a:xfrm>
          <a:prstGeom prst="rect">
            <a:avLst/>
          </a:prstGeom>
        </p:spPr>
        <p:txBody>
          <a:bodyPr vert="horz" lIns="91475" tIns="45738" rIns="91475" bIns="45738" rtlCol="0" anchor="b"/>
          <a:lstStyle>
            <a:lvl1pPr algn="r">
              <a:defRPr sz="1200"/>
            </a:lvl1pPr>
          </a:lstStyle>
          <a:p>
            <a:fld id="{A04C49AB-7274-40F8-8AE8-0E58912AC1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67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4" cy="339885"/>
          </a:xfrm>
          <a:prstGeom prst="rect">
            <a:avLst/>
          </a:prstGeom>
        </p:spPr>
        <p:txBody>
          <a:bodyPr vert="horz" lIns="91594" tIns="45796" rIns="91594" bIns="4579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4" cy="339885"/>
          </a:xfrm>
          <a:prstGeom prst="rect">
            <a:avLst/>
          </a:prstGeom>
        </p:spPr>
        <p:txBody>
          <a:bodyPr vert="horz" lIns="91594" tIns="45796" rIns="91594" bIns="45796" rtlCol="0"/>
          <a:lstStyle>
            <a:lvl1pPr algn="r">
              <a:defRPr sz="1200"/>
            </a:lvl1pPr>
          </a:lstStyle>
          <a:p>
            <a:fld id="{3D4CB6FB-B724-4C3E-B483-81A9C267D4C9}" type="datetimeFigureOut">
              <a:rPr lang="ko-KR" altLang="en-US" smtClean="0"/>
              <a:pPr/>
              <a:t>2019-06-04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4" tIns="45796" rIns="91594" bIns="4579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900"/>
            <a:ext cx="7941310" cy="3058953"/>
          </a:xfrm>
          <a:prstGeom prst="rect">
            <a:avLst/>
          </a:prstGeom>
        </p:spPr>
        <p:txBody>
          <a:bodyPr vert="horz" lIns="91594" tIns="45796" rIns="91594" bIns="4579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4" cy="339885"/>
          </a:xfrm>
          <a:prstGeom prst="rect">
            <a:avLst/>
          </a:prstGeom>
        </p:spPr>
        <p:txBody>
          <a:bodyPr vert="horz" lIns="91594" tIns="45796" rIns="91594" bIns="4579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4" cy="339885"/>
          </a:xfrm>
          <a:prstGeom prst="rect">
            <a:avLst/>
          </a:prstGeom>
        </p:spPr>
        <p:txBody>
          <a:bodyPr vert="horz" lIns="91594" tIns="45796" rIns="91594" bIns="45796" rtlCol="0" anchor="b"/>
          <a:lstStyle>
            <a:lvl1pPr algn="r">
              <a:defRPr sz="1200"/>
            </a:lvl1pPr>
          </a:lstStyle>
          <a:p>
            <a:fld id="{130CB12B-25AD-4AA1-B021-8418E32BF5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16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66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can add color input, light information, and some other thing.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22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how can we make our own dataset?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renderer can we use?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shows the comparison among some renderers.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means …, X means …, and </a:t>
            </a:r>
            <a:r>
              <a:rPr lang="en-US" altLang="ko-K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△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…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there is no renderer that can make all of what we want.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chose two things: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mitsuba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renderer for DO and OpenGL for G-buffer and distance samples.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91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diagram for our own “Automatic Data Generator”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generator is separated into two parts.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part is a python program, “random scene generator”.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randomly makes some objects, and creates corresponding obj files.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it assigns a random color for each objects, and export the xml scene file.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scene files and obj files are used to render DO GT images using Mitsuba renderer,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also used in the other part of ADG.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C++ program, tinyxml2 and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tinyobjloader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helps to read scene and modeling information.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OpenGL renderers make G-Buffer data and local illumination images from the information.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G-buffer data contains color, depth, normal data.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use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lodePNG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library to export them as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files.</a:t>
            </a:r>
            <a:endParaRPr lang="en-US" altLang="ko-KR" b="0" dirty="0">
              <a:effectLst/>
            </a:endParaRPr>
          </a:p>
          <a:p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7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diagram for our own “Automatic Data Generator”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generator is separated into two parts.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part is a python program, “random scene generator”.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randomly makes some objects, and creates corresponding obj files.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it assigns a random color for each objects, and export the xml scene file.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b="0" dirty="0">
                <a:effectLst/>
              </a:rPr>
              <a:t/>
            </a:r>
            <a:br>
              <a:rPr lang="en-US" altLang="ko-KR" b="0" dirty="0">
                <a:effectLst/>
              </a:rPr>
            </a:b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scene files and obj files are used to render DO GT images using Mitsuba renderer,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also used in the other part of ADG.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C++ program, tinyxml2 and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tinyobjloader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helps to read scene and modeling information.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OpenGL renderers make G-Buffer data and local illumination images from the information.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G-buffer data contains color, depth, normal data.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use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lodePNG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library to export them as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files.</a:t>
            </a:r>
            <a:endParaRPr lang="en-US" altLang="ko-KR" b="0" dirty="0">
              <a:effectLst/>
            </a:endParaRPr>
          </a:p>
          <a:p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2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can add color input, light information, and some other thing.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14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can add color input, light information, and some other thing.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612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can add color input, light information, and some other thing.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32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19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중간발표에서 봤듯이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illumination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조금 더 사실적으로 표현하기 위한 기법 중 하나이다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b="0" dirty="0">
              <a:effectLst/>
            </a:endParaRPr>
          </a:p>
          <a:p>
            <a:pPr rtl="0"/>
            <a:r>
              <a:rPr lang="ko-KR" altLang="en-US" sz="1200" b="0" dirty="0">
                <a:effectLst/>
              </a:rPr>
              <a:t/>
            </a:r>
            <a:br>
              <a:rPr lang="ko-KR" altLang="en-US" sz="1200" b="0" dirty="0">
                <a:effectLst/>
              </a:rPr>
            </a:b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일반적인 방법으로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 light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만든 다음에</a:t>
            </a:r>
            <a:endParaRPr lang="ko-KR" altLang="en-US" sz="1200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63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그림자를 추가한다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feel the image with AO is more realistic.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25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why do we use this technique?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illumination, for example ray tracing, gives high quality and realistic images, but it takes very long time.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ambient occlusion gives less realistic images, but it can be done very fast.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56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there is another technique, directional occlusion.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is advanced form of AO.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considers the direction of light, and indirect lighting.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gives more realistic images than AO.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37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only calculate how much percent of light is occluded.</a:t>
            </a:r>
            <a:endParaRPr lang="en-US" altLang="ko-KR" b="0" dirty="0">
              <a:effectLst/>
            </a:endParaRPr>
          </a:p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DO calculate what color of light is coming from what direction, and how much of the light is occluded.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48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세훈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 in his presentation, Benjamin </a:t>
            </a:r>
            <a:r>
              <a:rPr lang="en-US" altLang="ko-K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Keinert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introduced a real-time AO technique using machine learning.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21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modify the network and make a real-time DO technique using ML.</a:t>
            </a:r>
            <a:endParaRPr lang="en-US" altLang="ko-KR" b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14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Let’s see more about </a:t>
            </a:r>
            <a:r>
              <a:rPr lang="en-US" altLang="ko-KR" dirty="0" err="1"/>
              <a:t>Keinert’s</a:t>
            </a:r>
            <a:r>
              <a:rPr lang="en-US" altLang="ko-KR" dirty="0"/>
              <a:t> network.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B12B-25AD-4AA1-B021-8418E32BF50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28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noFill/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7" y="434162"/>
            <a:ext cx="8306809" cy="2209020"/>
          </a:xfrm>
          <a:prstGeom prst="roundRect">
            <a:avLst>
              <a:gd name="adj" fmla="val 4578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제목 4"/>
          <p:cNvSpPr>
            <a:spLocks noGrp="1"/>
          </p:cNvSpPr>
          <p:nvPr>
            <p:ph type="ctrTitle"/>
          </p:nvPr>
        </p:nvSpPr>
        <p:spPr>
          <a:xfrm>
            <a:off x="571473" y="785794"/>
            <a:ext cx="8001056" cy="1500198"/>
          </a:xfrm>
          <a:effectLst/>
        </p:spPr>
        <p:txBody>
          <a:bodyPr wrap="square" lIns="45720" rIns="45720" bIns="45720" anchor="ctr" anchorCtr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3600" b="1" cap="small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</a:defRPr>
            </a:lvl1pPr>
            <a:extLst/>
          </a:lstStyle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pic>
        <p:nvPicPr>
          <p:cNvPr id="8" name="그림 1" descr="www/ftp.kaist.ac.kr/chrome/kaist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6215082"/>
            <a:ext cx="1122365" cy="3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208" y="303041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Sung-Ho Bae\Desktop\VICLAB LOGO2\logo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05" y="3035058"/>
            <a:ext cx="2577914" cy="9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>
            <a:lvl1pPr eaLnBrk="1" latinLnBrk="0" hangingPunct="1">
              <a:buClr>
                <a:srgbClr val="FF0000"/>
              </a:buClr>
              <a:buFont typeface="Wingdings" pitchFamily="2" charset="2"/>
              <a:buChar char="v"/>
              <a:defRPr sz="2400" b="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</a:defRPr>
            </a:lvl1pPr>
            <a:lvl2pPr eaLnBrk="1" latinLnBrk="0" hangingPunct="1">
              <a:buClr>
                <a:srgbClr val="3399FF"/>
              </a:buClr>
              <a:buFont typeface="Wingdings" pitchFamily="2" charset="2"/>
              <a:buChar char="§"/>
              <a:defRPr sz="20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defRPr>
            </a:lvl2pPr>
            <a:lvl3pPr eaLnBrk="1" latinLnBrk="0" hangingPunct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defRPr>
            </a:lvl3pPr>
            <a:lvl4pPr eaLnBrk="1" latinLnBrk="0" hangingPunct="1">
              <a:buClr>
                <a:schemeClr val="bg2">
                  <a:lumMod val="50000"/>
                </a:schemeClr>
              </a:buClr>
              <a:buSzPct val="100000"/>
              <a:defRPr sz="16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defRPr>
            </a:lvl4pPr>
            <a:lvl5pPr eaLnBrk="1" latinLnBrk="0" hangingPunct="1">
              <a:defRPr sz="14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defRPr>
            </a:lvl5pPr>
            <a:extLst/>
          </a:lstStyle>
          <a:p>
            <a:pPr lvl="0" eaLnBrk="1" latinLnBrk="0" hangingPunct="1"/>
            <a:r>
              <a:rPr kumimoji="0"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/>
              <a:t>둘째 수준</a:t>
            </a:r>
          </a:p>
          <a:p>
            <a:pPr lvl="2" eaLnBrk="1" latinLnBrk="0" hangingPunct="1"/>
            <a:r>
              <a:rPr kumimoji="0" lang="ko-KR" altLang="en-US" dirty="0"/>
              <a:t>셋째 수준</a:t>
            </a:r>
          </a:p>
          <a:p>
            <a:pPr lvl="3" eaLnBrk="1" latinLnBrk="0" hangingPunct="1"/>
            <a:r>
              <a:rPr kumimoji="0" lang="ko-KR" altLang="en-US" dirty="0"/>
              <a:t>넷째 수준</a:t>
            </a:r>
          </a:p>
          <a:p>
            <a:pPr lvl="4" eaLnBrk="1" latinLnBrk="0" hangingPunct="1"/>
            <a:r>
              <a:rPr kumimoji="0" lang="ko-KR" altLang="en-US" dirty="0"/>
              <a:t>다섯째 수준</a:t>
            </a:r>
            <a:endParaRPr kumimoji="0" 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 anchor="ctr" anchorCtr="0"/>
          <a:lstStyle/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80" y="-4333"/>
            <a:ext cx="9144000" cy="4077072"/>
          </a:xfrm>
          <a:prstGeom prst="rect">
            <a:avLst/>
          </a:prstGeom>
        </p:spPr>
      </p:pic>
      <p:sp>
        <p:nvSpPr>
          <p:cNvPr id="25" name="직사각형 24"/>
          <p:cNvSpPr/>
          <p:nvPr userDrawn="1"/>
        </p:nvSpPr>
        <p:spPr>
          <a:xfrm>
            <a:off x="-581" y="2131440"/>
            <a:ext cx="241200" cy="4389573"/>
          </a:xfrm>
          <a:prstGeom prst="rect">
            <a:avLst/>
          </a:prstGeom>
          <a:gradFill>
            <a:gsLst>
              <a:gs pos="0">
                <a:srgbClr val="000921"/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800" dirty="0"/>
          </a:p>
        </p:txBody>
      </p:sp>
      <p:sp>
        <p:nvSpPr>
          <p:cNvPr id="26" name="직사각형 25"/>
          <p:cNvSpPr/>
          <p:nvPr userDrawn="1"/>
        </p:nvSpPr>
        <p:spPr>
          <a:xfrm>
            <a:off x="8903381" y="2131440"/>
            <a:ext cx="241200" cy="4389573"/>
          </a:xfrm>
          <a:prstGeom prst="rect">
            <a:avLst/>
          </a:prstGeom>
          <a:gradFill>
            <a:gsLst>
              <a:gs pos="0">
                <a:srgbClr val="000921"/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800" dirty="0"/>
          </a:p>
        </p:txBody>
      </p:sp>
      <p:sp>
        <p:nvSpPr>
          <p:cNvPr id="40" name="직사각형 39"/>
          <p:cNvSpPr/>
          <p:nvPr userDrawn="1"/>
        </p:nvSpPr>
        <p:spPr>
          <a:xfrm>
            <a:off x="241415" y="616355"/>
            <a:ext cx="8676054" cy="590465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800"/>
          </a:p>
        </p:txBody>
      </p:sp>
      <p:cxnSp>
        <p:nvCxnSpPr>
          <p:cNvPr id="41" name="직선 연결선 40"/>
          <p:cNvCxnSpPr/>
          <p:nvPr userDrawn="1"/>
        </p:nvCxnSpPr>
        <p:spPr>
          <a:xfrm>
            <a:off x="364223" y="104840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 userDrawn="1"/>
        </p:nvSpPr>
        <p:spPr>
          <a:xfrm>
            <a:off x="8829843" y="3028623"/>
            <a:ext cx="247655" cy="1116000"/>
          </a:xfrm>
          <a:prstGeom prst="roundRect">
            <a:avLst>
              <a:gd name="adj" fmla="val 50000"/>
            </a:avLst>
          </a:prstGeom>
          <a:solidFill>
            <a:srgbClr val="288FC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000" noProof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Ⅲ</a:t>
            </a:r>
            <a:r>
              <a:rPr lang="ko-KR" altLang="en-US" sz="1000" noProof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연구내용</a:t>
            </a:r>
            <a:endParaRPr lang="ko-KR" altLang="en-US" sz="1000" noProof="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모서리가 둥근 직사각형 42"/>
          <p:cNvSpPr/>
          <p:nvPr userDrawn="1"/>
        </p:nvSpPr>
        <p:spPr>
          <a:xfrm>
            <a:off x="8829843" y="1858493"/>
            <a:ext cx="247655" cy="1116000"/>
          </a:xfrm>
          <a:prstGeom prst="roundRect">
            <a:avLst>
              <a:gd name="adj" fmla="val 50000"/>
            </a:avLst>
          </a:prstGeom>
          <a:solidFill>
            <a:srgbClr val="D6EBF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Ⅱ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컨소시엄소개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4" name="모서리가 둥근 직사각형 43"/>
          <p:cNvSpPr/>
          <p:nvPr userDrawn="1"/>
        </p:nvSpPr>
        <p:spPr>
          <a:xfrm>
            <a:off x="8829843" y="688363"/>
            <a:ext cx="247655" cy="1116000"/>
          </a:xfrm>
          <a:prstGeom prst="roundRect">
            <a:avLst>
              <a:gd name="adj" fmla="val 50000"/>
            </a:avLst>
          </a:prstGeom>
          <a:solidFill>
            <a:srgbClr val="D6EBF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Ⅰ</a:t>
            </a:r>
            <a:r>
              <a:rPr kumimoji="0" lang="ko-KR" altLang="en-US" sz="1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연구개요</a:t>
            </a:r>
            <a:endParaRPr kumimoji="0" lang="ko-KR" altLang="en-US" sz="1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모서리가 둥근 직사각형 44"/>
          <p:cNvSpPr/>
          <p:nvPr userDrawn="1"/>
        </p:nvSpPr>
        <p:spPr>
          <a:xfrm>
            <a:off x="8829843" y="4198753"/>
            <a:ext cx="247655" cy="1116000"/>
          </a:xfrm>
          <a:prstGeom prst="roundRect">
            <a:avLst>
              <a:gd name="adj" fmla="val 50000"/>
            </a:avLst>
          </a:prstGeom>
          <a:solidFill>
            <a:srgbClr val="D6E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Ⅳ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기대성과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7" name="슬라이드 번호 개체 틀 5"/>
          <p:cNvSpPr txBox="1">
            <a:spLocks/>
          </p:cNvSpPr>
          <p:nvPr userDrawn="1"/>
        </p:nvSpPr>
        <p:spPr>
          <a:xfrm>
            <a:off x="4246838" y="6593021"/>
            <a:ext cx="649164" cy="161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>
                <a:latin typeface="Calibri" pitchFamily="34" charset="0"/>
              </a:rPr>
              <a:t>- </a:t>
            </a:r>
            <a:fld id="{97D217C8-C1B9-4E84-BCEB-D9195FCD889E}" type="slidenum">
              <a:rPr lang="ko-KR" altLang="en-US" sz="1200" b="0" smtClean="0">
                <a:latin typeface="Calibri" pitchFamily="34" charset="0"/>
              </a:rPr>
              <a:pPr algn="ctr"/>
              <a:t>‹#›</a:t>
            </a:fld>
            <a:r>
              <a:rPr lang="ko-KR" altLang="en-US" sz="1200" b="0">
                <a:latin typeface="Calibri" pitchFamily="34" charset="0"/>
              </a:rPr>
              <a:t> </a:t>
            </a:r>
            <a:r>
              <a:rPr lang="en-US" altLang="ko-KR" sz="1200" b="0">
                <a:latin typeface="Calibri" pitchFamily="34" charset="0"/>
              </a:rPr>
              <a:t>-</a:t>
            </a:r>
            <a:endParaRPr lang="ko-KR" altLang="en-US" sz="1200" b="0" dirty="0">
              <a:latin typeface="Calibri" pitchFamily="34" charset="0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5502" y="-3001"/>
            <a:ext cx="4248470" cy="647415"/>
            <a:chOff x="6197690" y="-171400"/>
            <a:chExt cx="2582673" cy="864096"/>
          </a:xfrm>
        </p:grpSpPr>
        <p:pic>
          <p:nvPicPr>
            <p:cNvPr id="21" name="Picture 134" descr="ㄷㄱㄷ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690" y="-171400"/>
              <a:ext cx="2582673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35"/>
            <p:cNvSpPr>
              <a:spLocks noChangeArrowheads="1"/>
            </p:cNvSpPr>
            <p:nvPr userDrawn="1"/>
          </p:nvSpPr>
          <p:spPr bwMode="auto">
            <a:xfrm>
              <a:off x="6280244" y="128936"/>
              <a:ext cx="2474195" cy="2259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100" kern="1200" dirty="0">
                  <a:solidFill>
                    <a:srgbClr val="00336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EOC </a:t>
              </a:r>
              <a:r>
                <a:rPr lang="ko-KR" altLang="en-US" sz="1100" kern="1200" dirty="0">
                  <a:solidFill>
                    <a:srgbClr val="00336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환경을 고려한 표적식별기술 및 지식기반 표적식별기술 연구</a:t>
              </a:r>
            </a:p>
          </p:txBody>
        </p:sp>
      </p:grpSp>
      <p:pic>
        <p:nvPicPr>
          <p:cNvPr id="27" name="Picture 2" descr="http://img.etnews.com/cms/uploadfiles/afieldfile/2013/12/16/510586_20131216151831_448_0003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6521011"/>
            <a:ext cx="1137304" cy="3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562130"/>
            <a:ext cx="967748" cy="2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23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181914" y="142852"/>
            <a:ext cx="8786874" cy="57150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142845" y="785794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/>
              <a:t>둘째 수준</a:t>
            </a:r>
          </a:p>
          <a:p>
            <a:pPr lvl="2" eaLnBrk="1" latinLnBrk="0" hangingPunct="1"/>
            <a:r>
              <a:rPr kumimoji="0" lang="ko-KR" altLang="en-US" dirty="0"/>
              <a:t>셋째 수준</a:t>
            </a:r>
          </a:p>
          <a:p>
            <a:pPr lvl="3" eaLnBrk="1" latinLnBrk="0" hangingPunct="1"/>
            <a:r>
              <a:rPr kumimoji="0" lang="ko-KR" altLang="en-US" dirty="0"/>
              <a:t>넷째 수준</a:t>
            </a:r>
          </a:p>
          <a:p>
            <a:pPr lvl="4" eaLnBrk="1" latinLnBrk="0" hangingPunct="1"/>
            <a:r>
              <a:rPr kumimoji="0" lang="ko-KR" altLang="en-US" dirty="0"/>
              <a:t>다섯째 수준</a:t>
            </a:r>
            <a:endParaRPr kumimoji="0" lang="en-US" altLang="ko-KR" dirty="0"/>
          </a:p>
        </p:txBody>
      </p:sp>
      <p:pic>
        <p:nvPicPr>
          <p:cNvPr id="15" name="그림 14" descr="KAIST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334" y="6586933"/>
            <a:ext cx="687822" cy="233859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191396" y="754816"/>
            <a:ext cx="8786874" cy="2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ung-Ho Bae\Desktop\VICLAB LOGO2\logo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" y="6536066"/>
            <a:ext cx="875498" cy="3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 userDrawn="1"/>
        </p:nvSpPr>
        <p:spPr>
          <a:xfrm>
            <a:off x="71406" y="71414"/>
            <a:ext cx="9001188" cy="6429420"/>
          </a:xfrm>
          <a:prstGeom prst="roundRect">
            <a:avLst>
              <a:gd name="adj" fmla="val 2081"/>
            </a:avLst>
          </a:prstGeom>
          <a:noFill/>
          <a:ln w="9525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/>
  <p:hf hdr="0" ftr="0" dt="0"/>
  <p:txStyles>
    <p:titleStyle>
      <a:lvl1pPr algn="ctr" rtl="0" eaLnBrk="1" latinLnBrk="1" hangingPunct="1">
        <a:spcBef>
          <a:spcPct val="0"/>
        </a:spcBef>
        <a:buNone/>
        <a:defRPr kumimoji="0" sz="3200" b="1" kern="1200" cap="none" spc="0" baseline="0">
          <a:ln w="0"/>
          <a:solidFill>
            <a:srgbClr val="0070C0"/>
          </a:solidFill>
          <a:effectLst/>
          <a:latin typeface="Arial Narrow" pitchFamily="34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rgbClr val="FF0000"/>
        </a:buClr>
        <a:buSzPct val="80000"/>
        <a:buFont typeface="Wingdings" pitchFamily="2" charset="2"/>
        <a:buChar char="v"/>
        <a:defRPr kumimoji="0" sz="2400" b="0" kern="1200" baseline="0">
          <a:solidFill>
            <a:schemeClr val="tx1"/>
          </a:solidFill>
          <a:effectLst/>
          <a:latin typeface="Arial Narrow" pitchFamily="34" charset="0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rgbClr val="00B050"/>
        </a:buClr>
        <a:buSzPct val="100000"/>
        <a:buFont typeface="Wingdings" pitchFamily="2" charset="2"/>
        <a:buChar char="§"/>
        <a:defRPr kumimoji="0" sz="2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rgbClr val="7030A0"/>
        </a:buClr>
        <a:buSzPct val="100000"/>
        <a:buFont typeface="Wingdings 2"/>
        <a:buChar char=""/>
        <a:defRPr kumimoji="0"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rgbClr val="FF6600"/>
        </a:buClr>
        <a:buSzPct val="112000"/>
        <a:buFont typeface="Verdana"/>
        <a:buChar char="◦"/>
        <a:defRPr kumimoji="0" sz="16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692698"/>
            <a:ext cx="8001056" cy="1744921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Directional Occlusion with</a:t>
            </a:r>
            <a:br>
              <a:rPr lang="en-US" altLang="ko-KR" sz="4400" dirty="0"/>
            </a:br>
            <a:r>
              <a:rPr lang="en-US" altLang="ko-KR" sz="4400" dirty="0"/>
              <a:t>Neural Network</a:t>
            </a:r>
            <a:endParaRPr lang="ko-KR" altLang="en-US" sz="4400" dirty="0"/>
          </a:p>
        </p:txBody>
      </p:sp>
      <p:sp>
        <p:nvSpPr>
          <p:cNvPr id="2" name="직사각형 1"/>
          <p:cNvSpPr/>
          <p:nvPr/>
        </p:nvSpPr>
        <p:spPr>
          <a:xfrm>
            <a:off x="2411760" y="2924944"/>
            <a:ext cx="4464496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08920"/>
            <a:ext cx="5707509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3876" y="4940077"/>
            <a:ext cx="367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000000"/>
                </a:solidFill>
              </a:rPr>
              <a:t>Team 2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000000"/>
                </a:solidFill>
              </a:rPr>
              <a:t>20184230 </a:t>
            </a:r>
            <a:r>
              <a:rPr lang="en-US" altLang="ko-KR" b="1" dirty="0" err="1">
                <a:solidFill>
                  <a:srgbClr val="000000"/>
                </a:solidFill>
              </a:rPr>
              <a:t>Saehun</a:t>
            </a:r>
            <a:r>
              <a:rPr lang="en-US" altLang="ko-KR" b="1" dirty="0">
                <a:solidFill>
                  <a:srgbClr val="000000"/>
                </a:solidFill>
              </a:rPr>
              <a:t> Kim</a:t>
            </a:r>
            <a:r>
              <a:rPr lang="ko-KR" altLang="en-US" b="1" dirty="0">
                <a:solidFill>
                  <a:srgbClr val="000000"/>
                </a:solidFill>
              </a:rPr>
              <a:t> </a:t>
            </a:r>
            <a:endParaRPr lang="en-US" altLang="ko-KR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000000"/>
                </a:solidFill>
              </a:rPr>
              <a:t>20193138 </a:t>
            </a:r>
            <a:r>
              <a:rPr lang="en-US" altLang="ko-KR" b="1" dirty="0" err="1">
                <a:solidFill>
                  <a:srgbClr val="000000"/>
                </a:solidFill>
              </a:rPr>
              <a:t>Jaeyoon</a:t>
            </a:r>
            <a:r>
              <a:rPr lang="en-US" altLang="ko-KR" b="1" dirty="0">
                <a:solidFill>
                  <a:srgbClr val="000000"/>
                </a:solidFill>
              </a:rPr>
              <a:t> Kim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74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3B5DDA-4146-401F-9B00-5E2BC54F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r>
              <a:rPr lang="en-US" altLang="ko-KR" dirty="0"/>
              <a:t>Our own network for DO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ED61EAC-842D-424F-9591-153B747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Benchmark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B3374E-08DC-4786-AD01-75DCEFF4B3CC}"/>
              </a:ext>
            </a:extLst>
          </p:cNvPr>
          <p:cNvSpPr/>
          <p:nvPr/>
        </p:nvSpPr>
        <p:spPr>
          <a:xfrm>
            <a:off x="245331" y="177281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distance sample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13DE38-268D-4D97-A7FB-261A4D8E81A8}"/>
              </a:ext>
            </a:extLst>
          </p:cNvPr>
          <p:cNvSpPr/>
          <p:nvPr/>
        </p:nvSpPr>
        <p:spPr>
          <a:xfrm>
            <a:off x="2158421" y="1772816"/>
            <a:ext cx="1152007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MLP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E3C397-600B-403E-8313-D6950C2CCDA4}"/>
              </a:ext>
            </a:extLst>
          </p:cNvPr>
          <p:cNvSpPr/>
          <p:nvPr/>
        </p:nvSpPr>
        <p:spPr>
          <a:xfrm>
            <a:off x="3841345" y="1772816"/>
            <a:ext cx="1167895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 value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7B6054-3B78-4B7C-A603-6F527AEE3838}"/>
              </a:ext>
            </a:extLst>
          </p:cNvPr>
          <p:cNvSpPr/>
          <p:nvPr/>
        </p:nvSpPr>
        <p:spPr>
          <a:xfrm>
            <a:off x="5163519" y="2960948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w/o DO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678A423-417A-4DD5-864F-49E4E0E9B897}"/>
              </a:ext>
            </a:extLst>
          </p:cNvPr>
          <p:cNvSpPr/>
          <p:nvPr/>
        </p:nvSpPr>
        <p:spPr>
          <a:xfrm>
            <a:off x="5580112" y="1772816"/>
            <a:ext cx="96701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shader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49E6C9-3F07-409B-9160-4A5135D0226A}"/>
              </a:ext>
            </a:extLst>
          </p:cNvPr>
          <p:cNvSpPr/>
          <p:nvPr/>
        </p:nvSpPr>
        <p:spPr>
          <a:xfrm>
            <a:off x="7098469" y="1772816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 DO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62EA259-4DF7-4D8C-9092-3BEC0C214E2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541475" y="2168860"/>
            <a:ext cx="616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1CBFE1E-E239-4455-97F1-C01E19B001D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310428" y="2168860"/>
            <a:ext cx="53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C91BCC9-8FC4-497F-84B6-8979863C51D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009240" y="2168860"/>
            <a:ext cx="57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188D286-9558-41D1-8470-E453A112393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547127" y="2168860"/>
            <a:ext cx="55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437007D-C6F6-47F4-ADD7-79C5E6435DCB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6063619" y="2564904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031ECE-CEC3-4250-9809-A1BA23C06098}"/>
              </a:ext>
            </a:extLst>
          </p:cNvPr>
          <p:cNvSpPr/>
          <p:nvPr/>
        </p:nvSpPr>
        <p:spPr>
          <a:xfrm>
            <a:off x="244402" y="3746979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light info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D3C6E1-9E5B-4FB5-A0D3-CC09638465CF}"/>
              </a:ext>
            </a:extLst>
          </p:cNvPr>
          <p:cNvSpPr/>
          <p:nvPr/>
        </p:nvSpPr>
        <p:spPr>
          <a:xfrm>
            <a:off x="244402" y="2759957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color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F22426-B9DF-4B36-86AF-D5AEA803D960}"/>
              </a:ext>
            </a:extLst>
          </p:cNvPr>
          <p:cNvSpPr/>
          <p:nvPr/>
        </p:nvSpPr>
        <p:spPr>
          <a:xfrm>
            <a:off x="244402" y="4734001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86A1D1D-5164-41CA-8B24-FDF0163AC9FE}"/>
              </a:ext>
            </a:extLst>
          </p:cNvPr>
          <p:cNvCxnSpPr>
            <a:stCxn id="16" idx="3"/>
          </p:cNvCxnSpPr>
          <p:nvPr/>
        </p:nvCxnSpPr>
        <p:spPr>
          <a:xfrm flipV="1">
            <a:off x="1540546" y="2168860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C4DBE558-932E-43EC-9FBC-F8A4F6936176}"/>
              </a:ext>
            </a:extLst>
          </p:cNvPr>
          <p:cNvCxnSpPr/>
          <p:nvPr/>
        </p:nvCxnSpPr>
        <p:spPr>
          <a:xfrm flipV="1">
            <a:off x="1540546" y="3150294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5C501671-4A5A-415E-B878-DDDE9247C4C4}"/>
              </a:ext>
            </a:extLst>
          </p:cNvPr>
          <p:cNvCxnSpPr/>
          <p:nvPr/>
        </p:nvCxnSpPr>
        <p:spPr>
          <a:xfrm flipV="1">
            <a:off x="1540546" y="4147980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막힌 원호 22"/>
          <p:cNvSpPr/>
          <p:nvPr/>
        </p:nvSpPr>
        <p:spPr>
          <a:xfrm rot="15993325">
            <a:off x="-234614" y="1752744"/>
            <a:ext cx="1500260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24" name="막힌 원호 23"/>
          <p:cNvSpPr/>
          <p:nvPr/>
        </p:nvSpPr>
        <p:spPr>
          <a:xfrm rot="5400000">
            <a:off x="3996796" y="1705467"/>
            <a:ext cx="1500262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3735173" y="2649674"/>
            <a:ext cx="1293597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025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FC6E77E-450D-407D-9861-58F853D1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endParaRPr lang="en-US" altLang="ko-KR" dirty="0"/>
          </a:p>
          <a:p>
            <a:pPr marL="457200" indent="-457200" fontAlgn="base">
              <a:buFont typeface="+mj-lt"/>
              <a:buAutoNum type="arabicPeriod"/>
            </a:pPr>
            <a:endParaRPr lang="en-US" altLang="ko-KR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altLang="ko-KR" dirty="0"/>
              <a:t>We cannot use existing dataset used in previous works.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altLang="ko-KR" dirty="0"/>
          </a:p>
          <a:p>
            <a:pPr marL="457200" indent="-457200" fontAlgn="base">
              <a:buFont typeface="+mj-lt"/>
              <a:buAutoNum type="arabicPeriod"/>
            </a:pPr>
            <a:endParaRPr lang="en-US" altLang="ko-KR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altLang="ko-KR" dirty="0"/>
              <a:t>It is difficult to calculate distance samples in OpenGL.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C8731BB-1E85-4E89-9111-F9DD369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507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E8D363-47C1-4B90-AB8A-E0BA5C625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/>
              <a:t>We cannot use existing dataset used in previous works.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We need additional data such as distance samples, which requires 3D modeling data.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But there is no 3D modeling information in datasets of previous works</a:t>
            </a:r>
            <a:r>
              <a:rPr lang="en-US" altLang="ko-KR" dirty="0" smtClean="0"/>
              <a:t>.</a:t>
            </a:r>
          </a:p>
          <a:p>
            <a:pPr lvl="1" fontAlgn="base"/>
            <a:r>
              <a:rPr lang="en-US" altLang="ko-KR" dirty="0" smtClean="0"/>
              <a:t>Only 2D normal, position image</a:t>
            </a: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Therefore, we need to make new 3D models and scenes, and </a:t>
            </a:r>
            <a:r>
              <a:rPr lang="en-US" altLang="ko-KR" dirty="0">
                <a:solidFill>
                  <a:schemeClr val="accent2"/>
                </a:solidFill>
              </a:rPr>
              <a:t>construct our own dataset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CF03359-E3B1-4AF8-A3DE-4609702B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2905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9961C61-DCB1-4CC2-85DF-8519A375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renderer to use?</a:t>
            </a:r>
            <a:endParaRPr lang="ko-KR" altLang="en-US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C0C15F22-4DFE-47B1-9CB3-624B116CB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00241"/>
              </p:ext>
            </p:extLst>
          </p:nvPr>
        </p:nvGraphicFramePr>
        <p:xfrm>
          <a:off x="942975" y="1556792"/>
          <a:ext cx="7258050" cy="2497455"/>
        </p:xfrm>
        <a:graphic>
          <a:graphicData uri="http://schemas.openxmlformats.org/drawingml/2006/table">
            <a:tbl>
              <a:tblPr/>
              <a:tblGrid>
                <a:gridCol w="1209675">
                  <a:extLst>
                    <a:ext uri="{9D8B030D-6E8A-4147-A177-3AD203B41FA5}">
                      <a16:colId xmlns:a16="http://schemas.microsoft.com/office/drawing/2014/main" val="351156232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425712469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07140690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37555768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9814575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56880069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fontAlgn="ctr"/>
                      <a:r>
                        <a:rPr lang="ko-KR" altLang="en-US">
                          <a:effectLst/>
                        </a:rPr>
                        <a:t> </a:t>
                      </a: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OpenGL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Mitsuba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3ds max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Blender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368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Directional Occlusion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02698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G-buffer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△</a:t>
                      </a:r>
                      <a:endParaRPr lang="ko-KR" alt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△</a:t>
                      </a:r>
                      <a:endParaRPr lang="ko-KR" alt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6051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Samples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△</a:t>
                      </a:r>
                      <a:endParaRPr lang="ko-KR" alt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△</a:t>
                      </a:r>
                      <a:endParaRPr lang="ko-KR" altLang="en-US" dirty="0">
                        <a:effectLst/>
                      </a:endParaRPr>
                    </a:p>
                  </a:txBody>
                  <a:tcPr marL="95250" marR="95250" marT="123825" marB="1238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37375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88FAA798-7A02-4DCE-B935-D05864A9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556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내용 개체 틀 1">
            <a:extLst>
              <a:ext uri="{FF2B5EF4-FFF2-40B4-BE49-F238E27FC236}">
                <a16:creationId xmlns:a16="http://schemas.microsoft.com/office/drawing/2014/main" id="{1AA3E654-0738-4866-9080-5C26CD934173}"/>
              </a:ext>
            </a:extLst>
          </p:cNvPr>
          <p:cNvSpPr txBox="1">
            <a:spLocks/>
          </p:cNvSpPr>
          <p:nvPr/>
        </p:nvSpPr>
        <p:spPr>
          <a:xfrm>
            <a:off x="142844" y="4698860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/>
            <a:r>
              <a:rPr lang="en-US" altLang="ko-KR" dirty="0"/>
              <a:t>Unfortunately, there is no renderer that can make all data we want.</a:t>
            </a:r>
          </a:p>
          <a:p>
            <a:pPr fontAlgn="base"/>
            <a:r>
              <a:rPr lang="en-US" altLang="ko-KR" dirty="0"/>
              <a:t>We decided to make DO ground truth images using Mitsuba renderer and make G-buffer and distance samples using </a:t>
            </a:r>
            <a:r>
              <a:rPr lang="en-US" altLang="ko-KR" dirty="0" err="1"/>
              <a:t>openGL</a:t>
            </a:r>
            <a:r>
              <a:rPr lang="en-US" altLang="ko-KR" dirty="0"/>
              <a:t>.</a:t>
            </a:r>
          </a:p>
        </p:txBody>
      </p:sp>
      <p:sp>
        <p:nvSpPr>
          <p:cNvPr id="16" name="내용 개체 틀 1">
            <a:extLst>
              <a:ext uri="{FF2B5EF4-FFF2-40B4-BE49-F238E27FC236}">
                <a16:creationId xmlns:a16="http://schemas.microsoft.com/office/drawing/2014/main" id="{CF1EF73D-BBE9-475C-9264-291BB40AADC7}"/>
              </a:ext>
            </a:extLst>
          </p:cNvPr>
          <p:cNvSpPr txBox="1">
            <a:spLocks/>
          </p:cNvSpPr>
          <p:nvPr/>
        </p:nvSpPr>
        <p:spPr>
          <a:xfrm>
            <a:off x="219045" y="4036199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altLang="ko-KR" sz="1600" dirty="0"/>
              <a:t>O: immediately possible    </a:t>
            </a:r>
            <a:r>
              <a:rPr lang="en-US" altLang="ko-KR" sz="1600" b="1" dirty="0"/>
              <a:t>△</a:t>
            </a:r>
            <a:r>
              <a:rPr lang="en-US" altLang="ko-KR" sz="1600" dirty="0"/>
              <a:t>: possible with little efforts    X: impossible or possible with a lot of efforts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4269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2A36DCC-CE39-4435-BAB6-24072F19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pPr fontAlgn="base"/>
            <a:r>
              <a:rPr lang="en-US" altLang="ko-KR" dirty="0"/>
              <a:t>Ground truth images with directional occlusion can be made by path tracing of light path length ≤ 3.</a:t>
            </a:r>
          </a:p>
          <a:p>
            <a:pPr fontAlgn="base"/>
            <a:r>
              <a:rPr lang="en-US" altLang="ko-KR" dirty="0"/>
              <a:t>We rendered 512×512 px images using </a:t>
            </a:r>
            <a:r>
              <a:rPr lang="en-US" altLang="ko-KR" dirty="0" err="1"/>
              <a:t>mitsuba</a:t>
            </a:r>
            <a:r>
              <a:rPr lang="en-US" altLang="ko-KR" dirty="0"/>
              <a:t> renderer. (</a:t>
            </a:r>
            <a:r>
              <a:rPr lang="en-US" altLang="ko-KR" dirty="0" err="1"/>
              <a:t>spp</a:t>
            </a:r>
            <a:r>
              <a:rPr lang="en-US" altLang="ko-KR" dirty="0"/>
              <a:t> 1024)</a:t>
            </a:r>
          </a:p>
          <a:p>
            <a:pPr fontAlgn="base"/>
            <a:r>
              <a:rPr lang="en-US" altLang="ko-KR" dirty="0"/>
              <a:t>Mitsuba renderer requires xml scene files and obj 3D modeling files.</a:t>
            </a:r>
          </a:p>
          <a:p>
            <a:pPr fontAlgn="base"/>
            <a:r>
              <a:rPr lang="en-US" altLang="ko-KR" dirty="0"/>
              <a:t>Scene files and modeling files are made by our own data generator.</a:t>
            </a:r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2EC67DA-38C2-48AD-8062-91706A5A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1: Directional Occlusion Ground Truth</a:t>
            </a:r>
            <a:endParaRPr lang="ko-KR" altLang="en-US" dirty="0"/>
          </a:p>
        </p:txBody>
      </p:sp>
      <p:pic>
        <p:nvPicPr>
          <p:cNvPr id="4098" name="Picture 2" descr="https://lh5.googleusercontent.com/IE4o4iujDjinIW2u_5dITAQKpN0rxipqmQUJpmcfupDxgR1ZGr0oD7yhhH899_qx4ZC3gsvGG8NvRfRCCi7M9DJRPupI1iO97ZrR0Zhb0xv6HAKScxC6pS6K5FLM0zEUxCibBXknpsY">
            <a:extLst>
              <a:ext uri="{FF2B5EF4-FFF2-40B4-BE49-F238E27FC236}">
                <a16:creationId xmlns:a16="http://schemas.microsoft.com/office/drawing/2014/main" id="{34CA7B3C-8B43-4CE5-92EB-51AD0F24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2884"/>
            <a:ext cx="3446512" cy="34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7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42B4A82-4AE4-4431-915C-6EAC663D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G-buffer: A screen space representation of geometry and material information</a:t>
            </a:r>
          </a:p>
          <a:p>
            <a:pPr fontAlgn="base"/>
            <a:r>
              <a:rPr lang="en-US" altLang="ko-KR" dirty="0"/>
              <a:t>We use color, normal vector, and depth buffers.</a:t>
            </a:r>
          </a:p>
          <a:p>
            <a:pPr fontAlgn="base"/>
            <a:r>
              <a:rPr lang="en-US" altLang="ko-KR" dirty="0"/>
              <a:t>G-buffer can be easily created by </a:t>
            </a:r>
            <a:r>
              <a:rPr lang="en-US" altLang="ko-KR" dirty="0" err="1"/>
              <a:t>openGL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6345D3A-8199-4587-83F3-77F1D83E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2: G-Buffer</a:t>
            </a:r>
            <a:endParaRPr lang="ko-KR" altLang="en-US" dirty="0"/>
          </a:p>
        </p:txBody>
      </p:sp>
      <p:pic>
        <p:nvPicPr>
          <p:cNvPr id="5122" name="Picture 2" descr="https://lh5.googleusercontent.com/3NA0lLtkhnmpwovNhB1hEpLAzcd3l0mFF8XVowZStdX3APKqWZaUW-dpKIfkVOjaIKG-GWhTiD46txw1_yq83tVZrD0e4ZE3KymaAKYcG1LjbjrCtEP3eMxBxS66Eo-hFotRIthT9ms">
            <a:extLst>
              <a:ext uri="{FF2B5EF4-FFF2-40B4-BE49-F238E27FC236}">
                <a16:creationId xmlns:a16="http://schemas.microsoft.com/office/drawing/2014/main" id="{E8C8BB37-B311-4CC2-B97C-C548EC54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84" y="2543338"/>
            <a:ext cx="1725686" cy="17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s://lh5.googleusercontent.com/0QUduLdalofbaIUudxbj-VDEkXAho7MHDgfyWPUcrAYm3GaRR9WhD25HSn8L-GCKcpPxt0DzhqfPJPX2oOo2OfhJqs1HsqrDH4eMboF7MdnWnFhfG-oVI-MfOcJLuoyuau3rCbksEEs">
            <a:extLst>
              <a:ext uri="{FF2B5EF4-FFF2-40B4-BE49-F238E27FC236}">
                <a16:creationId xmlns:a16="http://schemas.microsoft.com/office/drawing/2014/main" id="{536D67C4-DFBF-4548-85BE-B8524469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70" y="2543338"/>
            <a:ext cx="1725686" cy="17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dghoXeh1GvrErGoWByOABUd6k6Wo5ELbFLRB44LpQQTWRFt5FaEoWRHoDSmPbbQrqo-2nBDLBRMlzH1KhF61MYnr_ksPc-ZkNw4fnT0sThALb9vJmI5BMiMeSu0vDH7m1fpTq4BC-1w">
            <a:extLst>
              <a:ext uri="{FF2B5EF4-FFF2-40B4-BE49-F238E27FC236}">
                <a16:creationId xmlns:a16="http://schemas.microsoft.com/office/drawing/2014/main" id="{3F115F13-F806-4723-A549-3A08F2B3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84" y="4509120"/>
            <a:ext cx="1725686" cy="17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lh6.googleusercontent.com/j_2HY2p_RGx8ajB1gUR4A-6_YSLAkcgE9YuRdygzN62z7HG_hlc_qrcY1Z5WvCQVxtvfXGz0kO-ENKiX2pvtXT04YJ8DKVKkRwvVU8KzzELS1-9cJ1XZC0E-Asq8fWyw4hEtb3HrIIA">
            <a:extLst>
              <a:ext uri="{FF2B5EF4-FFF2-40B4-BE49-F238E27FC236}">
                <a16:creationId xmlns:a16="http://schemas.microsoft.com/office/drawing/2014/main" id="{2FFB96ED-736B-46DD-A9DD-D7343929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70" y="4509120"/>
            <a:ext cx="1725686" cy="17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2DF00690-F638-4C12-A0C6-04D7EBBE5376}"/>
              </a:ext>
            </a:extLst>
          </p:cNvPr>
          <p:cNvSpPr txBox="1">
            <a:spLocks/>
          </p:cNvSpPr>
          <p:nvPr/>
        </p:nvSpPr>
        <p:spPr>
          <a:xfrm>
            <a:off x="5540775" y="4186743"/>
            <a:ext cx="1094304" cy="5733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base">
              <a:buNone/>
            </a:pPr>
            <a:r>
              <a:rPr lang="en-US" altLang="ko-KR" sz="1600" dirty="0"/>
              <a:t>Color</a:t>
            </a:r>
            <a:endParaRPr lang="ko-KR" altLang="en-US" sz="1600" dirty="0"/>
          </a:p>
        </p:txBody>
      </p:sp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5EC468E5-DBA2-46A1-B856-1DEE5A5CBF78}"/>
              </a:ext>
            </a:extLst>
          </p:cNvPr>
          <p:cNvSpPr txBox="1">
            <a:spLocks/>
          </p:cNvSpPr>
          <p:nvPr/>
        </p:nvSpPr>
        <p:spPr>
          <a:xfrm>
            <a:off x="7266461" y="6149885"/>
            <a:ext cx="1094304" cy="5733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base">
              <a:buNone/>
            </a:pPr>
            <a:r>
              <a:rPr lang="en-US" altLang="ko-KR" sz="1600" dirty="0"/>
              <a:t>Normal</a:t>
            </a:r>
            <a:endParaRPr lang="ko-KR" altLang="en-US" sz="1600" dirty="0"/>
          </a:p>
        </p:txBody>
      </p:sp>
      <p:sp>
        <p:nvSpPr>
          <p:cNvPr id="12" name="내용 개체 틀 1">
            <a:extLst>
              <a:ext uri="{FF2B5EF4-FFF2-40B4-BE49-F238E27FC236}">
                <a16:creationId xmlns:a16="http://schemas.microsoft.com/office/drawing/2014/main" id="{C1AB1005-1BA8-4CA8-B12E-281B4D0A8701}"/>
              </a:ext>
            </a:extLst>
          </p:cNvPr>
          <p:cNvSpPr txBox="1">
            <a:spLocks/>
          </p:cNvSpPr>
          <p:nvPr/>
        </p:nvSpPr>
        <p:spPr>
          <a:xfrm>
            <a:off x="5540775" y="6142716"/>
            <a:ext cx="1094304" cy="5733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base">
              <a:buNone/>
            </a:pPr>
            <a:r>
              <a:rPr lang="en-US" altLang="ko-KR" sz="1600" dirty="0"/>
              <a:t>Depth</a:t>
            </a:r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442E7507-CAB7-4D79-9CE0-2A5AB78E0A96}"/>
              </a:ext>
            </a:extLst>
          </p:cNvPr>
          <p:cNvSpPr txBox="1">
            <a:spLocks/>
          </p:cNvSpPr>
          <p:nvPr/>
        </p:nvSpPr>
        <p:spPr>
          <a:xfrm>
            <a:off x="7194766" y="4186743"/>
            <a:ext cx="1094304" cy="57336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base">
              <a:buNone/>
            </a:pPr>
            <a:r>
              <a:rPr lang="en-US" altLang="ko-KR" sz="1600" dirty="0"/>
              <a:t>Position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8891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1C0103-458D-4A7C-8E1B-9304E0A4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Distance Samples: vector of distances between samples and nearest faces.</a:t>
            </a:r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With distance samples, we can know </a:t>
            </a:r>
          </a:p>
          <a:p>
            <a:pPr marL="0" indent="0" fontAlgn="base">
              <a:buNone/>
            </a:pPr>
            <a:r>
              <a:rPr lang="en-US" altLang="ko-KR" dirty="0"/>
              <a:t>    approximation of geometry around</a:t>
            </a:r>
          </a:p>
          <a:p>
            <a:pPr marL="0" indent="0" fontAlgn="base">
              <a:buNone/>
            </a:pPr>
            <a:r>
              <a:rPr lang="en-US" altLang="ko-KR" dirty="0"/>
              <a:t>    the point Pi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6DDA3F-1920-4B93-9FD2-CED57FCF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3: Distance Samples</a:t>
            </a:r>
            <a:endParaRPr lang="ko-KR" altLang="en-US" dirty="0"/>
          </a:p>
        </p:txBody>
      </p:sp>
      <p:pic>
        <p:nvPicPr>
          <p:cNvPr id="6147" name="Picture 3" descr="https://lh6.googleusercontent.com/N8AJC6Soq86BrZF4xPgbOB9dY07I0zxL7ptN3iBYip6XGrVppZCCY92_qBEoc_ARg9CeyCaaFo1WaVUJBUYT4Rv5Q_dC9uVKqvyai-pw8EkU9pSE11Hgo82s6bOOk76fStZm7V9lzA0">
            <a:extLst>
              <a:ext uri="{FF2B5EF4-FFF2-40B4-BE49-F238E27FC236}">
                <a16:creationId xmlns:a16="http://schemas.microsoft.com/office/drawing/2014/main" id="{65FA89FA-2646-4B77-8490-CA42C757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4073006"/>
            <a:ext cx="3134139" cy="19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6.googleusercontent.com/_c6EGo2UTwNIrhduXqV44ssTJ8toyxoqee2qIqNOAfEojxJZfWIAz2Heph0zSXImqA-u1OvnBuSp5M_-eh9m5TEwONbxGKT-Lf9fAuiRvIKq1oyc5I7cHy1fkutn93K2PWlBPG1jy4U">
            <a:extLst>
              <a:ext uri="{FF2B5EF4-FFF2-40B4-BE49-F238E27FC236}">
                <a16:creationId xmlns:a16="http://schemas.microsoft.com/office/drawing/2014/main" id="{43947B84-C4E3-4853-B8DE-906736C6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67" y="1716616"/>
            <a:ext cx="3630563" cy="19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6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251F8C-2978-444F-85B9-5CB5E1C0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/>
              <a:t>It is difficult to calculate distance samples in OpenGL.</a:t>
            </a:r>
          </a:p>
          <a:p>
            <a:endParaRPr lang="en-US" altLang="ko-KR" dirty="0"/>
          </a:p>
          <a:p>
            <a:r>
              <a:rPr lang="en-US" altLang="ko-KR" dirty="0"/>
              <a:t>To calculate distance samples:</a:t>
            </a:r>
          </a:p>
          <a:p>
            <a:pPr marL="740664" lvl="1" indent="-457200" fontAlgn="base">
              <a:buFont typeface="+mj-lt"/>
              <a:buAutoNum type="arabicPeriod"/>
            </a:pPr>
            <a:r>
              <a:rPr lang="en-US" altLang="ko-KR" dirty="0"/>
              <a:t>For a surface point, sample 3D points</a:t>
            </a:r>
          </a:p>
          <a:p>
            <a:pPr marL="283464" lvl="1" indent="0" fontAlgn="base">
              <a:buNone/>
            </a:pPr>
            <a:r>
              <a:rPr lang="en-US" altLang="ko-KR" dirty="0"/>
              <a:t>        inside a hemisphere. </a:t>
            </a:r>
            <a:r>
              <a:rPr lang="en-US" altLang="ko-KR" dirty="0">
                <a:solidFill>
                  <a:srgbClr val="FF9900"/>
                </a:solidFill>
              </a:rPr>
              <a:t>(orange)</a:t>
            </a:r>
            <a:endParaRPr lang="en-US" altLang="ko-KR" dirty="0"/>
          </a:p>
          <a:p>
            <a:pPr marL="740664" lvl="1" indent="-457200" fontAlgn="base">
              <a:buFont typeface="+mj-lt"/>
              <a:buAutoNum type="arabicPeriod" startAt="2"/>
            </a:pPr>
            <a:r>
              <a:rPr lang="en-US" altLang="ko-KR" dirty="0"/>
              <a:t>Get distance values of sampled points. </a:t>
            </a:r>
            <a:r>
              <a:rPr lang="en-US" altLang="ko-KR" dirty="0">
                <a:solidFill>
                  <a:srgbClr val="3399FF"/>
                </a:solidFill>
              </a:rPr>
              <a:t>(blue)</a:t>
            </a: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In OpenGL shader programs, it is impossible to access data of all faces.</a:t>
            </a:r>
          </a:p>
          <a:p>
            <a:pPr lvl="1" fontAlgn="base"/>
            <a:r>
              <a:rPr lang="en-US" altLang="ko-KR" dirty="0"/>
              <a:t>cannot calculate the distances between samples and faces.</a:t>
            </a:r>
          </a:p>
          <a:p>
            <a:pPr fontAlgn="base"/>
            <a:r>
              <a:rPr lang="en-US" altLang="ko-KR" dirty="0"/>
              <a:t>The purpose of distance samples is to help to know geometry information.</a:t>
            </a:r>
          </a:p>
          <a:p>
            <a:pPr lvl="1" fontAlgn="base"/>
            <a:r>
              <a:rPr lang="en-US" altLang="ko-KR" dirty="0"/>
              <a:t>This can be done with depth map!</a:t>
            </a:r>
          </a:p>
          <a:p>
            <a:pPr fontAlgn="base"/>
            <a:r>
              <a:rPr lang="en-US" altLang="ko-KR" dirty="0"/>
              <a:t>Instead of distance samples, we used </a:t>
            </a:r>
            <a:r>
              <a:rPr lang="en-US" altLang="ko-KR" dirty="0">
                <a:solidFill>
                  <a:schemeClr val="accent2"/>
                </a:solidFill>
              </a:rPr>
              <a:t>depth map.</a:t>
            </a:r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6F0C5C7-23A4-4309-B300-5D5AEF12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2</a:t>
            </a:r>
            <a:endParaRPr lang="ko-KR" altLang="en-US" dirty="0"/>
          </a:p>
        </p:txBody>
      </p:sp>
      <p:pic>
        <p:nvPicPr>
          <p:cNvPr id="7170" name="Picture 2" descr="https://lh5.googleusercontent.com/C4uilfdqU7fZtWd1Uoq-QhudAhqV-YYu2hBFHN8kS6QbtCBzS2ZPCs2d-tfWDjaQhCvDIuRAI05OKGIVAEjWb1Z6xQn1v0G0F9htvsdBkYlHWPhb1bEPwBnHrrHcTMxaCz74eoMEoRM">
            <a:extLst>
              <a:ext uri="{FF2B5EF4-FFF2-40B4-BE49-F238E27FC236}">
                <a16:creationId xmlns:a16="http://schemas.microsoft.com/office/drawing/2014/main" id="{69BB77E6-0B64-44E3-B2A9-F885D8AB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76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70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9E4E704-2971-429D-9348-357F8F5C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0" y="842279"/>
            <a:ext cx="8690239" cy="5626314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DEF7534-D170-4E9F-9708-48AC2AF3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Automatic Data Generator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16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9E4E704-2971-429D-9348-357F8F5C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0" y="842279"/>
            <a:ext cx="8690239" cy="5626314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DEF7534-D170-4E9F-9708-48AC2AF3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Automatic Data Generator</a:t>
            </a:r>
            <a:endParaRPr lang="ko-KR" altLang="en-US" dirty="0"/>
          </a:p>
        </p:txBody>
      </p:sp>
      <p:pic>
        <p:nvPicPr>
          <p:cNvPr id="8194" name="Picture 2" descr="https://lh6.googleusercontent.com/PDZxPRP8PKoITBYf6xR9bh2e4e32PAGJf8xEgbSt3e0hk_wbfl4wvzAxDD5codqSLpe3JknW7d-7Dj52BsPiLZrLPiKLZVrxO3lw5wz0iXyhbMoeDjO88VXV3jqPovbaflmPGGVzs5A">
            <a:extLst>
              <a:ext uri="{FF2B5EF4-FFF2-40B4-BE49-F238E27FC236}">
                <a16:creationId xmlns:a16="http://schemas.microsoft.com/office/drawing/2014/main" id="{CB93354F-78FE-4BF2-A1C0-8A175B25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72" y="2708920"/>
            <a:ext cx="3580656" cy="35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3NA0lLtkhnmpwovNhB1hEpLAzcd3l0mFF8XVowZStdX3APKqWZaUW-dpKIfkVOjaIKG-GWhTiD46txw1_yq83tVZrD0e4ZE3KymaAKYcG1LjbjrCtEP3eMxBxS66Eo-hFotRIthT9ms">
            <a:extLst>
              <a:ext uri="{FF2B5EF4-FFF2-40B4-BE49-F238E27FC236}">
                <a16:creationId xmlns:a16="http://schemas.microsoft.com/office/drawing/2014/main" id="{7A9561BF-2734-42EC-8E0D-2824A62B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4" y="154308"/>
            <a:ext cx="3661563" cy="36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6.googleusercontent.com/j_2HY2p_RGx8ajB1gUR4A-6_YSLAkcgE9YuRdygzN62z7HG_hlc_qrcY1Z5WvCQVxtvfXGz0kO-ENKiX2pvtXT04YJ8DKVKkRwvVU8KzzELS1-9cJ1XZC0E-Asq8fWyw4hEtb3HrIIA">
            <a:extLst>
              <a:ext uri="{FF2B5EF4-FFF2-40B4-BE49-F238E27FC236}">
                <a16:creationId xmlns:a16="http://schemas.microsoft.com/office/drawing/2014/main" id="{D23145B8-E146-49F4-ABA7-CFDC9F46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46" y="898299"/>
            <a:ext cx="3661563" cy="3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s://lh6.googleusercontent.com/dghoXeh1GvrErGoWByOABUd6k6Wo5ELbFLRB44LpQQTWRFt5FaEoWRHoDSmPbbQrqo-2nBDLBRMlzH1KhF61MYnr_ksPc-ZkNw4fnT0sThALb9vJmI5BMiMeSu0vDH7m1fpTq4BC-1w">
            <a:extLst>
              <a:ext uri="{FF2B5EF4-FFF2-40B4-BE49-F238E27FC236}">
                <a16:creationId xmlns:a16="http://schemas.microsoft.com/office/drawing/2014/main" id="{B8E6E485-4A9B-4C34-9126-EF442277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4" y="1598218"/>
            <a:ext cx="3661563" cy="3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lh3.googleusercontent.com/mBbzjaoRUytTohFezkuNOSAaDxiG5qfjeGiBCvN1QdMbiX_M3Wc7_0XZ2HMcxoFiBXe3YXTknDkQgdfOz3YTktmn5qQ0-jBabMf7cdjDDGcWTr4vsLeme1SnvSmteXZAbzfA7qqSB1o">
            <a:extLst>
              <a:ext uri="{FF2B5EF4-FFF2-40B4-BE49-F238E27FC236}">
                <a16:creationId xmlns:a16="http://schemas.microsoft.com/office/drawing/2014/main" id="{72CD1AE8-732C-4325-B3EA-3789598D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61" y="2342171"/>
            <a:ext cx="3661563" cy="3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5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Ambient occlusion</a:t>
            </a:r>
          </a:p>
          <a:p>
            <a:pPr lvl="1"/>
            <a:r>
              <a:rPr lang="en-US" altLang="ko-KR" dirty="0"/>
              <a:t>After modeling ambient lighting with local illumination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Ambient Occlusion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26" y="1702341"/>
            <a:ext cx="6732748" cy="47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3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3B5DDA-4146-401F-9B00-5E2BC54F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r>
              <a:rPr lang="en-US" altLang="ko-KR" dirty="0"/>
              <a:t>Our own network for DO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ED61EAC-842D-424F-9591-153B747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we want to do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B3374E-08DC-4786-AD01-75DCEFF4B3CC}"/>
              </a:ext>
            </a:extLst>
          </p:cNvPr>
          <p:cNvSpPr/>
          <p:nvPr/>
        </p:nvSpPr>
        <p:spPr>
          <a:xfrm>
            <a:off x="311150" y="2599783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Depth map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13DE38-268D-4D97-A7FB-261A4D8E81A8}"/>
              </a:ext>
            </a:extLst>
          </p:cNvPr>
          <p:cNvSpPr/>
          <p:nvPr/>
        </p:nvSpPr>
        <p:spPr>
          <a:xfrm>
            <a:off x="2224240" y="2599783"/>
            <a:ext cx="1152007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MLP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E3C397-600B-403E-8313-D6950C2CCDA4}"/>
              </a:ext>
            </a:extLst>
          </p:cNvPr>
          <p:cNvSpPr/>
          <p:nvPr/>
        </p:nvSpPr>
        <p:spPr>
          <a:xfrm>
            <a:off x="3907164" y="2599783"/>
            <a:ext cx="1167895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 value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7B6054-3B78-4B7C-A603-6F527AEE3838}"/>
              </a:ext>
            </a:extLst>
          </p:cNvPr>
          <p:cNvSpPr/>
          <p:nvPr/>
        </p:nvSpPr>
        <p:spPr>
          <a:xfrm>
            <a:off x="5229338" y="3787915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w/o DO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678A423-417A-4DD5-864F-49E4E0E9B897}"/>
              </a:ext>
            </a:extLst>
          </p:cNvPr>
          <p:cNvSpPr/>
          <p:nvPr/>
        </p:nvSpPr>
        <p:spPr>
          <a:xfrm>
            <a:off x="5645931" y="2599783"/>
            <a:ext cx="96701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shader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49E6C9-3F07-409B-9160-4A5135D0226A}"/>
              </a:ext>
            </a:extLst>
          </p:cNvPr>
          <p:cNvSpPr/>
          <p:nvPr/>
        </p:nvSpPr>
        <p:spPr>
          <a:xfrm>
            <a:off x="7164288" y="2599783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</a:t>
            </a:r>
            <a:r>
              <a:rPr lang="en-US" altLang="ko-KR" dirty="0" smtClean="0"/>
              <a:t>with </a:t>
            </a:r>
            <a:r>
              <a:rPr lang="en-US" altLang="ko-KR" dirty="0"/>
              <a:t>DO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62EA259-4DF7-4D8C-9092-3BEC0C214E2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294" y="2995827"/>
            <a:ext cx="616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1CBFE1E-E239-4455-97F1-C01E19B001D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376247" y="2995827"/>
            <a:ext cx="53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C91BCC9-8FC4-497F-84B6-8979863C51D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075059" y="2995827"/>
            <a:ext cx="57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188D286-9558-41D1-8470-E453A112393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612946" y="2995827"/>
            <a:ext cx="55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437007D-C6F6-47F4-ADD7-79C5E6435DCB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6129438" y="3391871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031ECE-CEC3-4250-9809-A1BA23C06098}"/>
              </a:ext>
            </a:extLst>
          </p:cNvPr>
          <p:cNvSpPr/>
          <p:nvPr/>
        </p:nvSpPr>
        <p:spPr>
          <a:xfrm>
            <a:off x="310221" y="457394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Normal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D3C6E1-9E5B-4FB5-A0D3-CC09638465CF}"/>
              </a:ext>
            </a:extLst>
          </p:cNvPr>
          <p:cNvSpPr/>
          <p:nvPr/>
        </p:nvSpPr>
        <p:spPr>
          <a:xfrm>
            <a:off x="310221" y="3586924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color</a:t>
            </a:r>
            <a:endParaRPr lang="ko-KR" altLang="en-US" dirty="0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86A1D1D-5164-41CA-8B24-FDF0163AC9FE}"/>
              </a:ext>
            </a:extLst>
          </p:cNvPr>
          <p:cNvCxnSpPr>
            <a:stCxn id="16" idx="3"/>
          </p:cNvCxnSpPr>
          <p:nvPr/>
        </p:nvCxnSpPr>
        <p:spPr>
          <a:xfrm flipV="1">
            <a:off x="1606365" y="2995827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C4DBE558-932E-43EC-9FBC-F8A4F6936176}"/>
              </a:ext>
            </a:extLst>
          </p:cNvPr>
          <p:cNvCxnSpPr/>
          <p:nvPr/>
        </p:nvCxnSpPr>
        <p:spPr>
          <a:xfrm flipV="1">
            <a:off x="1606365" y="3977261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lh5.googleusercontent.com/3NA0lLtkhnmpwovNhB1hEpLAzcd3l0mFF8XVowZStdX3APKqWZaUW-dpKIfkVOjaIKG-GWhTiD46txw1_yq83tVZrD0e4ZE3KymaAKYcG1LjbjrCtEP3eMxBxS66Eo-hFotRIthT9ms">
            <a:extLst>
              <a:ext uri="{FF2B5EF4-FFF2-40B4-BE49-F238E27FC236}">
                <a16:creationId xmlns:a16="http://schemas.microsoft.com/office/drawing/2014/main" id="{7A9561BF-2734-42EC-8E0D-2824A62B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" y="1581422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6.googleusercontent.com/j_2HY2p_RGx8ajB1gUR4A-6_YSLAkcgE9YuRdygzN62z7HG_hlc_qrcY1Z5WvCQVxtvfXGz0kO-ENKiX2pvtXT04YJ8DKVKkRwvVU8KzzELS1-9cJ1XZC0E-Asq8fWyw4hEtb3HrIIA">
            <a:extLst>
              <a:ext uri="{FF2B5EF4-FFF2-40B4-BE49-F238E27FC236}">
                <a16:creationId xmlns:a16="http://schemas.microsoft.com/office/drawing/2014/main" id="{D23145B8-E146-49F4-ABA7-CFDC9F46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5" y="1658452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ttps://lh6.googleusercontent.com/dghoXeh1GvrErGoWByOABUd6k6Wo5ELbFLRB44LpQQTWRFt5FaEoWRHoDSmPbbQrqo-2nBDLBRMlzH1KhF61MYnr_ksPc-ZkNw4fnT0sThALb9vJmI5BMiMeSu0vDH7m1fpTq4BC-1w">
            <a:extLst>
              <a:ext uri="{FF2B5EF4-FFF2-40B4-BE49-F238E27FC236}">
                <a16:creationId xmlns:a16="http://schemas.microsoft.com/office/drawing/2014/main" id="{B8E6E485-4A9B-4C34-9126-EF442277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3997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https://lh3.googleusercontent.com/mBbzjaoRUytTohFezkuNOSAaDxiG5qfjeGiBCvN1QdMbiX_M3Wc7_0XZ2HMcxoFiBXe3YXTknDkQgdfOz3YTktmn5qQ0-jBabMf7cdjDDGcWTr4vsLeme1SnvSmteXZAbzfA7qqSB1o">
            <a:extLst>
              <a:ext uri="{FF2B5EF4-FFF2-40B4-BE49-F238E27FC236}">
                <a16:creationId xmlns:a16="http://schemas.microsoft.com/office/drawing/2014/main" id="{72CD1AE8-732C-4325-B3EA-3789598D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13" y="4773809"/>
            <a:ext cx="1184449" cy="11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lh6.googleusercontent.com/PDZxPRP8PKoITBYf6xR9bh2e4e32PAGJf8xEgbSt3e0hk_wbfl4wvzAxDD5codqSLpe3JknW7d-7Dj52BsPiLZrLPiKLZVrxO3lw5wz0iXyhbMoeDjO88VXV3jqPovbaflmPGGVzs5A">
            <a:extLst>
              <a:ext uri="{FF2B5EF4-FFF2-40B4-BE49-F238E27FC236}">
                <a16:creationId xmlns:a16="http://schemas.microsoft.com/office/drawing/2014/main" id="{CB93354F-78FE-4BF2-A1C0-8A175B25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64" y="1062783"/>
            <a:ext cx="1486247" cy="1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막힌 원호 31"/>
          <p:cNvSpPr/>
          <p:nvPr/>
        </p:nvSpPr>
        <p:spPr>
          <a:xfrm rot="15993325">
            <a:off x="-201870" y="2591123"/>
            <a:ext cx="1500260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3" name="막힌 원호 32"/>
          <p:cNvSpPr/>
          <p:nvPr/>
        </p:nvSpPr>
        <p:spPr>
          <a:xfrm rot="5400000">
            <a:off x="4090145" y="2585456"/>
            <a:ext cx="1500262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425" y="5541634"/>
            <a:ext cx="392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</a:rPr>
              <a:t>Neural Network Learning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4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3B5DDA-4146-401F-9B00-5E2BC54F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r>
              <a:rPr lang="en-US" altLang="ko-KR" dirty="0"/>
              <a:t>Our own network for DO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ED61EAC-842D-424F-9591-153B747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we want to do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B3374E-08DC-4786-AD01-75DCEFF4B3CC}"/>
              </a:ext>
            </a:extLst>
          </p:cNvPr>
          <p:cNvSpPr/>
          <p:nvPr/>
        </p:nvSpPr>
        <p:spPr>
          <a:xfrm>
            <a:off x="311150" y="2599783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Depth map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13DE38-268D-4D97-A7FB-261A4D8E81A8}"/>
              </a:ext>
            </a:extLst>
          </p:cNvPr>
          <p:cNvSpPr/>
          <p:nvPr/>
        </p:nvSpPr>
        <p:spPr>
          <a:xfrm>
            <a:off x="2224240" y="2599783"/>
            <a:ext cx="1152007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MLP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E3C397-600B-403E-8313-D6950C2CCDA4}"/>
              </a:ext>
            </a:extLst>
          </p:cNvPr>
          <p:cNvSpPr/>
          <p:nvPr/>
        </p:nvSpPr>
        <p:spPr>
          <a:xfrm>
            <a:off x="3907164" y="2599783"/>
            <a:ext cx="1167895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 value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7B6054-3B78-4B7C-A603-6F527AEE3838}"/>
              </a:ext>
            </a:extLst>
          </p:cNvPr>
          <p:cNvSpPr/>
          <p:nvPr/>
        </p:nvSpPr>
        <p:spPr>
          <a:xfrm>
            <a:off x="5229338" y="3787915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w/o DO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678A423-417A-4DD5-864F-49E4E0E9B897}"/>
              </a:ext>
            </a:extLst>
          </p:cNvPr>
          <p:cNvSpPr/>
          <p:nvPr/>
        </p:nvSpPr>
        <p:spPr>
          <a:xfrm>
            <a:off x="5645931" y="2599783"/>
            <a:ext cx="96701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shader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49E6C9-3F07-409B-9160-4A5135D0226A}"/>
              </a:ext>
            </a:extLst>
          </p:cNvPr>
          <p:cNvSpPr/>
          <p:nvPr/>
        </p:nvSpPr>
        <p:spPr>
          <a:xfrm>
            <a:off x="7164288" y="2599783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</a:t>
            </a:r>
            <a:r>
              <a:rPr lang="en-US" altLang="ko-KR" dirty="0" smtClean="0"/>
              <a:t>with </a:t>
            </a:r>
            <a:r>
              <a:rPr lang="en-US" altLang="ko-KR" dirty="0"/>
              <a:t>DO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62EA259-4DF7-4D8C-9092-3BEC0C214E2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294" y="2995827"/>
            <a:ext cx="616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1CBFE1E-E239-4455-97F1-C01E19B001D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376247" y="2995827"/>
            <a:ext cx="53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C91BCC9-8FC4-497F-84B6-8979863C51D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075059" y="2995827"/>
            <a:ext cx="57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188D286-9558-41D1-8470-E453A112393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612946" y="2995827"/>
            <a:ext cx="55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437007D-C6F6-47F4-ADD7-79C5E6435DCB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6129438" y="3391871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031ECE-CEC3-4250-9809-A1BA23C06098}"/>
              </a:ext>
            </a:extLst>
          </p:cNvPr>
          <p:cNvSpPr/>
          <p:nvPr/>
        </p:nvSpPr>
        <p:spPr>
          <a:xfrm>
            <a:off x="310221" y="457394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Normal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D3C6E1-9E5B-4FB5-A0D3-CC09638465CF}"/>
              </a:ext>
            </a:extLst>
          </p:cNvPr>
          <p:cNvSpPr/>
          <p:nvPr/>
        </p:nvSpPr>
        <p:spPr>
          <a:xfrm>
            <a:off x="310221" y="3586924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color</a:t>
            </a:r>
            <a:endParaRPr lang="ko-KR" altLang="en-US" dirty="0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86A1D1D-5164-41CA-8B24-FDF0163AC9FE}"/>
              </a:ext>
            </a:extLst>
          </p:cNvPr>
          <p:cNvCxnSpPr>
            <a:stCxn id="16" idx="3"/>
          </p:cNvCxnSpPr>
          <p:nvPr/>
        </p:nvCxnSpPr>
        <p:spPr>
          <a:xfrm flipV="1">
            <a:off x="1606365" y="2995827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C4DBE558-932E-43EC-9FBC-F8A4F6936176}"/>
              </a:ext>
            </a:extLst>
          </p:cNvPr>
          <p:cNvCxnSpPr/>
          <p:nvPr/>
        </p:nvCxnSpPr>
        <p:spPr>
          <a:xfrm flipV="1">
            <a:off x="1606365" y="3977261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lh5.googleusercontent.com/3NA0lLtkhnmpwovNhB1hEpLAzcd3l0mFF8XVowZStdX3APKqWZaUW-dpKIfkVOjaIKG-GWhTiD46txw1_yq83tVZrD0e4ZE3KymaAKYcG1LjbjrCtEP3eMxBxS66Eo-hFotRIthT9ms">
            <a:extLst>
              <a:ext uri="{FF2B5EF4-FFF2-40B4-BE49-F238E27FC236}">
                <a16:creationId xmlns:a16="http://schemas.microsoft.com/office/drawing/2014/main" id="{7A9561BF-2734-42EC-8E0D-2824A62B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" y="1581422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6.googleusercontent.com/j_2HY2p_RGx8ajB1gUR4A-6_YSLAkcgE9YuRdygzN62z7HG_hlc_qrcY1Z5WvCQVxtvfXGz0kO-ENKiX2pvtXT04YJ8DKVKkRwvVU8KzzELS1-9cJ1XZC0E-Asq8fWyw4hEtb3HrIIA">
            <a:extLst>
              <a:ext uri="{FF2B5EF4-FFF2-40B4-BE49-F238E27FC236}">
                <a16:creationId xmlns:a16="http://schemas.microsoft.com/office/drawing/2014/main" id="{D23145B8-E146-49F4-ABA7-CFDC9F46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5" y="1658452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ttps://lh6.googleusercontent.com/dghoXeh1GvrErGoWByOABUd6k6Wo5ELbFLRB44LpQQTWRFt5FaEoWRHoDSmPbbQrqo-2nBDLBRMlzH1KhF61MYnr_ksPc-ZkNw4fnT0sThALb9vJmI5BMiMeSu0vDH7m1fpTq4BC-1w">
            <a:extLst>
              <a:ext uri="{FF2B5EF4-FFF2-40B4-BE49-F238E27FC236}">
                <a16:creationId xmlns:a16="http://schemas.microsoft.com/office/drawing/2014/main" id="{B8E6E485-4A9B-4C34-9126-EF442277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3997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https://lh3.googleusercontent.com/mBbzjaoRUytTohFezkuNOSAaDxiG5qfjeGiBCvN1QdMbiX_M3Wc7_0XZ2HMcxoFiBXe3YXTknDkQgdfOz3YTktmn5qQ0-jBabMf7cdjDDGcWTr4vsLeme1SnvSmteXZAbzfA7qqSB1o">
            <a:extLst>
              <a:ext uri="{FF2B5EF4-FFF2-40B4-BE49-F238E27FC236}">
                <a16:creationId xmlns:a16="http://schemas.microsoft.com/office/drawing/2014/main" id="{72CD1AE8-732C-4325-B3EA-3789598D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13" y="4773809"/>
            <a:ext cx="1184449" cy="11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lh6.googleusercontent.com/PDZxPRP8PKoITBYf6xR9bh2e4e32PAGJf8xEgbSt3e0hk_wbfl4wvzAxDD5codqSLpe3JknW7d-7Dj52BsPiLZrLPiKLZVrxO3lw5wz0iXyhbMoeDjO88VXV3jqPovbaflmPGGVzs5A">
            <a:extLst>
              <a:ext uri="{FF2B5EF4-FFF2-40B4-BE49-F238E27FC236}">
                <a16:creationId xmlns:a16="http://schemas.microsoft.com/office/drawing/2014/main" id="{CB93354F-78FE-4BF2-A1C0-8A175B25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64" y="1062783"/>
            <a:ext cx="1486247" cy="1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 16"/>
          <p:cNvSpPr/>
          <p:nvPr/>
        </p:nvSpPr>
        <p:spPr>
          <a:xfrm>
            <a:off x="3656300" y="2298256"/>
            <a:ext cx="1656184" cy="139514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8" name="TextBox 17"/>
          <p:cNvSpPr txBox="1"/>
          <p:nvPr/>
        </p:nvSpPr>
        <p:spPr>
          <a:xfrm rot="20959793">
            <a:off x="3218033" y="3492158"/>
            <a:ext cx="146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accent2"/>
                </a:solidFill>
              </a:rPr>
              <a:t>???</a:t>
            </a:r>
            <a:endParaRPr lang="ko-KR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1640" y="1351924"/>
            <a:ext cx="390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/>
                </a:solidFill>
              </a:rPr>
              <a:t>How to get </a:t>
            </a:r>
            <a:r>
              <a:rPr lang="en-US" altLang="ko-KR" sz="2400" b="1" dirty="0" smtClean="0">
                <a:solidFill>
                  <a:schemeClr val="accent2"/>
                </a:solidFill>
              </a:rPr>
              <a:t>ground truth </a:t>
            </a:r>
            <a:r>
              <a:rPr lang="en-US" altLang="ko-KR" sz="2400" dirty="0" smtClean="0">
                <a:solidFill>
                  <a:schemeClr val="accent2"/>
                </a:solidFill>
              </a:rPr>
              <a:t>DO value for </a:t>
            </a:r>
            <a:r>
              <a:rPr lang="en-US" altLang="ko-KR" sz="2400" dirty="0" err="1" smtClean="0">
                <a:solidFill>
                  <a:schemeClr val="accent2"/>
                </a:solidFill>
              </a:rPr>
              <a:t>shader</a:t>
            </a:r>
            <a:r>
              <a:rPr lang="en-US" altLang="ko-KR" sz="2400" dirty="0" smtClean="0">
                <a:solidFill>
                  <a:schemeClr val="accent2"/>
                </a:solidFill>
              </a:rPr>
              <a:t>??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8298" y="4654997"/>
            <a:ext cx="390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Failed to program</a:t>
            </a:r>
          </a:p>
          <a:p>
            <a:r>
              <a:rPr lang="en-US" altLang="ko-KR" sz="2400" dirty="0">
                <a:solidFill>
                  <a:srgbClr val="0000FF"/>
                </a:solidFill>
              </a:rPr>
              <a:t>g</a:t>
            </a:r>
            <a:r>
              <a:rPr lang="en-US" altLang="ko-KR" sz="2400" dirty="0" smtClean="0">
                <a:solidFill>
                  <a:srgbClr val="0000FF"/>
                </a:solidFill>
              </a:rPr>
              <a:t>round truth DO value..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0" name="막힌 원호 29"/>
          <p:cNvSpPr/>
          <p:nvPr/>
        </p:nvSpPr>
        <p:spPr>
          <a:xfrm rot="15993325">
            <a:off x="-201870" y="2591123"/>
            <a:ext cx="1500260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1" name="막힌 원호 30"/>
          <p:cNvSpPr/>
          <p:nvPr/>
        </p:nvSpPr>
        <p:spPr>
          <a:xfrm rot="5400000">
            <a:off x="4092565" y="2587386"/>
            <a:ext cx="1500262" cy="789516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425" y="5541634"/>
            <a:ext cx="392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</a:rPr>
              <a:t>Neural Network Learning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7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3B5DDA-4146-401F-9B00-5E2BC54F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r>
              <a:rPr lang="en-US" altLang="ko-KR" dirty="0" smtClean="0"/>
              <a:t>Lets just go directly to DO image by end-to-end neural network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ED61EAC-842D-424F-9591-153B747E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we want to do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B3374E-08DC-4786-AD01-75DCEFF4B3CC}"/>
              </a:ext>
            </a:extLst>
          </p:cNvPr>
          <p:cNvSpPr/>
          <p:nvPr/>
        </p:nvSpPr>
        <p:spPr>
          <a:xfrm>
            <a:off x="1277504" y="2527418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Depth map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13DE38-268D-4D97-A7FB-261A4D8E81A8}"/>
              </a:ext>
            </a:extLst>
          </p:cNvPr>
          <p:cNvSpPr/>
          <p:nvPr/>
        </p:nvSpPr>
        <p:spPr>
          <a:xfrm>
            <a:off x="3190594" y="2527418"/>
            <a:ext cx="1152007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MLP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49E6C9-3F07-409B-9160-4A5135D0226A}"/>
              </a:ext>
            </a:extLst>
          </p:cNvPr>
          <p:cNvSpPr/>
          <p:nvPr/>
        </p:nvSpPr>
        <p:spPr>
          <a:xfrm>
            <a:off x="4957296" y="2502401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</a:t>
            </a:r>
            <a:r>
              <a:rPr lang="en-US" altLang="ko-KR" dirty="0" smtClean="0"/>
              <a:t>with </a:t>
            </a:r>
            <a:r>
              <a:rPr lang="en-US" altLang="ko-KR" dirty="0"/>
              <a:t>DO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62EA259-4DF7-4D8C-9092-3BEC0C214E2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73648" y="2923462"/>
            <a:ext cx="616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1CBFE1E-E239-4455-97F1-C01E19B001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342601" y="2923462"/>
            <a:ext cx="53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031ECE-CEC3-4250-9809-A1BA23C06098}"/>
              </a:ext>
            </a:extLst>
          </p:cNvPr>
          <p:cNvSpPr/>
          <p:nvPr/>
        </p:nvSpPr>
        <p:spPr>
          <a:xfrm>
            <a:off x="1276575" y="4501581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Normal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D3C6E1-9E5B-4FB5-A0D3-CC09638465CF}"/>
              </a:ext>
            </a:extLst>
          </p:cNvPr>
          <p:cNvSpPr/>
          <p:nvPr/>
        </p:nvSpPr>
        <p:spPr>
          <a:xfrm>
            <a:off x="1276575" y="3514559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color</a:t>
            </a:r>
            <a:endParaRPr lang="ko-KR" altLang="en-US" dirty="0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86A1D1D-5164-41CA-8B24-FDF0163AC9FE}"/>
              </a:ext>
            </a:extLst>
          </p:cNvPr>
          <p:cNvCxnSpPr>
            <a:stCxn id="16" idx="3"/>
          </p:cNvCxnSpPr>
          <p:nvPr/>
        </p:nvCxnSpPr>
        <p:spPr>
          <a:xfrm flipV="1">
            <a:off x="2572719" y="2923462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C4DBE558-932E-43EC-9FBC-F8A4F6936176}"/>
              </a:ext>
            </a:extLst>
          </p:cNvPr>
          <p:cNvCxnSpPr/>
          <p:nvPr/>
        </p:nvCxnSpPr>
        <p:spPr>
          <a:xfrm flipV="1">
            <a:off x="2572719" y="3904896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lh5.googleusercontent.com/3NA0lLtkhnmpwovNhB1hEpLAzcd3l0mFF8XVowZStdX3APKqWZaUW-dpKIfkVOjaIKG-GWhTiD46txw1_yq83tVZrD0e4ZE3KymaAKYcG1LjbjrCtEP3eMxBxS66Eo-hFotRIthT9ms">
            <a:extLst>
              <a:ext uri="{FF2B5EF4-FFF2-40B4-BE49-F238E27FC236}">
                <a16:creationId xmlns:a16="http://schemas.microsoft.com/office/drawing/2014/main" id="{7A9561BF-2734-42EC-8E0D-2824A62B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28" y="1509057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6.googleusercontent.com/j_2HY2p_RGx8ajB1gUR4A-6_YSLAkcgE9YuRdygzN62z7HG_hlc_qrcY1Z5WvCQVxtvfXGz0kO-ENKiX2pvtXT04YJ8DKVKkRwvVU8KzzELS1-9cJ1XZC0E-Asq8fWyw4hEtb3HrIIA">
            <a:extLst>
              <a:ext uri="{FF2B5EF4-FFF2-40B4-BE49-F238E27FC236}">
                <a16:creationId xmlns:a16="http://schemas.microsoft.com/office/drawing/2014/main" id="{D23145B8-E146-49F4-ABA7-CFDC9F46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79" y="1586087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ttps://lh6.googleusercontent.com/dghoXeh1GvrErGoWByOABUd6k6Wo5ELbFLRB44LpQQTWRFt5FaEoWRHoDSmPbbQrqo-2nBDLBRMlzH1KhF61MYnr_ksPc-ZkNw4fnT0sThALb9vJmI5BMiMeSu0vDH7m1fpTq4BC-1w">
            <a:extLst>
              <a:ext uri="{FF2B5EF4-FFF2-40B4-BE49-F238E27FC236}">
                <a16:creationId xmlns:a16="http://schemas.microsoft.com/office/drawing/2014/main" id="{B8E6E485-4A9B-4C34-9126-EF442277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30" y="1701632"/>
            <a:ext cx="618777" cy="6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https://lh3.googleusercontent.com/mBbzjaoRUytTohFezkuNOSAaDxiG5qfjeGiBCvN1QdMbiX_M3Wc7_0XZ2HMcxoFiBXe3YXTknDkQgdfOz3YTktmn5qQ0-jBabMf7cdjDDGcWTr4vsLeme1SnvSmteXZAbzfA7qqSB1o">
            <a:extLst>
              <a:ext uri="{FF2B5EF4-FFF2-40B4-BE49-F238E27FC236}">
                <a16:creationId xmlns:a16="http://schemas.microsoft.com/office/drawing/2014/main" id="{72CD1AE8-732C-4325-B3EA-3789598D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17" y="1799320"/>
            <a:ext cx="651068" cy="6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lh6.googleusercontent.com/PDZxPRP8PKoITBYf6xR9bh2e4e32PAGJf8xEgbSt3e0hk_wbfl4wvzAxDD5codqSLpe3JknW7d-7Dj52BsPiLZrLPiKLZVrxO3lw5wz0iXyhbMoeDjO88VXV3jqPovbaflmPGGVzs5A">
            <a:extLst>
              <a:ext uri="{FF2B5EF4-FFF2-40B4-BE49-F238E27FC236}">
                <a16:creationId xmlns:a16="http://schemas.microsoft.com/office/drawing/2014/main" id="{CB93354F-78FE-4BF2-A1C0-8A175B25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486247" cy="1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연결선: 꺾임 20">
            <a:extLst>
              <a:ext uri="{FF2B5EF4-FFF2-40B4-BE49-F238E27FC236}">
                <a16:creationId xmlns:a16="http://schemas.microsoft.com/office/drawing/2014/main" id="{C4DBE558-932E-43EC-9FBC-F8A4F6936176}"/>
              </a:ext>
            </a:extLst>
          </p:cNvPr>
          <p:cNvCxnSpPr/>
          <p:nvPr/>
        </p:nvCxnSpPr>
        <p:spPr>
          <a:xfrm flipV="1">
            <a:off x="2572719" y="4819356"/>
            <a:ext cx="309402" cy="9871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9031ECE-CEC3-4250-9809-A1BA23C06098}"/>
              </a:ext>
            </a:extLst>
          </p:cNvPr>
          <p:cNvSpPr/>
          <p:nvPr/>
        </p:nvSpPr>
        <p:spPr>
          <a:xfrm>
            <a:off x="1276575" y="543928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Ambient image</a:t>
            </a:r>
            <a:endParaRPr lang="ko-KR" altLang="en-US" dirty="0"/>
          </a:p>
        </p:txBody>
      </p:sp>
      <p:sp>
        <p:nvSpPr>
          <p:cNvPr id="32" name="막힌 원호 31"/>
          <p:cNvSpPr/>
          <p:nvPr/>
        </p:nvSpPr>
        <p:spPr>
          <a:xfrm rot="16200000">
            <a:off x="-929496" y="3564092"/>
            <a:ext cx="4182875" cy="1624763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4" name="막힌 원호 33"/>
          <p:cNvSpPr/>
          <p:nvPr/>
        </p:nvSpPr>
        <p:spPr>
          <a:xfrm rot="5400000">
            <a:off x="5978110" y="3464211"/>
            <a:ext cx="4182875" cy="1624763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8296" y="5332186"/>
            <a:ext cx="392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</a:rPr>
              <a:t>Neural Network Learning</a:t>
            </a:r>
          </a:p>
          <a:p>
            <a:pPr algn="ctr"/>
            <a:r>
              <a:rPr lang="en-US" altLang="ko-KR" sz="2000" b="1" dirty="0" smtClean="0">
                <a:solidFill>
                  <a:schemeClr val="tx2"/>
                </a:solidFill>
              </a:rPr>
              <a:t>(End-to-End)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7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want a direct process from ambient to DO image</a:t>
            </a:r>
          </a:p>
          <a:p>
            <a:pPr lvl="1"/>
            <a:r>
              <a:rPr lang="en-US" altLang="ko-KR" dirty="0" smtClean="0"/>
              <a:t>No code to refer to so we made it all by hand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Directional occlusion by neural network</a:t>
            </a:r>
            <a:endParaRPr lang="ko-KR" altLang="en-US" dirty="0"/>
          </a:p>
        </p:txBody>
      </p:sp>
      <p:pic>
        <p:nvPicPr>
          <p:cNvPr id="4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096344" cy="30963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3096344" cy="3096344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779912" y="3789040"/>
            <a:ext cx="1440160" cy="5760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35140" y="2195572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174482"/>
            <a:ext cx="32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Directional occluded image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54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4594"/>
            <a:ext cx="1224136" cy="122413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MLP (Multi Layer Perceptron)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61028"/>
            <a:ext cx="4674418" cy="51845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3560"/>
            <a:ext cx="1280495" cy="12804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3395"/>
            <a:ext cx="1280495" cy="1280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65109"/>
            <a:ext cx="1280495" cy="12804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38251"/>
            <a:ext cx="1430288" cy="1430288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1331640" y="265774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1331640" y="3950651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1331640" y="529732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967958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For each pixel 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i,j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7446218" y="3429000"/>
            <a:ext cx="1302246" cy="6505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0172" y="2487294"/>
            <a:ext cx="167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Get the pixel value 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i,j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859" y="21826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Has 4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informations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2924" y="1902099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Ambient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2924" y="3200879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Color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59404" y="1398277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547664" y="4509170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Depth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5913480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Normal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331640" y="141277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259404" y="2629851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1259404" y="3943401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9" name="직사각형 28"/>
          <p:cNvSpPr/>
          <p:nvPr/>
        </p:nvSpPr>
        <p:spPr>
          <a:xfrm>
            <a:off x="1259404" y="5290076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30" name="직사각형 29"/>
          <p:cNvSpPr/>
          <p:nvPr/>
        </p:nvSpPr>
        <p:spPr>
          <a:xfrm>
            <a:off x="8679033" y="3354767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632845" y="7500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Pixel wise computation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4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4594"/>
            <a:ext cx="1224136" cy="122413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MLP (Multi Layer Perceptron)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61028"/>
            <a:ext cx="4674418" cy="51845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3560"/>
            <a:ext cx="1280495" cy="12804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3395"/>
            <a:ext cx="1280495" cy="1280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65109"/>
            <a:ext cx="1280495" cy="12804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38251"/>
            <a:ext cx="1430288" cy="1430288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1331640" y="265774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1331640" y="3950651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1331640" y="529732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967958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For each pixel 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i,j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7446218" y="3429000"/>
            <a:ext cx="1302246" cy="6505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0172" y="2487294"/>
            <a:ext cx="167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Get the pixel value 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i,j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859" y="21826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Has 4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informations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2924" y="1902099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Ambient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2924" y="3200879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Color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59404" y="1398277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547664" y="4509170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Depth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5913480"/>
            <a:ext cx="216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2"/>
                </a:solidFill>
              </a:rPr>
              <a:t>Normal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331640" y="1412776"/>
            <a:ext cx="1440160" cy="7200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259404" y="2629851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1259404" y="3943401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9" name="직사각형 28"/>
          <p:cNvSpPr/>
          <p:nvPr/>
        </p:nvSpPr>
        <p:spPr>
          <a:xfrm>
            <a:off x="1259404" y="5290076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30" name="직사각형 29"/>
          <p:cNvSpPr/>
          <p:nvPr/>
        </p:nvSpPr>
        <p:spPr>
          <a:xfrm>
            <a:off x="8679033" y="3354767"/>
            <a:ext cx="144244" cy="1585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80277" y="2463003"/>
            <a:ext cx="7583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2"/>
                </a:solidFill>
              </a:rPr>
              <a:t>Failed to train</a:t>
            </a:r>
          </a:p>
          <a:p>
            <a:endParaRPr lang="en-US" altLang="ko-KR" sz="32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altLang="ko-KR" sz="3200" b="1" dirty="0" smtClean="0">
                <a:solidFill>
                  <a:schemeClr val="accent2"/>
                </a:solidFill>
              </a:rPr>
              <a:t>One pixel does not have information of it’s neighbor (</a:t>
            </a:r>
            <a:r>
              <a:rPr lang="en-US" altLang="ko-KR" sz="3200" b="1" dirty="0" err="1" smtClean="0">
                <a:solidFill>
                  <a:schemeClr val="accent2"/>
                </a:solidFill>
              </a:rPr>
              <a:t>e.g</a:t>
            </a:r>
            <a:r>
              <a:rPr lang="en-US" altLang="ko-KR" sz="3200" b="1" dirty="0" smtClean="0">
                <a:solidFill>
                  <a:schemeClr val="accent2"/>
                </a:solidFill>
              </a:rPr>
              <a:t> Distance sample)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16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" y="2585598"/>
            <a:ext cx="1506465" cy="15064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0" y="2718701"/>
            <a:ext cx="1506465" cy="1506465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provide information of </a:t>
            </a:r>
            <a:r>
              <a:rPr lang="en-US" altLang="ko-KR" dirty="0" smtClean="0">
                <a:solidFill>
                  <a:srgbClr val="0000FF"/>
                </a:solidFill>
              </a:rPr>
              <a:t>local environments</a:t>
            </a:r>
          </a:p>
          <a:p>
            <a:r>
              <a:rPr lang="en-US" altLang="ko-KR" dirty="0" smtClean="0">
                <a:solidFill>
                  <a:schemeClr val="tx2"/>
                </a:solidFill>
              </a:rPr>
              <a:t>We tried to use </a:t>
            </a:r>
            <a:r>
              <a:rPr lang="en-US" altLang="ko-KR" dirty="0" smtClean="0">
                <a:solidFill>
                  <a:schemeClr val="accent2"/>
                </a:solidFill>
              </a:rPr>
              <a:t>2D CNN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2D CNN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7" y="2851805"/>
            <a:ext cx="1506465" cy="1506465"/>
          </a:xfrm>
          <a:prstGeom prst="rect">
            <a:avLst/>
          </a:prstGeom>
        </p:spPr>
      </p:pic>
      <p:pic>
        <p:nvPicPr>
          <p:cNvPr id="4" name="내용 개체 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1440160" cy="14401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229" y="2851805"/>
            <a:ext cx="4409456" cy="193337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87194" y="3561179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26" y="3035696"/>
            <a:ext cx="1430288" cy="143028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26026" y="3573016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54837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Then the network can know where to shade</a:t>
            </a:r>
          </a:p>
          <a:p>
            <a:pPr lvl="1"/>
            <a:r>
              <a:rPr lang="en-US" altLang="ko-KR" dirty="0" smtClean="0"/>
              <a:t>Shade when there is object boundary → depth map</a:t>
            </a:r>
          </a:p>
          <a:p>
            <a:pPr lvl="1"/>
            <a:r>
              <a:rPr lang="en-US" altLang="ko-KR" dirty="0" smtClean="0"/>
              <a:t>What kind of shade? → Normal map</a:t>
            </a:r>
          </a:p>
          <a:p>
            <a:pPr lvl="1"/>
            <a:r>
              <a:rPr lang="en-US" altLang="ko-KR" dirty="0" smtClean="0"/>
              <a:t>What color? </a:t>
            </a:r>
            <a:r>
              <a:rPr lang="en-US" altLang="ko-KR" dirty="0"/>
              <a:t>→</a:t>
            </a:r>
            <a:r>
              <a:rPr lang="en-US" altLang="ko-KR" dirty="0" smtClean="0"/>
              <a:t> Color map</a:t>
            </a:r>
          </a:p>
          <a:p>
            <a:pPr lvl="1"/>
            <a:r>
              <a:rPr lang="en-US" altLang="ko-KR" dirty="0" smtClean="0"/>
              <a:t>Preserve content → Ambient image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2D CNN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7" y="3277425"/>
            <a:ext cx="2100068" cy="21000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43" y="3277425"/>
            <a:ext cx="2100068" cy="21000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89" y="3277425"/>
            <a:ext cx="2100068" cy="2100068"/>
          </a:xfrm>
          <a:prstGeom prst="rect">
            <a:avLst/>
          </a:prstGeom>
        </p:spPr>
      </p:pic>
      <p:pic>
        <p:nvPicPr>
          <p:cNvPr id="7" name="내용 개체 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2020501" cy="20205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8779" y="4009342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559019" y="4009342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4863275" y="4009342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7023515" y="4009342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00057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Learning technique that learns the </a:t>
            </a:r>
            <a:r>
              <a:rPr lang="en-US" altLang="ko-KR" dirty="0" smtClean="0">
                <a:solidFill>
                  <a:schemeClr val="accent2"/>
                </a:solidFill>
              </a:rPr>
              <a:t>residual</a:t>
            </a:r>
            <a:r>
              <a:rPr lang="en-US" altLang="ko-KR" dirty="0" smtClean="0"/>
              <a:t> instead of the final result</a:t>
            </a:r>
          </a:p>
          <a:p>
            <a:endParaRPr lang="en-US" altLang="ko-KR" dirty="0"/>
          </a:p>
          <a:p>
            <a:r>
              <a:rPr lang="en-US" altLang="ko-KR" dirty="0" smtClean="0"/>
              <a:t>Normal CNN learning</a:t>
            </a:r>
          </a:p>
          <a:p>
            <a:pPr lvl="1"/>
            <a:r>
              <a:rPr lang="en-US" altLang="ko-KR" dirty="0" smtClean="0"/>
              <a:t>Hard to learn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Residual learning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5" y="2946769"/>
            <a:ext cx="1506465" cy="15064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3" y="3079872"/>
            <a:ext cx="1506465" cy="15064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0" y="3212976"/>
            <a:ext cx="1506465" cy="1506465"/>
          </a:xfrm>
          <a:prstGeom prst="rect">
            <a:avLst/>
          </a:prstGeom>
        </p:spPr>
      </p:pic>
      <p:pic>
        <p:nvPicPr>
          <p:cNvPr id="7" name="내용 개체 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3" y="3430131"/>
            <a:ext cx="1440160" cy="14401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3212976"/>
            <a:ext cx="4409456" cy="193337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77757" y="3922350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89" y="3396867"/>
            <a:ext cx="1430288" cy="143028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116589" y="3934187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3147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Residual CNN learning</a:t>
            </a:r>
          </a:p>
          <a:p>
            <a:pPr lvl="1"/>
            <a:r>
              <a:rPr lang="en-US" altLang="ko-KR" dirty="0" smtClean="0"/>
              <a:t>More easy to learn</a:t>
            </a:r>
          </a:p>
          <a:p>
            <a:pPr lvl="1"/>
            <a:r>
              <a:rPr lang="en-US" altLang="ko-KR" dirty="0" smtClean="0"/>
              <a:t>Learns what to add to make the DO image (where to shade, where to bright)</a:t>
            </a:r>
          </a:p>
          <a:p>
            <a:pPr lvl="1"/>
            <a:r>
              <a:rPr lang="en-US" altLang="ko-KR" dirty="0" smtClean="0"/>
              <a:t>By combining information of normal, depth, color.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Residual learning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3" y="3089654"/>
            <a:ext cx="1506465" cy="15064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4" y="3222757"/>
            <a:ext cx="1506465" cy="15064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" y="3385917"/>
            <a:ext cx="1506465" cy="1506465"/>
          </a:xfrm>
          <a:prstGeom prst="rect">
            <a:avLst/>
          </a:prstGeom>
        </p:spPr>
      </p:pic>
      <p:pic>
        <p:nvPicPr>
          <p:cNvPr id="7" name="내용 개체 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9" y="3546440"/>
            <a:ext cx="1612329" cy="16123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105" y="3373537"/>
            <a:ext cx="2900161" cy="193337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68479" y="4007315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5" y="3462555"/>
            <a:ext cx="1696213" cy="169621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419902" y="3975989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664" y="3469524"/>
            <a:ext cx="1716060" cy="172278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837612" y="3975989"/>
            <a:ext cx="501525" cy="487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cxnSp>
        <p:nvCxnSpPr>
          <p:cNvPr id="19" name="꺾인 연결선 18"/>
          <p:cNvCxnSpPr>
            <a:stCxn id="7" idx="2"/>
          </p:cNvCxnSpPr>
          <p:nvPr/>
        </p:nvCxnSpPr>
        <p:spPr>
          <a:xfrm rot="16200000" flipH="1">
            <a:off x="2854957" y="3578456"/>
            <a:ext cx="1270627" cy="44312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십자형 20"/>
          <p:cNvSpPr/>
          <p:nvPr/>
        </p:nvSpPr>
        <p:spPr>
          <a:xfrm>
            <a:off x="5403823" y="5308279"/>
            <a:ext cx="576064" cy="566231"/>
          </a:xfrm>
          <a:prstGeom prst="plus">
            <a:avLst>
              <a:gd name="adj" fmla="val 3547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5705894" y="6021288"/>
            <a:ext cx="0" cy="408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등호 25"/>
          <p:cNvSpPr/>
          <p:nvPr/>
        </p:nvSpPr>
        <p:spPr>
          <a:xfrm>
            <a:off x="6623993" y="4007315"/>
            <a:ext cx="680951" cy="590073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578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Ambient occlusion</a:t>
            </a:r>
          </a:p>
          <a:p>
            <a:pPr lvl="1"/>
            <a:r>
              <a:rPr lang="en-US" altLang="ko-KR" dirty="0"/>
              <a:t>Add shading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Ambient Occlusion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82" y="1721898"/>
            <a:ext cx="6754236" cy="47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26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Shade walls with greenish light to make it more photo realistic</a:t>
            </a:r>
          </a:p>
          <a:p>
            <a:r>
              <a:rPr lang="en-US" altLang="ko-KR" dirty="0" smtClean="0"/>
              <a:t>Add shadows behind objects</a:t>
            </a:r>
          </a:p>
          <a:p>
            <a:r>
              <a:rPr lang="en-US" altLang="ko-KR" dirty="0" smtClean="0"/>
              <a:t>Brighten box surface where the light hits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the network has to learn</a:t>
            </a:r>
            <a:endParaRPr lang="ko-KR" altLang="en-US" dirty="0"/>
          </a:p>
        </p:txBody>
      </p:sp>
      <p:pic>
        <p:nvPicPr>
          <p:cNvPr id="4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2724427" cy="27244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5" y="2492896"/>
            <a:ext cx="2724427" cy="27244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492896"/>
            <a:ext cx="2713786" cy="2724427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1932494" y="2924944"/>
            <a:ext cx="1847418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5436096" y="2924944"/>
            <a:ext cx="1847418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757749" y="4437112"/>
            <a:ext cx="2742243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865189" y="4437112"/>
            <a:ext cx="2418325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1106707" y="3607595"/>
            <a:ext cx="2745213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355976" y="3607595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424" y="5238413"/>
            <a:ext cx="216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00FF"/>
                </a:solidFill>
              </a:rPr>
              <a:t>Learn!!!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7408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Through many trial and errors, we managed to find the best network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accent2"/>
                </a:solidFill>
              </a:rPr>
              <a:t>20 convolutional layer </a:t>
            </a:r>
            <a:r>
              <a:rPr lang="en-US" altLang="ko-KR" dirty="0" smtClean="0"/>
              <a:t>with </a:t>
            </a:r>
            <a:r>
              <a:rPr lang="en-US" altLang="ko-KR" dirty="0" err="1" smtClean="0"/>
              <a:t>ReLu</a:t>
            </a:r>
            <a:r>
              <a:rPr lang="en-US" altLang="ko-KR" dirty="0" smtClean="0"/>
              <a:t> &amp; residual learning</a:t>
            </a:r>
          </a:p>
          <a:p>
            <a:r>
              <a:rPr lang="en-US" altLang="ko-KR" dirty="0" smtClean="0"/>
              <a:t>Adam optimizer &amp; Xavier initializer</a:t>
            </a:r>
          </a:p>
          <a:p>
            <a:r>
              <a:rPr lang="en-US" altLang="ko-KR" dirty="0" smtClean="0"/>
              <a:t>Input </a:t>
            </a:r>
            <a:r>
              <a:rPr lang="en-US" altLang="ko-KR" dirty="0" smtClean="0">
                <a:solidFill>
                  <a:srgbClr val="0000FF"/>
                </a:solidFill>
              </a:rPr>
              <a:t>10 channels </a:t>
            </a:r>
            <a:r>
              <a:rPr lang="en-US" altLang="ko-KR" sz="2000" dirty="0" smtClean="0"/>
              <a:t>(3 RGB ambient + 3 RGB color + 3 xyz normal + 1 depth)</a:t>
            </a:r>
          </a:p>
          <a:p>
            <a:r>
              <a:rPr lang="en-US" altLang="ko-KR" sz="2000" dirty="0" smtClean="0"/>
              <a:t>Loss = 0.7*SSIM + 0.3*MSE</a:t>
            </a:r>
          </a:p>
          <a:p>
            <a:endParaRPr lang="en-US" altLang="ko-KR" sz="2000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Clipping output value to a range of 0~255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Residual CNN architecture we found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31" y="1484784"/>
            <a:ext cx="8411938" cy="2561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3" y="2852936"/>
            <a:ext cx="1781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924944"/>
            <a:ext cx="1781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60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096" y="4164000"/>
            <a:ext cx="2645832" cy="266209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6" y="1434063"/>
            <a:ext cx="2645832" cy="2645832"/>
          </a:xfrm>
          <a:prstGeom prst="rect">
            <a:avLst/>
          </a:prstGeom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142845" y="785794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dirty="0" smtClean="0"/>
              <a:t>Residual, 20 layers, SSIM MSE 7:3, no clipping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4063"/>
            <a:ext cx="2625122" cy="26458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60" y="4133836"/>
            <a:ext cx="2659741" cy="2691279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4157376" y="3755859"/>
            <a:ext cx="936104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88251" y="1380122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9922" y="1385617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22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096" y="4164000"/>
            <a:ext cx="2645832" cy="266209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6" y="1434063"/>
            <a:ext cx="2645832" cy="2645832"/>
          </a:xfrm>
          <a:prstGeom prst="rect">
            <a:avLst/>
          </a:prstGeom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142845" y="785794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dirty="0" smtClean="0"/>
              <a:t>Residual, 20 layers, SSIM MSE 7:3, no clipping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4063"/>
            <a:ext cx="2625122" cy="26458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60" y="4133836"/>
            <a:ext cx="2659741" cy="2691279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4157376" y="3755859"/>
            <a:ext cx="936104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43964" y="1338956"/>
            <a:ext cx="511256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2"/>
                </a:solidFill>
              </a:rPr>
              <a:t>Some output image pixel value</a:t>
            </a:r>
          </a:p>
          <a:p>
            <a:pPr algn="ctr"/>
            <a:r>
              <a:rPr lang="en-US" altLang="ko-KR" sz="2400" dirty="0" smtClean="0">
                <a:solidFill>
                  <a:schemeClr val="tx2"/>
                </a:solidFill>
              </a:rPr>
              <a:t>were </a:t>
            </a:r>
            <a:r>
              <a:rPr lang="en-US" altLang="ko-KR" sz="2400" dirty="0" smtClean="0">
                <a:solidFill>
                  <a:schemeClr val="accent2"/>
                </a:solidFill>
              </a:rPr>
              <a:t>over 255 </a:t>
            </a:r>
            <a:r>
              <a:rPr lang="en-US" altLang="ko-KR" sz="2400" dirty="0" smtClean="0">
                <a:solidFill>
                  <a:schemeClr val="tx2"/>
                </a:solidFill>
              </a:rPr>
              <a:t>or </a:t>
            </a:r>
            <a:r>
              <a:rPr lang="en-US" altLang="ko-KR" sz="2400" dirty="0" smtClean="0">
                <a:solidFill>
                  <a:schemeClr val="accent2"/>
                </a:solidFill>
              </a:rPr>
              <a:t>under 0</a:t>
            </a:r>
          </a:p>
        </p:txBody>
      </p:sp>
    </p:spTree>
    <p:extLst>
      <p:ext uri="{BB962C8B-B14F-4D97-AF65-F5344CB8AC3E}">
        <p14:creationId xmlns:p14="http://schemas.microsoft.com/office/powerpoint/2010/main" val="40581397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096" y="4164000"/>
            <a:ext cx="2645832" cy="266209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6" y="1434063"/>
            <a:ext cx="2645832" cy="2645832"/>
          </a:xfrm>
          <a:prstGeom prst="rect">
            <a:avLst/>
          </a:prstGeom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142845" y="785794"/>
            <a:ext cx="8858312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dirty="0" smtClean="0"/>
              <a:t>Residual, 20 layers, SSIM MSE 7:3, </a:t>
            </a:r>
            <a:r>
              <a:rPr lang="en-US" altLang="ko-KR" dirty="0" smtClean="0">
                <a:solidFill>
                  <a:schemeClr val="accent2"/>
                </a:solidFill>
              </a:rPr>
              <a:t>clip by </a:t>
            </a:r>
            <a:r>
              <a:rPr lang="en-US" altLang="ko-KR" dirty="0" smtClean="0">
                <a:solidFill>
                  <a:schemeClr val="accent2"/>
                </a:solidFill>
              </a:rPr>
              <a:t>value </a:t>
            </a:r>
            <a:r>
              <a:rPr lang="en-US" altLang="ko-KR" dirty="0" smtClean="0">
                <a:solidFill>
                  <a:schemeClr val="tx2"/>
                </a:solidFill>
              </a:rPr>
              <a:t>(time: 0.754 sec)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4063"/>
            <a:ext cx="2625122" cy="26458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60" y="4133836"/>
            <a:ext cx="2659741" cy="2691279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4157376" y="3755859"/>
            <a:ext cx="936104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97" y="1434063"/>
            <a:ext cx="2635104" cy="266119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18" y="4138765"/>
            <a:ext cx="2681052" cy="2686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9488" y="1422977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968" y="139548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666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4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" y="1555366"/>
            <a:ext cx="4465921" cy="44659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66" y="1556791"/>
            <a:ext cx="4420727" cy="4464496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2699792" y="2060848"/>
            <a:ext cx="3456384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907704" y="3501008"/>
            <a:ext cx="3672408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2483768" y="4221088"/>
            <a:ext cx="396044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2987824" y="4725144"/>
            <a:ext cx="432048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199" y="118603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8190" y="117691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456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42844" y="764357"/>
            <a:ext cx="8858312" cy="5643602"/>
          </a:xfrm>
        </p:spPr>
        <p:txBody>
          <a:bodyPr/>
          <a:lstStyle/>
          <a:p>
            <a:r>
              <a:rPr lang="en-US" altLang="ko-KR" dirty="0" smtClean="0"/>
              <a:t>Small Green indirect light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4" name="내용 개체 틀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39491" r="66686" b="16974"/>
          <a:stretch/>
        </p:blipFill>
        <p:spPr>
          <a:xfrm>
            <a:off x="234635" y="1772816"/>
            <a:ext cx="2615372" cy="49951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40833" r="66885" b="17288"/>
          <a:stretch/>
        </p:blipFill>
        <p:spPr>
          <a:xfrm>
            <a:off x="3218383" y="1772816"/>
            <a:ext cx="2707234" cy="500357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40499" r="67502" b="17790"/>
          <a:stretch/>
        </p:blipFill>
        <p:spPr>
          <a:xfrm>
            <a:off x="6293993" y="1772816"/>
            <a:ext cx="2598006" cy="4932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745" y="140348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5494" y="140348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5010" y="140348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526069" y="2542219"/>
            <a:ext cx="720080" cy="3456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86971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9" t="685" r="733" b="-1184"/>
          <a:stretch/>
        </p:blipFill>
        <p:spPr>
          <a:xfrm>
            <a:off x="354224" y="1805282"/>
            <a:ext cx="4132442" cy="41044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1913" r="-652" b="-4119"/>
          <a:stretch/>
        </p:blipFill>
        <p:spPr>
          <a:xfrm>
            <a:off x="4788024" y="1700808"/>
            <a:ext cx="4097734" cy="431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61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00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228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" y="1558991"/>
            <a:ext cx="4435032" cy="44622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02" y="1556791"/>
            <a:ext cx="4455691" cy="446449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347864" y="2060848"/>
            <a:ext cx="3456384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563888" y="3212976"/>
            <a:ext cx="4104456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990960" y="3861048"/>
            <a:ext cx="4453248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4355976" y="5157192"/>
            <a:ext cx="4453248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199" y="118603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8190" y="117691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5505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1675"/>
            <a:ext cx="4070152" cy="407015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561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00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2186"/>
            <a:ext cx="4130990" cy="41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23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Why use ambient occlusion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AO?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15841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3D scene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6321" y="4122300"/>
            <a:ext cx="15841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3D scene</a:t>
            </a:r>
            <a:endParaRPr lang="ko-KR" altLang="en-US" sz="2400" dirty="0"/>
          </a:p>
        </p:txBody>
      </p:sp>
      <p:sp>
        <p:nvSpPr>
          <p:cNvPr id="8" name="오각형 7"/>
          <p:cNvSpPr/>
          <p:nvPr/>
        </p:nvSpPr>
        <p:spPr>
          <a:xfrm>
            <a:off x="2496163" y="1988840"/>
            <a:ext cx="3672408" cy="93610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Ray tracing</a:t>
            </a:r>
            <a:endParaRPr lang="ko-KR" altLang="en-US" sz="2800" dirty="0"/>
          </a:p>
        </p:txBody>
      </p:sp>
      <p:sp>
        <p:nvSpPr>
          <p:cNvPr id="9" name="오각형 8"/>
          <p:cNvSpPr/>
          <p:nvPr/>
        </p:nvSpPr>
        <p:spPr>
          <a:xfrm>
            <a:off x="2496163" y="3885080"/>
            <a:ext cx="1728192" cy="93610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Simple render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79660" y="2102949"/>
            <a:ext cx="2065671" cy="70788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00FF"/>
                </a:solidFill>
              </a:rPr>
              <a:t>Perfect shadow</a:t>
            </a:r>
          </a:p>
          <a:p>
            <a:pPr algn="ctr"/>
            <a:r>
              <a:rPr lang="en-US" altLang="ko-KR" sz="2000" dirty="0">
                <a:solidFill>
                  <a:schemeClr val="accent2"/>
                </a:solidFill>
              </a:rPr>
              <a:t>Too slow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8180" y="3999189"/>
            <a:ext cx="2016847" cy="70788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00FF"/>
                </a:solidFill>
              </a:rPr>
              <a:t>Approximate shadow</a:t>
            </a:r>
          </a:p>
        </p:txBody>
      </p:sp>
      <p:sp>
        <p:nvSpPr>
          <p:cNvPr id="12" name="오각형 11"/>
          <p:cNvSpPr/>
          <p:nvPr/>
        </p:nvSpPr>
        <p:spPr>
          <a:xfrm>
            <a:off x="4537770" y="3885080"/>
            <a:ext cx="1728192" cy="93610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Ambient occlusion</a:t>
            </a:r>
            <a:endParaRPr lang="ko-KR" altLang="en-US" sz="2400" dirty="0"/>
          </a:p>
        </p:txBody>
      </p:sp>
      <p:sp>
        <p:nvSpPr>
          <p:cNvPr id="13" name="타원 12"/>
          <p:cNvSpPr/>
          <p:nvPr/>
        </p:nvSpPr>
        <p:spPr>
          <a:xfrm>
            <a:off x="4427984" y="3607595"/>
            <a:ext cx="1837978" cy="154959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55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9" y="1564494"/>
            <a:ext cx="4384786" cy="4384786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19" y="1563069"/>
            <a:ext cx="4386211" cy="438621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203848" y="3356992"/>
            <a:ext cx="4536504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307592" y="4221088"/>
            <a:ext cx="4320480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1187624" y="5157192"/>
            <a:ext cx="4536504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199" y="118603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8190" y="117691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8890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54018" r="26624" b="21349"/>
          <a:stretch/>
        </p:blipFill>
        <p:spPr>
          <a:xfrm>
            <a:off x="395536" y="1821214"/>
            <a:ext cx="2633141" cy="3696018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53985" r="27270" b="22388"/>
          <a:stretch/>
        </p:blipFill>
        <p:spPr>
          <a:xfrm>
            <a:off x="3273281" y="1821214"/>
            <a:ext cx="2710299" cy="369601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1530" y="1451882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Ambient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424" y="1389289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3" t="53155" r="27368" b="21744"/>
          <a:stretch/>
        </p:blipFill>
        <p:spPr>
          <a:xfrm>
            <a:off x="6228184" y="1789923"/>
            <a:ext cx="2631041" cy="3727309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 rot="19997806">
            <a:off x="5076056" y="2492896"/>
            <a:ext cx="576519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65010" y="1403484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992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" y="1794905"/>
            <a:ext cx="4176464" cy="417646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561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CNN result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1009" y="1414860"/>
            <a:ext cx="216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DO image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52" y="1794905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86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Power of residual learning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72258"/>
            <a:ext cx="216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Without residual</a:t>
            </a:r>
            <a:r>
              <a:rPr lang="ko-KR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</a:rPr>
              <a:t>(direct learning)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474" y="1633775"/>
            <a:ext cx="21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 residual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1984"/>
            <a:ext cx="4179314" cy="41793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3" y="2085493"/>
            <a:ext cx="4250214" cy="4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865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many layers??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0601" y="1547942"/>
            <a:ext cx="21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10 layers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014" y="1556792"/>
            <a:ext cx="21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20 layers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0" y="2037477"/>
            <a:ext cx="4234292" cy="42256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2" y="2010246"/>
            <a:ext cx="4244494" cy="4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30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helpful depth is??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512" y="1556792"/>
            <a:ext cx="26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Without depth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014" y="1556792"/>
            <a:ext cx="21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 depth map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2" y="2010246"/>
            <a:ext cx="4244494" cy="42528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4" y="2035269"/>
            <a:ext cx="4186321" cy="42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694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helpful depth is??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512" y="1556792"/>
            <a:ext cx="26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Without depth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014" y="1556792"/>
            <a:ext cx="216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With depth map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" y="1986788"/>
            <a:ext cx="4236171" cy="42528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8" y="1997501"/>
            <a:ext cx="4200579" cy="42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602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Other network architecture that we tried</a:t>
            </a:r>
          </a:p>
          <a:p>
            <a:pPr lvl="4"/>
            <a:endParaRPr lang="en-US" altLang="ko-KR" dirty="0" smtClean="0"/>
          </a:p>
          <a:p>
            <a:r>
              <a:rPr lang="en-US" altLang="ko-KR" dirty="0" smtClean="0"/>
              <a:t>Encode and decode spatial features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Best network was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30998"/>
          <a:stretch/>
        </p:blipFill>
        <p:spPr>
          <a:xfrm>
            <a:off x="2051720" y="1915573"/>
            <a:ext cx="5688632" cy="2264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1987581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</a:rPr>
              <a:t>Ambient image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4" y="1987581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</a:rPr>
              <a:t>DO image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41" y="4719786"/>
            <a:ext cx="6227626" cy="1896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6465" y="5799609"/>
            <a:ext cx="14669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</a:rPr>
              <a:t>Ambient image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0934" y="5799608"/>
            <a:ext cx="14643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</a:rPr>
              <a:t>DO image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6745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30998"/>
          <a:stretch/>
        </p:blipFill>
        <p:spPr>
          <a:xfrm>
            <a:off x="611560" y="845892"/>
            <a:ext cx="3240360" cy="12897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3" y="980728"/>
            <a:ext cx="4291717" cy="1306908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353" y="84589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84589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0845" y="171662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1949" y="171662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7" y="2287636"/>
            <a:ext cx="4129965" cy="440937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4" y="2287636"/>
            <a:ext cx="4366141" cy="44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7749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30998"/>
          <a:stretch/>
        </p:blipFill>
        <p:spPr>
          <a:xfrm>
            <a:off x="755576" y="896453"/>
            <a:ext cx="3240360" cy="12897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14138"/>
            <a:ext cx="4291717" cy="1306908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369" y="896453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896453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8888" y="165003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9992" y="165003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9" y="2317995"/>
            <a:ext cx="4121620" cy="4146105"/>
          </a:xfrm>
          <a:prstGeom prst="rect">
            <a:avLst/>
          </a:prstGeom>
        </p:spPr>
      </p:pic>
      <p:pic>
        <p:nvPicPr>
          <p:cNvPr id="14" name="내용 개체 틀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78" y="2317995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11096612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Directional occlusion</a:t>
            </a:r>
          </a:p>
          <a:p>
            <a:pPr lvl="1"/>
            <a:r>
              <a:rPr lang="en-US" altLang="ko-KR" dirty="0"/>
              <a:t>Consider </a:t>
            </a:r>
            <a:r>
              <a:rPr lang="en-US" altLang="ko-KR" dirty="0">
                <a:solidFill>
                  <a:schemeClr val="accent2"/>
                </a:solidFill>
              </a:rPr>
              <a:t>direction of light &amp; indirect light</a:t>
            </a:r>
            <a:r>
              <a:rPr lang="en-US" altLang="ko-KR" dirty="0"/>
              <a:t> when adding shadows</a:t>
            </a:r>
          </a:p>
          <a:p>
            <a:pPr lvl="1"/>
            <a:r>
              <a:rPr lang="en-US" altLang="ko-KR" dirty="0"/>
              <a:t>Support color bleeding</a:t>
            </a:r>
            <a:endParaRPr lang="ko-KR" altLang="en-US" dirty="0"/>
          </a:p>
          <a:p>
            <a:pPr lvl="1"/>
            <a:r>
              <a:rPr lang="en-US" altLang="ko-KR" dirty="0"/>
              <a:t>More realistic shadows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Directional Occlusion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5" y="2492896"/>
            <a:ext cx="8758253" cy="331491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 rot="675472">
            <a:off x="1685632" y="2888338"/>
            <a:ext cx="1923350" cy="8653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 rot="675472">
            <a:off x="5932201" y="2889986"/>
            <a:ext cx="1923350" cy="69406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903" y="3422929"/>
            <a:ext cx="170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Dirty shadow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087" y="33957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Realistic shadow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4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30998"/>
          <a:stretch/>
        </p:blipFill>
        <p:spPr>
          <a:xfrm>
            <a:off x="755576" y="896453"/>
            <a:ext cx="3240360" cy="12897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14138"/>
            <a:ext cx="4291717" cy="1306908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Ablation study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369" y="896453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896453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8888" y="165003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DO image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9992" y="1650032"/>
            <a:ext cx="10081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Ambient image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9" y="2317995"/>
            <a:ext cx="4121620" cy="4146105"/>
          </a:xfrm>
          <a:prstGeom prst="rect">
            <a:avLst/>
          </a:prstGeom>
        </p:spPr>
      </p:pic>
      <p:pic>
        <p:nvPicPr>
          <p:cNvPr id="14" name="내용 개체 틀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78" y="2317995"/>
            <a:ext cx="4176464" cy="4176464"/>
          </a:xfrm>
        </p:spPr>
      </p:pic>
      <p:sp>
        <p:nvSpPr>
          <p:cNvPr id="11" name="TextBox 10"/>
          <p:cNvSpPr txBox="1"/>
          <p:nvPr/>
        </p:nvSpPr>
        <p:spPr>
          <a:xfrm>
            <a:off x="315450" y="256490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Shrinking spatial features lead to loss of local relation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791240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Results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r="50829"/>
          <a:stretch/>
        </p:blipFill>
        <p:spPr>
          <a:xfrm>
            <a:off x="572322" y="1780367"/>
            <a:ext cx="3240360" cy="24140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49171"/>
          <a:stretch/>
        </p:blipFill>
        <p:spPr>
          <a:xfrm>
            <a:off x="517688" y="4284823"/>
            <a:ext cx="3349629" cy="2414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246" y="756431"/>
            <a:ext cx="266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2"/>
                </a:solidFill>
              </a:rPr>
              <a:t>Deep Shading</a:t>
            </a:r>
            <a:endParaRPr lang="en-US" altLang="ko-KR" sz="20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tx2"/>
                </a:solidFill>
              </a:rPr>
              <a:t>SSIM = 0.589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5372" y="764704"/>
            <a:ext cx="266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2"/>
                </a:solidFill>
              </a:rPr>
              <a:t>Deep Shading</a:t>
            </a:r>
            <a:endParaRPr lang="en-US" altLang="ko-KR" sz="20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tx2"/>
                </a:solidFill>
              </a:rPr>
              <a:t>SSIM = 0.951</a:t>
            </a:r>
          </a:p>
        </p:txBody>
      </p:sp>
      <p:pic>
        <p:nvPicPr>
          <p:cNvPr id="9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80367"/>
            <a:ext cx="2492563" cy="2492563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93095"/>
            <a:ext cx="2492563" cy="2492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6925" y="2776317"/>
            <a:ext cx="26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126" y="5188040"/>
            <a:ext cx="266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2"/>
                </a:solidFill>
              </a:rPr>
              <a:t>Ground truth</a:t>
            </a:r>
          </a:p>
        </p:txBody>
      </p:sp>
    </p:spTree>
    <p:extLst>
      <p:ext uri="{BB962C8B-B14F-4D97-AF65-F5344CB8AC3E}">
        <p14:creationId xmlns:p14="http://schemas.microsoft.com/office/powerpoint/2010/main" val="330918344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Jaeyoon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FF0000"/>
                </a:solidFill>
              </a:rPr>
              <a:t>Render</a:t>
            </a:r>
            <a:r>
              <a:rPr lang="en-US" altLang="ko-KR" dirty="0" smtClean="0"/>
              <a:t> data set</a:t>
            </a:r>
          </a:p>
          <a:p>
            <a:pPr lvl="1"/>
            <a:r>
              <a:rPr lang="en-US" altLang="ko-KR" dirty="0" smtClean="0"/>
              <a:t>Make every object &amp; code every scene</a:t>
            </a:r>
          </a:p>
          <a:p>
            <a:pPr lvl="1"/>
            <a:r>
              <a:rPr lang="en-US" altLang="ko-KR" dirty="0" smtClean="0"/>
              <a:t>Calculate depth, normal, color</a:t>
            </a:r>
          </a:p>
          <a:p>
            <a:pPr lvl="1"/>
            <a:r>
              <a:rPr lang="en-US" altLang="ko-KR" dirty="0" smtClean="0"/>
              <a:t>Rendered ground truth DO</a:t>
            </a:r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Saehun</a:t>
            </a:r>
            <a:r>
              <a:rPr lang="en-US" altLang="ko-KR" dirty="0" smtClean="0"/>
              <a:t>: Used data set from </a:t>
            </a:r>
            <a:r>
              <a:rPr lang="en-US" altLang="ko-KR" dirty="0" err="1" smtClean="0"/>
              <a:t>Jaeyoon</a:t>
            </a:r>
            <a:r>
              <a:rPr lang="en-US" altLang="ko-KR" dirty="0" smtClean="0"/>
              <a:t> to </a:t>
            </a:r>
            <a:r>
              <a:rPr lang="en-US" altLang="ko-KR" dirty="0" smtClean="0">
                <a:solidFill>
                  <a:srgbClr val="FF0000"/>
                </a:solidFill>
              </a:rPr>
              <a:t>deep learning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Code all networks by hand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Tune hyper parameters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Find best network architecture</a:t>
            </a:r>
          </a:p>
          <a:p>
            <a:pPr lvl="1"/>
            <a:r>
              <a:rPr lang="en-US" altLang="ko-KR" dirty="0" smtClean="0">
                <a:solidFill>
                  <a:schemeClr val="tx2"/>
                </a:solidFill>
              </a:rPr>
              <a:t>Perform ablation study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89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42845" y="785794"/>
            <a:ext cx="4224098" cy="5643602"/>
          </a:xfrm>
        </p:spPr>
        <p:txBody>
          <a:bodyPr/>
          <a:lstStyle/>
          <a:p>
            <a:r>
              <a:rPr lang="en-US" altLang="ko-KR" dirty="0"/>
              <a:t>Ambient occlusion </a:t>
            </a:r>
            <a:r>
              <a:rPr lang="en-US" altLang="ko-KR" dirty="0">
                <a:solidFill>
                  <a:schemeClr val="accent2"/>
                </a:solidFill>
              </a:rPr>
              <a:t>(Scalar value)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AO? DO?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809939" y="1671071"/>
            <a:ext cx="17645" cy="185517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H="1">
            <a:off x="827584" y="3503313"/>
            <a:ext cx="2163863" cy="229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665923" y="170352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665923" y="1931410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665923" y="2176395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665923" y="2405549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H="1">
            <a:off x="665923" y="2643173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665923" y="2880595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665923" y="3063767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665923" y="3359698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683568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80547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899592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071396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1171192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967741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>
            <a:off x="1270988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37078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149021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>
            <a:off x="1704766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>
            <a:off x="189003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H="1">
            <a:off x="1570376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1788938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2034050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220715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>
            <a:off x="2366153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2588116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1007866" y="3424316"/>
            <a:ext cx="144016" cy="16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5" name="직선 화살표 연결선 54"/>
          <p:cNvCxnSpPr/>
          <p:nvPr/>
        </p:nvCxnSpPr>
        <p:spPr>
          <a:xfrm flipV="1">
            <a:off x="1064274" y="2916321"/>
            <a:ext cx="1077363" cy="62045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1085115" y="2405549"/>
            <a:ext cx="680740" cy="11101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1085115" y="2057677"/>
            <a:ext cx="22533" cy="147911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H="1" flipV="1">
            <a:off x="838464" y="3330981"/>
            <a:ext cx="222622" cy="195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 flipH="1" flipV="1">
            <a:off x="858547" y="2684483"/>
            <a:ext cx="219289" cy="8417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H="1">
            <a:off x="2847431" y="3524403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4392" y="1761153"/>
            <a:ext cx="179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40% occluded</a:t>
            </a:r>
          </a:p>
          <a:p>
            <a:pPr marL="0" lvl="2" algn="ctr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Shade the point 40% darker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2677769" y="3418265"/>
            <a:ext cx="144016" cy="16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2" name="직선 화살표 연결선 71"/>
          <p:cNvCxnSpPr/>
          <p:nvPr/>
        </p:nvCxnSpPr>
        <p:spPr>
          <a:xfrm flipH="1" flipV="1">
            <a:off x="1078868" y="3718090"/>
            <a:ext cx="5785" cy="13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 flipV="1">
            <a:off x="2729239" y="3690934"/>
            <a:ext cx="5785" cy="13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직사각형 74"/>
          <p:cNvSpPr/>
          <p:nvPr/>
        </p:nvSpPr>
        <p:spPr>
          <a:xfrm>
            <a:off x="2438161" y="5254436"/>
            <a:ext cx="765687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직사각형 75"/>
          <p:cNvSpPr/>
          <p:nvPr/>
        </p:nvSpPr>
        <p:spPr>
          <a:xfrm>
            <a:off x="713537" y="5254436"/>
            <a:ext cx="765687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7" name="직선 연결선 76"/>
          <p:cNvCxnSpPr/>
          <p:nvPr/>
        </p:nvCxnSpPr>
        <p:spPr>
          <a:xfrm>
            <a:off x="5426680" y="1671071"/>
            <a:ext cx="17645" cy="185517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H="1">
            <a:off x="5444325" y="3503313"/>
            <a:ext cx="2163863" cy="229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5282664" y="170352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H="1">
            <a:off x="5282664" y="1931410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flipH="1">
            <a:off x="5282664" y="2176395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5282664" y="2405549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>
            <a:off x="5282664" y="2643173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flipH="1">
            <a:off x="5282664" y="2880595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H="1">
            <a:off x="5282664" y="3063767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H="1">
            <a:off x="5282664" y="3359698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flipH="1">
            <a:off x="5300309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H="1">
            <a:off x="5422215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H="1">
            <a:off x="5516333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H="1">
            <a:off x="5688137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H="1">
            <a:off x="5787933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H="1">
            <a:off x="5584482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H="1">
            <a:off x="5887729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H="1">
            <a:off x="5987525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6106955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H="1">
            <a:off x="6321507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 flipH="1">
            <a:off x="6506775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>
            <a:off x="6187117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6405679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H="1">
            <a:off x="6650791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>
            <a:off x="6823895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flipH="1">
            <a:off x="6982894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 flipH="1">
            <a:off x="7204857" y="3526244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타원 103"/>
          <p:cNvSpPr/>
          <p:nvPr/>
        </p:nvSpPr>
        <p:spPr>
          <a:xfrm>
            <a:off x="5624607" y="3424316"/>
            <a:ext cx="144016" cy="16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5" name="직선 화살표 연결선 104"/>
          <p:cNvCxnSpPr/>
          <p:nvPr/>
        </p:nvCxnSpPr>
        <p:spPr>
          <a:xfrm flipH="1">
            <a:off x="5832153" y="2884569"/>
            <a:ext cx="802163" cy="51735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/>
          <p:cNvCxnSpPr/>
          <p:nvPr/>
        </p:nvCxnSpPr>
        <p:spPr>
          <a:xfrm flipH="1">
            <a:off x="5753814" y="2490433"/>
            <a:ext cx="178135" cy="86926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/>
          <p:nvPr/>
        </p:nvCxnSpPr>
        <p:spPr>
          <a:xfrm>
            <a:off x="5470113" y="2684483"/>
            <a:ext cx="154494" cy="674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/>
          <p:nvPr/>
        </p:nvCxnSpPr>
        <p:spPr>
          <a:xfrm flipH="1">
            <a:off x="5470521" y="1640302"/>
            <a:ext cx="555954" cy="1047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H="1">
            <a:off x="7464172" y="3524403"/>
            <a:ext cx="144016" cy="33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455703" y="2276947"/>
            <a:ext cx="178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‘We know what direction the light comes from’</a:t>
            </a:r>
          </a:p>
        </p:txBody>
      </p:sp>
      <p:sp>
        <p:nvSpPr>
          <p:cNvPr id="112" name="타원 111"/>
          <p:cNvSpPr/>
          <p:nvPr/>
        </p:nvSpPr>
        <p:spPr>
          <a:xfrm>
            <a:off x="7294510" y="3418265"/>
            <a:ext cx="144016" cy="16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3" name="직선 화살표 연결선 112"/>
          <p:cNvCxnSpPr/>
          <p:nvPr/>
        </p:nvCxnSpPr>
        <p:spPr>
          <a:xfrm flipH="1" flipV="1">
            <a:off x="5695609" y="3718090"/>
            <a:ext cx="5785" cy="13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 flipH="1" flipV="1">
            <a:off x="7345980" y="3690934"/>
            <a:ext cx="5785" cy="13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7054902" y="5254436"/>
            <a:ext cx="765687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직사각형 115"/>
          <p:cNvSpPr/>
          <p:nvPr/>
        </p:nvSpPr>
        <p:spPr>
          <a:xfrm>
            <a:off x="5330278" y="5254436"/>
            <a:ext cx="765687" cy="792088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887729" y="1484784"/>
            <a:ext cx="178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‘Blue indirect light coming’</a:t>
            </a:r>
          </a:p>
        </p:txBody>
      </p:sp>
      <p:sp>
        <p:nvSpPr>
          <p:cNvPr id="126" name="내용 개체 틀 1"/>
          <p:cNvSpPr txBox="1">
            <a:spLocks/>
          </p:cNvSpPr>
          <p:nvPr/>
        </p:nvSpPr>
        <p:spPr>
          <a:xfrm>
            <a:off x="4427984" y="785794"/>
            <a:ext cx="4752528" cy="564360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  <a:defRPr kumimoji="0" sz="2400" b="0" kern="1200" baseline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rgbClr val="3399FF"/>
              </a:buClr>
              <a:buSzPct val="100000"/>
              <a:buFont typeface="Wingdings" pitchFamily="2" charset="2"/>
              <a:buChar char="§"/>
              <a:defRPr kumimoji="0" sz="20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 kumimoji="0" sz="18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bg2">
                  <a:lumMod val="50000"/>
                </a:schemeClr>
              </a:buClr>
              <a:buSzPct val="100000"/>
              <a:buFont typeface="Verdana"/>
              <a:buChar char="◦"/>
              <a:defRPr kumimoji="0" sz="16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400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1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1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dirty="0"/>
              <a:t>Directional occlusion </a:t>
            </a:r>
            <a:r>
              <a:rPr lang="en-US" altLang="ko-KR" dirty="0">
                <a:solidFill>
                  <a:schemeClr val="accent2"/>
                </a:solidFill>
              </a:rPr>
              <a:t>(vector)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91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Works</a:t>
            </a:r>
            <a:endParaRPr lang="ko-KR" altLang="en-US" dirty="0"/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3">
            <a:alphaModFix/>
          </a:blip>
          <a:srcRect l="21654" t="26409" r="34154" b="29744"/>
          <a:stretch/>
        </p:blipFill>
        <p:spPr>
          <a:xfrm>
            <a:off x="251520" y="908720"/>
            <a:ext cx="2664296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62;p14"/>
          <p:cNvCxnSpPr/>
          <p:nvPr/>
        </p:nvCxnSpPr>
        <p:spPr>
          <a:xfrm>
            <a:off x="2987824" y="1913170"/>
            <a:ext cx="3456384" cy="3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216" y="906919"/>
            <a:ext cx="2015725" cy="2041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9;p14"/>
          <p:cNvSpPr/>
          <p:nvPr/>
        </p:nvSpPr>
        <p:spPr>
          <a:xfrm>
            <a:off x="7355328" y="1758684"/>
            <a:ext cx="529040" cy="5181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648388" y="12299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Realistic scene by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global illumination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8728" y="19537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Machine learning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for real time</a:t>
            </a:r>
          </a:p>
        </p:txBody>
      </p:sp>
      <p:pic>
        <p:nvPicPr>
          <p:cNvPr id="12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51" y="4005064"/>
            <a:ext cx="203813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4"/>
          <p:cNvSpPr/>
          <p:nvPr/>
        </p:nvSpPr>
        <p:spPr>
          <a:xfrm>
            <a:off x="1187624" y="4797152"/>
            <a:ext cx="741384" cy="64807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64;p14"/>
          <p:cNvCxnSpPr/>
          <p:nvPr/>
        </p:nvCxnSpPr>
        <p:spPr>
          <a:xfrm>
            <a:off x="1558014" y="2924944"/>
            <a:ext cx="302" cy="10801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209950" y="31418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Simple render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Awkward scene</a:t>
            </a:r>
          </a:p>
        </p:txBody>
      </p:sp>
      <p:cxnSp>
        <p:nvCxnSpPr>
          <p:cNvPr id="17" name="Google Shape;66;p14"/>
          <p:cNvCxnSpPr/>
          <p:nvPr/>
        </p:nvCxnSpPr>
        <p:spPr>
          <a:xfrm>
            <a:off x="2577687" y="5013176"/>
            <a:ext cx="224517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2864" y="3983298"/>
            <a:ext cx="2017900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77;p14"/>
          <p:cNvSpPr/>
          <p:nvPr/>
        </p:nvSpPr>
        <p:spPr>
          <a:xfrm>
            <a:off x="5454003" y="4684919"/>
            <a:ext cx="806592" cy="65651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2476139" y="43433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Ambient occlusion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Add shadow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0147" y="505144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Machine learning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for real time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7080" y="347655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b="1" dirty="0">
                <a:ln/>
                <a:solidFill>
                  <a:schemeClr val="accent3"/>
                </a:solidFill>
              </a:rPr>
              <a:t>Thanks to Benjamin </a:t>
            </a:r>
            <a:r>
              <a:rPr lang="en-US" altLang="ko-KR" b="1" dirty="0" err="1">
                <a:ln/>
                <a:solidFill>
                  <a:schemeClr val="accent3"/>
                </a:solidFill>
              </a:rPr>
              <a:t>Keinert</a:t>
            </a:r>
            <a:endParaRPr lang="en-US" altLang="ko-KR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altLang="ko-KR" b="1" dirty="0">
                <a:ln/>
                <a:solidFill>
                  <a:schemeClr val="accent3"/>
                </a:solidFill>
              </a:rPr>
              <a:t>(2018)</a:t>
            </a:r>
            <a:endParaRPr lang="ko-KR" alt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we want to do</a:t>
            </a:r>
            <a:endParaRPr lang="ko-KR" altLang="en-US" dirty="0"/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3">
            <a:alphaModFix/>
          </a:blip>
          <a:srcRect l="21654" t="26409" r="34154" b="29744"/>
          <a:stretch/>
        </p:blipFill>
        <p:spPr>
          <a:xfrm>
            <a:off x="251520" y="908720"/>
            <a:ext cx="2664296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62;p14"/>
          <p:cNvCxnSpPr/>
          <p:nvPr/>
        </p:nvCxnSpPr>
        <p:spPr>
          <a:xfrm>
            <a:off x="2987824" y="1913170"/>
            <a:ext cx="3456384" cy="3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216" y="906919"/>
            <a:ext cx="2015725" cy="2041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9;p14"/>
          <p:cNvSpPr/>
          <p:nvPr/>
        </p:nvSpPr>
        <p:spPr>
          <a:xfrm>
            <a:off x="7355328" y="1758684"/>
            <a:ext cx="529040" cy="5181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648388" y="12299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Realistic scene by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global illumination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8728" y="19537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Machine learning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for real time</a:t>
            </a:r>
          </a:p>
        </p:txBody>
      </p:sp>
      <p:pic>
        <p:nvPicPr>
          <p:cNvPr id="12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51" y="4005064"/>
            <a:ext cx="203813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4"/>
          <p:cNvSpPr/>
          <p:nvPr/>
        </p:nvSpPr>
        <p:spPr>
          <a:xfrm>
            <a:off x="1187624" y="4797152"/>
            <a:ext cx="741384" cy="64807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64;p14"/>
          <p:cNvCxnSpPr/>
          <p:nvPr/>
        </p:nvCxnSpPr>
        <p:spPr>
          <a:xfrm>
            <a:off x="1558014" y="2924944"/>
            <a:ext cx="302" cy="10801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209950" y="31418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Simple render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Awkward scene</a:t>
            </a:r>
          </a:p>
        </p:txBody>
      </p:sp>
      <p:cxnSp>
        <p:nvCxnSpPr>
          <p:cNvPr id="17" name="Google Shape;66;p14"/>
          <p:cNvCxnSpPr/>
          <p:nvPr/>
        </p:nvCxnSpPr>
        <p:spPr>
          <a:xfrm>
            <a:off x="2577687" y="5013176"/>
            <a:ext cx="3578489" cy="382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3142795" y="45832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Directional occlusion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0946" y="509408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Machine learning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for real time</a:t>
            </a:r>
          </a:p>
        </p:txBody>
      </p:sp>
      <p:pic>
        <p:nvPicPr>
          <p:cNvPr id="22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216" y="4030928"/>
            <a:ext cx="2015725" cy="2041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79;p14"/>
          <p:cNvSpPr/>
          <p:nvPr/>
        </p:nvSpPr>
        <p:spPr>
          <a:xfrm>
            <a:off x="7355328" y="4882693"/>
            <a:ext cx="529040" cy="5181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왼쪽/오른쪽 화살표 14"/>
          <p:cNvSpPr/>
          <p:nvPr/>
        </p:nvSpPr>
        <p:spPr>
          <a:xfrm rot="16200000">
            <a:off x="7077399" y="3157333"/>
            <a:ext cx="976312" cy="646331"/>
          </a:xfrm>
          <a:prstGeom prst="leftRightArrow">
            <a:avLst>
              <a:gd name="adj1" fmla="val 29581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14415" y="4421706"/>
            <a:ext cx="2581333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0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94EE046-3F7E-4536-B30F-400A3806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5" y="785794"/>
            <a:ext cx="8858312" cy="5643602"/>
          </a:xfrm>
        </p:spPr>
        <p:txBody>
          <a:bodyPr/>
          <a:lstStyle/>
          <a:p>
            <a:r>
              <a:rPr lang="en-US" altLang="ko-KR" dirty="0" err="1"/>
              <a:t>Keinert</a:t>
            </a:r>
            <a:r>
              <a:rPr lang="en-US" altLang="ko-KR" dirty="0"/>
              <a:t> et al., Learning Real-Time Ambient Occlusion from Distance Representations (I3D2018)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11C9655-4429-4792-9CF2-479E387A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Works</a:t>
            </a:r>
            <a:endParaRPr lang="ko-KR" altLang="en-US" dirty="0"/>
          </a:p>
        </p:txBody>
      </p:sp>
      <p:pic>
        <p:nvPicPr>
          <p:cNvPr id="1028" name="Picture 4" descr="https://lh6.googleusercontent.com/_f7fGvMjn3mFVvk9ld9yZkgh1KU31gTmE5QllZuui2Codq3yAxFKW4hb1EiRcoS7Njb4ZPyQNDOnWMnOJArP-3v2oqU7VtRdasdzmxjlWI-YW7L_nULUBGSgSGmZ9t_MNvgykXBOL3U">
            <a:extLst>
              <a:ext uri="{FF2B5EF4-FFF2-40B4-BE49-F238E27FC236}">
                <a16:creationId xmlns:a16="http://schemas.microsoft.com/office/drawing/2014/main" id="{85E24815-2A7A-433B-943B-1F9A7CB4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885"/>
            <a:ext cx="914400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C04FD2D-CDFE-4C62-A1E2-D415AC91B509}"/>
              </a:ext>
            </a:extLst>
          </p:cNvPr>
          <p:cNvSpPr/>
          <p:nvPr/>
        </p:nvSpPr>
        <p:spPr>
          <a:xfrm>
            <a:off x="345714" y="4387404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distance sample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A4A7C7-3849-481D-95FC-CAA33DA34FC5}"/>
              </a:ext>
            </a:extLst>
          </p:cNvPr>
          <p:cNvSpPr/>
          <p:nvPr/>
        </p:nvSpPr>
        <p:spPr>
          <a:xfrm>
            <a:off x="2258804" y="4387404"/>
            <a:ext cx="1152007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MLP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3E64DC4-64E0-4C11-AA7A-A6770E9F5E5A}"/>
              </a:ext>
            </a:extLst>
          </p:cNvPr>
          <p:cNvSpPr/>
          <p:nvPr/>
        </p:nvSpPr>
        <p:spPr>
          <a:xfrm>
            <a:off x="3941728" y="4387404"/>
            <a:ext cx="1167895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AO value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638E4A-F20F-491E-A798-8C5B2A4C41A5}"/>
              </a:ext>
            </a:extLst>
          </p:cNvPr>
          <p:cNvSpPr/>
          <p:nvPr/>
        </p:nvSpPr>
        <p:spPr>
          <a:xfrm>
            <a:off x="5263902" y="5575536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w/o AO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0C2EED2-182B-425E-83CB-C4AE40FD6A63}"/>
              </a:ext>
            </a:extLst>
          </p:cNvPr>
          <p:cNvSpPr/>
          <p:nvPr/>
        </p:nvSpPr>
        <p:spPr>
          <a:xfrm>
            <a:off x="5680495" y="4387404"/>
            <a:ext cx="96701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shader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DCAF4D2-8DDE-4D2A-A407-9DFF42666398}"/>
              </a:ext>
            </a:extLst>
          </p:cNvPr>
          <p:cNvSpPr/>
          <p:nvPr/>
        </p:nvSpPr>
        <p:spPr>
          <a:xfrm>
            <a:off x="7198852" y="4387404"/>
            <a:ext cx="180020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 w/ AO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E551B28-38FE-4381-AD30-6EC48B32A500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1641858" y="4783448"/>
            <a:ext cx="616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9AC0790-5064-4480-86F1-DD1C3FECC17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3410811" y="4783448"/>
            <a:ext cx="53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C9D36AD-7217-4A76-A631-EBECC7DA3C8E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109623" y="4783448"/>
            <a:ext cx="57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86875CA-4507-420B-83BB-7F8A199B13A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647510" y="4783448"/>
            <a:ext cx="55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09DABBE-486F-42D3-A6CC-54DDAF7EFB91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6164002" y="5179492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5551934" y="4186134"/>
            <a:ext cx="1224136" cy="11521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5" name="직사각형 4"/>
          <p:cNvSpPr/>
          <p:nvPr/>
        </p:nvSpPr>
        <p:spPr>
          <a:xfrm flipV="1">
            <a:off x="3835555" y="5274522"/>
            <a:ext cx="1293597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6" name="막힌 원호 5"/>
          <p:cNvSpPr/>
          <p:nvPr/>
        </p:nvSpPr>
        <p:spPr>
          <a:xfrm rot="15993325">
            <a:off x="-438511" y="4294387"/>
            <a:ext cx="2136419" cy="1124487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9" name="막힌 원호 18"/>
          <p:cNvSpPr/>
          <p:nvPr/>
        </p:nvSpPr>
        <p:spPr>
          <a:xfrm rot="5400000">
            <a:off x="3773618" y="4241984"/>
            <a:ext cx="2136419" cy="1124487"/>
          </a:xfrm>
          <a:prstGeom prst="blockArc">
            <a:avLst>
              <a:gd name="adj1" fmla="val 10800000"/>
              <a:gd name="adj2" fmla="val 21427207"/>
              <a:gd name="adj3" fmla="val 12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139" y="5632625"/>
            <a:ext cx="392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</a:rPr>
              <a:t>Neural Network Learning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5932" y="3833406"/>
            <a:ext cx="392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Additional </a:t>
            </a:r>
            <a:r>
              <a:rPr lang="en-US" altLang="ko-KR" b="1" dirty="0" err="1" smtClean="0">
                <a:solidFill>
                  <a:schemeClr val="tx2"/>
                </a:solidFill>
              </a:rPr>
              <a:t>shader</a:t>
            </a:r>
            <a:r>
              <a:rPr lang="en-US" altLang="ko-KR" b="1" dirty="0" smtClean="0">
                <a:solidFill>
                  <a:schemeClr val="tx2"/>
                </a:solidFill>
              </a:rPr>
              <a:t> program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5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sl2009">
  <a:themeElements>
    <a:clrScheme name="사용자 지정 12">
      <a:dk1>
        <a:srgbClr val="484848"/>
      </a:dk1>
      <a:lt1>
        <a:srgbClr val="FFFFFF"/>
      </a:lt1>
      <a:dk2>
        <a:srgbClr val="0C0C0C"/>
      </a:dk2>
      <a:lt2>
        <a:srgbClr val="FFF4CB"/>
      </a:lt2>
      <a:accent1>
        <a:srgbClr val="0C0C0C"/>
      </a:accent1>
      <a:accent2>
        <a:srgbClr val="FF0000"/>
      </a:accent2>
      <a:accent3>
        <a:srgbClr val="00B0F0"/>
      </a:accent3>
      <a:accent4>
        <a:srgbClr val="00B050"/>
      </a:accent4>
      <a:accent5>
        <a:srgbClr val="FFC000"/>
      </a:accent5>
      <a:accent6>
        <a:srgbClr val="0070C0"/>
      </a:accent6>
      <a:hlink>
        <a:srgbClr val="5F5F5F"/>
      </a:hlink>
      <a:folHlink>
        <a:srgbClr val="9191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48329</TotalTime>
  <Words>1648</Words>
  <Application>Microsoft Office PowerPoint</Application>
  <PresentationFormat>화면 슬라이드 쇼(4:3)</PresentationFormat>
  <Paragraphs>431</Paragraphs>
  <Slides>52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1" baseType="lpstr">
      <vt:lpstr>나눔고딕 ExtraBold</vt:lpstr>
      <vt:lpstr>맑은 고딕</vt:lpstr>
      <vt:lpstr>Arial</vt:lpstr>
      <vt:lpstr>Arial Narrow</vt:lpstr>
      <vt:lpstr>Calibri</vt:lpstr>
      <vt:lpstr>Verdana</vt:lpstr>
      <vt:lpstr>Wingdings</vt:lpstr>
      <vt:lpstr>Wingdings 2</vt:lpstr>
      <vt:lpstr>icsl2009</vt:lpstr>
      <vt:lpstr>Directional Occlusion with Neural Network</vt:lpstr>
      <vt:lpstr>Ambient Occlusion</vt:lpstr>
      <vt:lpstr>Ambient Occlusion</vt:lpstr>
      <vt:lpstr>Why AO?</vt:lpstr>
      <vt:lpstr>Directional Occlusion</vt:lpstr>
      <vt:lpstr>AO? DO?</vt:lpstr>
      <vt:lpstr>Previous Works</vt:lpstr>
      <vt:lpstr>What we want to do</vt:lpstr>
      <vt:lpstr>Previous Works</vt:lpstr>
      <vt:lpstr>Benchmark</vt:lpstr>
      <vt:lpstr>Problems</vt:lpstr>
      <vt:lpstr>Problem 1</vt:lpstr>
      <vt:lpstr>What renderer to use?</vt:lpstr>
      <vt:lpstr>Data 1: Directional Occlusion Ground Truth</vt:lpstr>
      <vt:lpstr>Data 2: G-Buffer</vt:lpstr>
      <vt:lpstr>Data 3: Distance Samples</vt:lpstr>
      <vt:lpstr>Problem 2</vt:lpstr>
      <vt:lpstr>Automatic Data Generator</vt:lpstr>
      <vt:lpstr>Automatic Data Generator</vt:lpstr>
      <vt:lpstr>What we want to do</vt:lpstr>
      <vt:lpstr>What we want to do</vt:lpstr>
      <vt:lpstr>What we want to do</vt:lpstr>
      <vt:lpstr>Directional occlusion by neural network</vt:lpstr>
      <vt:lpstr>MLP (Multi Layer Perceptron)</vt:lpstr>
      <vt:lpstr>MLP (Multi Layer Perceptron)</vt:lpstr>
      <vt:lpstr>2D CNN</vt:lpstr>
      <vt:lpstr>2D CNN</vt:lpstr>
      <vt:lpstr>Residual learning</vt:lpstr>
      <vt:lpstr>Residual learning</vt:lpstr>
      <vt:lpstr>What the network has to learn</vt:lpstr>
      <vt:lpstr>Residual CNN architecture we found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Ablation study</vt:lpstr>
      <vt:lpstr>Ablation study</vt:lpstr>
      <vt:lpstr>Ablation study</vt:lpstr>
      <vt:lpstr>Ablation study</vt:lpstr>
      <vt:lpstr>Ablation study</vt:lpstr>
      <vt:lpstr>Ablation study</vt:lpstr>
      <vt:lpstr>Ablation study</vt:lpstr>
      <vt:lpstr>Ablation study</vt:lpstr>
      <vt:lpstr>Evaluation Results</vt:lpstr>
      <vt:lpstr>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Computer Systems LAB</dc:title>
  <dc:creator>염광영</dc:creator>
  <cp:lastModifiedBy>Kaist</cp:lastModifiedBy>
  <cp:revision>3624</cp:revision>
  <cp:lastPrinted>2016-01-29T04:11:48Z</cp:lastPrinted>
  <dcterms:created xsi:type="dcterms:W3CDTF">2009-06-05T00:45:11Z</dcterms:created>
  <dcterms:modified xsi:type="dcterms:W3CDTF">2019-06-03T21:20:48Z</dcterms:modified>
</cp:coreProperties>
</file>