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Lst>
  <p:notesMasterIdLst>
    <p:notesMasterId r:id="rId52"/>
  </p:notesMasterIdLst>
  <p:sldIdLst>
    <p:sldId id="315" r:id="rId5"/>
    <p:sldId id="350" r:id="rId6"/>
    <p:sldId id="351" r:id="rId7"/>
    <p:sldId id="352" r:id="rId8"/>
    <p:sldId id="372" r:id="rId9"/>
    <p:sldId id="373" r:id="rId10"/>
    <p:sldId id="374" r:id="rId11"/>
    <p:sldId id="356" r:id="rId12"/>
    <p:sldId id="359" r:id="rId13"/>
    <p:sldId id="360" r:id="rId14"/>
    <p:sldId id="370" r:id="rId15"/>
    <p:sldId id="319" r:id="rId16"/>
    <p:sldId id="353" r:id="rId17"/>
    <p:sldId id="354" r:id="rId18"/>
    <p:sldId id="355" r:id="rId19"/>
    <p:sldId id="320" r:id="rId20"/>
    <p:sldId id="362" r:id="rId21"/>
    <p:sldId id="378" r:id="rId22"/>
    <p:sldId id="347" r:id="rId23"/>
    <p:sldId id="327" r:id="rId24"/>
    <p:sldId id="323" r:id="rId25"/>
    <p:sldId id="326" r:id="rId26"/>
    <p:sldId id="339" r:id="rId27"/>
    <p:sldId id="363" r:id="rId28"/>
    <p:sldId id="364" r:id="rId29"/>
    <p:sldId id="340" r:id="rId30"/>
    <p:sldId id="342" r:id="rId31"/>
    <p:sldId id="343" r:id="rId32"/>
    <p:sldId id="344" r:id="rId33"/>
    <p:sldId id="345" r:id="rId34"/>
    <p:sldId id="346" r:id="rId35"/>
    <p:sldId id="332" r:id="rId36"/>
    <p:sldId id="348" r:id="rId37"/>
    <p:sldId id="349" r:id="rId38"/>
    <p:sldId id="331" r:id="rId39"/>
    <p:sldId id="366" r:id="rId40"/>
    <p:sldId id="365" r:id="rId41"/>
    <p:sldId id="377" r:id="rId42"/>
    <p:sldId id="368" r:id="rId43"/>
    <p:sldId id="376" r:id="rId44"/>
    <p:sldId id="369" r:id="rId45"/>
    <p:sldId id="379" r:id="rId46"/>
    <p:sldId id="279" r:id="rId47"/>
    <p:sldId id="375" r:id="rId48"/>
    <p:sldId id="330" r:id="rId49"/>
    <p:sldId id="333" r:id="rId50"/>
    <p:sldId id="33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기본 구역" id="{D529007A-CDD9-4866-AA04-0C175CB59233}">
          <p14:sldIdLst>
            <p14:sldId id="315"/>
            <p14:sldId id="350"/>
            <p14:sldId id="351"/>
            <p14:sldId id="352"/>
            <p14:sldId id="372"/>
            <p14:sldId id="373"/>
            <p14:sldId id="374"/>
            <p14:sldId id="356"/>
            <p14:sldId id="359"/>
            <p14:sldId id="360"/>
            <p14:sldId id="370"/>
            <p14:sldId id="319"/>
            <p14:sldId id="353"/>
            <p14:sldId id="354"/>
            <p14:sldId id="355"/>
            <p14:sldId id="320"/>
            <p14:sldId id="362"/>
            <p14:sldId id="378"/>
            <p14:sldId id="347"/>
            <p14:sldId id="327"/>
            <p14:sldId id="323"/>
            <p14:sldId id="326"/>
            <p14:sldId id="339"/>
            <p14:sldId id="363"/>
            <p14:sldId id="364"/>
            <p14:sldId id="340"/>
            <p14:sldId id="342"/>
            <p14:sldId id="343"/>
            <p14:sldId id="344"/>
            <p14:sldId id="345"/>
            <p14:sldId id="346"/>
            <p14:sldId id="332"/>
            <p14:sldId id="348"/>
            <p14:sldId id="349"/>
            <p14:sldId id="331"/>
            <p14:sldId id="366"/>
            <p14:sldId id="365"/>
            <p14:sldId id="377"/>
            <p14:sldId id="368"/>
            <p14:sldId id="376"/>
            <p14:sldId id="369"/>
          </p14:sldIdLst>
        </p14:section>
        <p14:section name="Appendix" id="{44F24B58-BF47-473D-BFEA-1CEF67FB951D}">
          <p14:sldIdLst>
            <p14:sldId id="379"/>
            <p14:sldId id="279"/>
            <p14:sldId id="375"/>
            <p14:sldId id="330"/>
            <p14:sldId id="333"/>
            <p14:sldId id="33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042" autoAdjust="0"/>
  </p:normalViewPr>
  <p:slideViewPr>
    <p:cSldViewPr snapToGrid="0">
      <p:cViewPr varScale="1">
        <p:scale>
          <a:sx n="92" d="100"/>
          <a:sy n="92" d="100"/>
        </p:scale>
        <p:origin x="123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김우재" userId="c090c3a7-fe34-40aa-bb80-32a2a380769d" providerId="ADAL" clId="{3897BFBF-2578-48AB-9FA7-619C484B5CB1}"/>
    <pc:docChg chg="undo custSel addSld delSld modSld modSection">
      <pc:chgData name="김우재" userId="c090c3a7-fe34-40aa-bb80-32a2a380769d" providerId="ADAL" clId="{3897BFBF-2578-48AB-9FA7-619C484B5CB1}" dt="2022-11-14T11:53:17.830" v="14" actId="114"/>
      <pc:docMkLst>
        <pc:docMk/>
      </pc:docMkLst>
      <pc:sldChg chg="add">
        <pc:chgData name="김우재" userId="c090c3a7-fe34-40aa-bb80-32a2a380769d" providerId="ADAL" clId="{3897BFBF-2578-48AB-9FA7-619C484B5CB1}" dt="2022-11-14T11:52:51.821" v="6"/>
        <pc:sldMkLst>
          <pc:docMk/>
          <pc:sldMk cId="2432348278" sldId="279"/>
        </pc:sldMkLst>
      </pc:sldChg>
      <pc:sldChg chg="modSp del">
        <pc:chgData name="김우재" userId="c090c3a7-fe34-40aa-bb80-32a2a380769d" providerId="ADAL" clId="{3897BFBF-2578-48AB-9FA7-619C484B5CB1}" dt="2022-11-14T11:52:46.756" v="5" actId="2696"/>
        <pc:sldMkLst>
          <pc:docMk/>
          <pc:sldMk cId="2573114164" sldId="279"/>
        </pc:sldMkLst>
        <pc:spChg chg="mod">
          <ac:chgData name="김우재" userId="c090c3a7-fe34-40aa-bb80-32a2a380769d" providerId="ADAL" clId="{3897BFBF-2578-48AB-9FA7-619C484B5CB1}" dt="2022-11-14T11:52:31.736" v="0"/>
          <ac:spMkLst>
            <pc:docMk/>
            <pc:sldMk cId="2573114164" sldId="279"/>
            <ac:spMk id="3" creationId="{097856F4-5FB9-4B51-B575-A317AEED27F6}"/>
          </ac:spMkLst>
        </pc:spChg>
      </pc:sldChg>
      <pc:sldChg chg="modSp">
        <pc:chgData name="김우재" userId="c090c3a7-fe34-40aa-bb80-32a2a380769d" providerId="ADAL" clId="{3897BFBF-2578-48AB-9FA7-619C484B5CB1}" dt="2022-11-14T11:53:17.830" v="14" actId="114"/>
        <pc:sldMkLst>
          <pc:docMk/>
          <pc:sldMk cId="1667794419" sldId="352"/>
        </pc:sldMkLst>
        <pc:spChg chg="mod">
          <ac:chgData name="김우재" userId="c090c3a7-fe34-40aa-bb80-32a2a380769d" providerId="ADAL" clId="{3897BFBF-2578-48AB-9FA7-619C484B5CB1}" dt="2022-11-14T11:53:17.830" v="14" actId="114"/>
          <ac:spMkLst>
            <pc:docMk/>
            <pc:sldMk cId="1667794419" sldId="352"/>
            <ac:spMk id="3" creationId="{830422D1-7AA5-4CBC-BBF8-0062C36C91E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3A926D-6926-4041-B083-396123CF6014}" type="datetimeFigureOut">
              <a:rPr lang="ko-KR" altLang="en-US" smtClean="0"/>
              <a:t>2022-11-15</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39A610-5E7F-4240-AD21-4C9ADAF1945A}" type="slidenum">
              <a:rPr lang="ko-KR" altLang="en-US" smtClean="0"/>
              <a:t>‹#›</a:t>
            </a:fld>
            <a:endParaRPr lang="ko-KR" altLang="en-US"/>
          </a:p>
        </p:txBody>
      </p:sp>
    </p:spTree>
    <p:extLst>
      <p:ext uri="{BB962C8B-B14F-4D97-AF65-F5344CB8AC3E}">
        <p14:creationId xmlns:p14="http://schemas.microsoft.com/office/powerpoint/2010/main" val="2310649871"/>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Hi, I am Woo Jae Kim in Master’s program under the supervision of Professor Sung-</a:t>
            </a:r>
            <a:r>
              <a:rPr lang="en-US" altLang="ko-KR" dirty="0" err="1"/>
              <a:t>Eui</a:t>
            </a:r>
            <a:r>
              <a:rPr lang="en-US" altLang="ko-KR" dirty="0"/>
              <a:t> Yoon, and today I will be giving my Master’s Defense presentation.</a:t>
            </a:r>
          </a:p>
          <a:p>
            <a:r>
              <a:rPr lang="en-US" altLang="ko-KR" dirty="0"/>
              <a:t>In this presentation, we present diverse generative perturbations on attention space for transferable adversarial attacks.</a:t>
            </a:r>
          </a:p>
          <a:p>
            <a:r>
              <a:rPr lang="en-US" altLang="ko-KR" dirty="0"/>
              <a:t>This work presents a new way to improve transferability of adversarial attacks by generating diverse perturbations that disrupt image attention.</a:t>
            </a:r>
            <a:endParaRPr lang="ko-KR" altLang="en-US" dirty="0"/>
          </a:p>
        </p:txBody>
      </p:sp>
      <p:sp>
        <p:nvSpPr>
          <p:cNvPr id="4" name="슬라이드 번호 개체 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BEBC2BF-B001-448C-B57F-EC629A7DCE4D}" type="slidenum">
              <a:rPr kumimoji="0" lang="ko-KR" alt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ko-KR" altLang="en-US"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88811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More recently, another branch has focused on modifying the objective functions of these gradient-based attacks.</a:t>
            </a:r>
          </a:p>
          <a:p>
            <a:r>
              <a:rPr lang="en-US" altLang="ko-KR" dirty="0"/>
              <a:t>Unlike the classification loss that focuses on disrupting the final output of the model, these have disrupted the image in intermediate representations of surrogate models.</a:t>
            </a:r>
          </a:p>
          <a:p>
            <a:r>
              <a:rPr lang="en-US" altLang="ko-KR" dirty="0"/>
              <a:t>Out of those, disrupting the attention representation of the image has shown to be the most promising.</a:t>
            </a:r>
          </a:p>
          <a:p>
            <a:r>
              <a:rPr lang="en-US" altLang="ko-KR" dirty="0"/>
              <a:t>Based on the intuition that different models share similar attention representations on a same image, these approaches aim to boost the attack transferability by disrupting the attention.</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10</a:t>
            </a:fld>
            <a:endParaRPr lang="ko-KR" altLang="en-US"/>
          </a:p>
        </p:txBody>
      </p:sp>
    </p:spTree>
    <p:extLst>
      <p:ext uri="{BB962C8B-B14F-4D97-AF65-F5344CB8AC3E}">
        <p14:creationId xmlns:p14="http://schemas.microsoft.com/office/powerpoint/2010/main" val="4124543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However, even with these attempts, these approaches still rely on a gradient-based method and generates adversarial examples in a deterministic manner.</a:t>
            </a:r>
          </a:p>
          <a:p>
            <a:r>
              <a:rPr lang="en-US" altLang="ko-KR" dirty="0"/>
              <a:t>Adversarial examples crafted in this deterministic manner easily fall into a poor local optimum of the surrogate model. </a:t>
            </a:r>
          </a:p>
          <a:p>
            <a:r>
              <a:rPr lang="en-US" altLang="ko-KR" dirty="0"/>
              <a:t>As shown in this conceptual visualization of class decision boundary of a surrogate model and different target models, by searching for adversarial examples in a single direction at each iteration, these methods fail to fully explore the search space of different possible adversarial examples on the surrogate model. </a:t>
            </a:r>
          </a:p>
          <a:p>
            <a:r>
              <a:rPr lang="en-US" altLang="ko-KR"/>
              <a:t>This makes the adversarial example easily fall into a poor local optimum and thus be overfitted to the surrogate model, in which case it would fail to transfer to different target models.</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11</a:t>
            </a:fld>
            <a:endParaRPr lang="ko-KR" altLang="en-US"/>
          </a:p>
        </p:txBody>
      </p:sp>
    </p:spTree>
    <p:extLst>
      <p:ext uri="{BB962C8B-B14F-4D97-AF65-F5344CB8AC3E}">
        <p14:creationId xmlns:p14="http://schemas.microsoft.com/office/powerpoint/2010/main" val="827552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To avoid such poor local optimum and overfitting to the surrogate model, we propose to guide the attack to fool the model in a diverse manner.</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As shown in the figure, this will make the attack explore the search space of adversarial examples more exhaustively and thus prevent the adversarial examples from falling into a poor local optimum.</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Adversarial examples generated this way are less likely to overfit to the surrogate model, making them successfully transfer over to different target models.</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12</a:t>
            </a:fld>
            <a:endParaRPr lang="ko-KR" altLang="en-US"/>
          </a:p>
        </p:txBody>
      </p:sp>
    </p:spTree>
    <p:extLst>
      <p:ext uri="{BB962C8B-B14F-4D97-AF65-F5344CB8AC3E}">
        <p14:creationId xmlns:p14="http://schemas.microsoft.com/office/powerpoint/2010/main" val="1840532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So, our contributions are as follow:</a:t>
            </a:r>
          </a:p>
          <a:p>
            <a:r>
              <a:rPr lang="en-US" altLang="ko-KR" dirty="0"/>
              <a:t>For the first time, we introduce stochasticity to adversarial examples in the feature level to improve transferability.</a:t>
            </a:r>
          </a:p>
          <a:p>
            <a:r>
              <a:rPr lang="en-US" altLang="ko-KR" dirty="0"/>
              <a:t>Then, based on the recent findings that the image attention is likely to be transferable across different models, we propose Attentive-Diversity Attack, an effective generator-based framework that disrupts image attention in a diverse, non-deterministic manner.</a:t>
            </a:r>
          </a:p>
          <a:p>
            <a:r>
              <a:rPr lang="en-US" altLang="ko-KR" dirty="0"/>
              <a:t>We finally show that our framework exhibits superior transferability compared to existing state-of-the-art methods.</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13</a:t>
            </a:fld>
            <a:endParaRPr lang="ko-KR" altLang="en-US"/>
          </a:p>
        </p:txBody>
      </p:sp>
    </p:spTree>
    <p:extLst>
      <p:ext uri="{BB962C8B-B14F-4D97-AF65-F5344CB8AC3E}">
        <p14:creationId xmlns:p14="http://schemas.microsoft.com/office/powerpoint/2010/main" val="2979328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Now, we will talk about how we design our method to solve this problem.</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14</a:t>
            </a:fld>
            <a:endParaRPr lang="ko-KR" altLang="en-US"/>
          </a:p>
        </p:txBody>
      </p:sp>
    </p:spTree>
    <p:extLst>
      <p:ext uri="{BB962C8B-B14F-4D97-AF65-F5344CB8AC3E}">
        <p14:creationId xmlns:p14="http://schemas.microsoft.com/office/powerpoint/2010/main" val="2935675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is an overview of our method. </a:t>
            </a:r>
          </a:p>
          <a:p>
            <a:r>
              <a:rPr lang="en-US" altLang="ko-KR" dirty="0"/>
              <a:t>We propose Attentive-Diversity Attack, or ADA, in short.</a:t>
            </a:r>
          </a:p>
          <a:p>
            <a:r>
              <a:rPr lang="en-US" altLang="ko-KR" dirty="0"/>
              <a:t>In consists of three components: attack generator, attention perturbation, and feature diversification.</a:t>
            </a:r>
          </a:p>
          <a:p>
            <a:r>
              <a:rPr lang="en-US" altLang="ko-KR" dirty="0"/>
              <a:t>In short, we use an attack generator to generate adversarial examples, which is guided to disrupt the attention representation extracted from the model.</a:t>
            </a:r>
          </a:p>
          <a:p>
            <a:r>
              <a:rPr lang="en-US" altLang="ko-KR" dirty="0"/>
              <a:t>We also guide the model to disrupt the attention in a diverse manner.</a:t>
            </a:r>
          </a:p>
          <a:p>
            <a:r>
              <a:rPr lang="en-US" altLang="ko-KR" dirty="0"/>
              <a:t>I will elaborate on each method in more detail sequentially.</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15</a:t>
            </a:fld>
            <a:endParaRPr lang="ko-KR" altLang="en-US"/>
          </a:p>
        </p:txBody>
      </p:sp>
    </p:spTree>
    <p:extLst>
      <p:ext uri="{BB962C8B-B14F-4D97-AF65-F5344CB8AC3E}">
        <p14:creationId xmlns:p14="http://schemas.microsoft.com/office/powerpoint/2010/main" val="1690301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 this framework, to prevent deterministic attacks caused by gradient-based methods, we design an attack generator to craft adversarial examples.</a:t>
            </a:r>
          </a:p>
          <a:p>
            <a:r>
              <a:rPr lang="en-US" altLang="ko-KR" dirty="0"/>
              <a:t>Given a natural image x and a latent code z sampled from a Gaussian distribution, the attack generator g generates an adversarial perturbation.</a:t>
            </a:r>
          </a:p>
          <a:p>
            <a:r>
              <a:rPr lang="en-US" altLang="ko-KR" dirty="0"/>
              <a:t>This perturbation is added to the natural image and clipped to the perturbation bound \epsilon to obtain the adversarial image.</a:t>
            </a:r>
          </a:p>
          <a:p>
            <a:r>
              <a:rPr lang="en-US" altLang="ko-KR" dirty="0"/>
              <a:t>Through latent code z, we aim to learn the attack generator to craft diverse perturbations given different latent codes, thus avoiding poor local optimum.</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16</a:t>
            </a:fld>
            <a:endParaRPr lang="ko-KR" altLang="en-US"/>
          </a:p>
        </p:txBody>
      </p:sp>
    </p:spTree>
    <p:extLst>
      <p:ext uri="{BB962C8B-B14F-4D97-AF65-F5344CB8AC3E}">
        <p14:creationId xmlns:p14="http://schemas.microsoft.com/office/powerpoint/2010/main" val="2624384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Also, based on recent works that attention of a model is likely to be shared across different models, we propose to disrupt the image on the attention space to further boost transferability.</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As shown in this figure, all four models in this figure share similar attention representations; they focus on the head of a gorilla to classify this image as a “gorilla”.</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17</a:t>
            </a:fld>
            <a:endParaRPr lang="ko-KR" altLang="en-US"/>
          </a:p>
        </p:txBody>
      </p:sp>
    </p:spTree>
    <p:extLst>
      <p:ext uri="{BB962C8B-B14F-4D97-AF65-F5344CB8AC3E}">
        <p14:creationId xmlns:p14="http://schemas.microsoft.com/office/powerpoint/2010/main" val="2397181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Thus, by disrupting the model attention on one model, we will be able to disrupt attention on other models.</a:t>
            </a:r>
          </a:p>
          <a:p>
            <a:r>
              <a:rPr lang="en-US" altLang="ko-KR" dirty="0"/>
              <a:t>We calculate attention A given image x and ground truth label t as follows.</a:t>
            </a:r>
          </a:p>
          <a:p>
            <a:r>
              <a:rPr lang="en-US" altLang="ko-KR" dirty="0"/>
              <a:t>We first obtain the gradient of </a:t>
            </a:r>
            <a:r>
              <a:rPr lang="en-US" altLang="ko-KR" dirty="0" err="1"/>
              <a:t>y_t</a:t>
            </a:r>
            <a:r>
              <a:rPr lang="en-US" altLang="ko-KR" dirty="0"/>
              <a:t>, which represents the model prediction output for ground truth class t with respect to target feature F.</a:t>
            </a:r>
          </a:p>
          <a:p>
            <a:r>
              <a:rPr lang="en-US" altLang="ko-KR" dirty="0"/>
              <a:t>Then, we take global average pooling on the gradient and take element-wise multiplication between the output and the feature representation F.</a:t>
            </a:r>
          </a:p>
          <a:p>
            <a:r>
              <a:rPr lang="en-US" altLang="ko-KR" dirty="0"/>
              <a:t>In other words, we treat the weighted feature representation as attention, where the activation of channels that are important to model prediction are boosted, while activation of channels that are less important are suppressed.</a:t>
            </a:r>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18</a:t>
            </a:fld>
            <a:endParaRPr lang="ko-KR" altLang="en-US"/>
          </a:p>
        </p:txBody>
      </p:sp>
    </p:spTree>
    <p:extLst>
      <p:ext uri="{BB962C8B-B14F-4D97-AF65-F5344CB8AC3E}">
        <p14:creationId xmlns:p14="http://schemas.microsoft.com/office/powerpoint/2010/main" val="1113085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Then, we design the attention loss as the L-2 distance between the attention representation of the adversarial image crafted by the attack generator and the attention representation of the natural image.</a:t>
            </a:r>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19</a:t>
            </a:fld>
            <a:endParaRPr lang="ko-KR" altLang="en-US"/>
          </a:p>
        </p:txBody>
      </p:sp>
    </p:spTree>
    <p:extLst>
      <p:ext uri="{BB962C8B-B14F-4D97-AF65-F5344CB8AC3E}">
        <p14:creationId xmlns:p14="http://schemas.microsoft.com/office/powerpoint/2010/main" val="134504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is the table of contents for today’s presentation.</a:t>
            </a:r>
          </a:p>
          <a:p>
            <a:r>
              <a:rPr lang="en-US" altLang="ko-KR" dirty="0"/>
              <a:t>I will first talk about the introduction, then the related works and motivations of our work.</a:t>
            </a:r>
          </a:p>
          <a:p>
            <a:r>
              <a:rPr lang="en-US" altLang="ko-KR" dirty="0"/>
              <a:t>Then, I will elaborate on our approach, show some experimental results, and end the presentation with conclusion.</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2</a:t>
            </a:fld>
            <a:endParaRPr lang="ko-KR" altLang="en-US"/>
          </a:p>
        </p:txBody>
      </p:sp>
    </p:spTree>
    <p:extLst>
      <p:ext uri="{BB962C8B-B14F-4D97-AF65-F5344CB8AC3E}">
        <p14:creationId xmlns:p14="http://schemas.microsoft.com/office/powerpoint/2010/main" val="2782137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Then, the attack generator is trained to maximize the attention loss.</a:t>
            </a:r>
          </a:p>
          <a:p>
            <a:r>
              <a:rPr lang="en-US" altLang="ko-KR" dirty="0"/>
              <a:t>As shown in this diagram, the attack generator is trained to craft perturbations that lead to different attention representation from that of the natural image, thus fooling both the surrogate and target models.</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20</a:t>
            </a:fld>
            <a:endParaRPr lang="ko-KR" altLang="en-US"/>
          </a:p>
        </p:txBody>
      </p:sp>
    </p:spTree>
    <p:extLst>
      <p:ext uri="{BB962C8B-B14F-4D97-AF65-F5344CB8AC3E}">
        <p14:creationId xmlns:p14="http://schemas.microsoft.com/office/powerpoint/2010/main" val="2230396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However, without any guidance, the attack generator may disrupt the attention in a deterministic manner.</a:t>
            </a:r>
          </a:p>
          <a:p>
            <a:r>
              <a:rPr lang="en-US" altLang="ko-KR" dirty="0"/>
              <a:t>In other words, it may simply ignore the latent code z and generate the same perturbations for different latent codes, which will then make it fall into a poor local optimum.</a:t>
            </a:r>
          </a:p>
          <a:p>
            <a:r>
              <a:rPr lang="en-US" altLang="ko-KR" dirty="0"/>
              <a:t>Thus, we explicitly guide the generator to disrupt the attention differently given different latent codes.</a:t>
            </a:r>
          </a:p>
          <a:p>
            <a:r>
              <a:rPr lang="en-US" altLang="ko-KR" dirty="0"/>
              <a:t>To achieve this goal, we propose the diversity loss, which is formulated as follows.</a:t>
            </a:r>
          </a:p>
          <a:p>
            <a:r>
              <a:rPr lang="en-US" altLang="ko-KR" dirty="0"/>
              <a:t>Given the same natural image x, we sample two different latent codes z1 and z2 and generate two different adversarial examples x^adv_z1 and x^adv_z2 using the attack generator.</a:t>
            </a:r>
          </a:p>
          <a:p>
            <a:r>
              <a:rPr lang="en-US" altLang="ko-KR" dirty="0"/>
              <a:t>Then, we obtain the attention representation for the two adversarial examples, and we design the diversity loss as the L-1 distance between the two attention representations regularized by the L-1 distance between the two latent codes.</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21</a:t>
            </a:fld>
            <a:endParaRPr lang="ko-KR" altLang="en-US"/>
          </a:p>
        </p:txBody>
      </p:sp>
    </p:spTree>
    <p:extLst>
      <p:ext uri="{BB962C8B-B14F-4D97-AF65-F5344CB8AC3E}">
        <p14:creationId xmlns:p14="http://schemas.microsoft.com/office/powerpoint/2010/main" val="3737333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Then, we train the attack generator to maximize the diversity loss.</a:t>
            </a:r>
          </a:p>
          <a:p>
            <a:r>
              <a:rPr lang="en-US" altLang="ko-KR" dirty="0"/>
              <a:t>This guides the generator to produce different perturbations for different latent codes such that they lead to adversarial examples that fool the model attention differently.</a:t>
            </a:r>
          </a:p>
          <a:p>
            <a:r>
              <a:rPr lang="en-US" altLang="ko-KR" dirty="0"/>
              <a:t>In this way, the generator exhaustively explores the search space of adversarial examples and avoids falling into a poor local optimum.</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22</a:t>
            </a:fld>
            <a:endParaRPr lang="ko-KR" altLang="en-US"/>
          </a:p>
        </p:txBody>
      </p:sp>
    </p:spTree>
    <p:extLst>
      <p:ext uri="{BB962C8B-B14F-4D97-AF65-F5344CB8AC3E}">
        <p14:creationId xmlns:p14="http://schemas.microsoft.com/office/powerpoint/2010/main" val="3079656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Given the attention loss and the diversity loss, the overall objective of the framework is to learn the generator to maximize both loss functions.</a:t>
            </a:r>
          </a:p>
          <a:p>
            <a:r>
              <a:rPr lang="en-US" altLang="ko-KR" dirty="0"/>
              <a:t>We control the weight of each loss using two hyperparameters </a:t>
            </a:r>
            <a:r>
              <a:rPr lang="en-US" altLang="ko-KR" dirty="0" err="1"/>
              <a:t>lambda_attention</a:t>
            </a:r>
            <a:r>
              <a:rPr lang="en-US" altLang="ko-KR" dirty="0"/>
              <a:t> and </a:t>
            </a:r>
            <a:r>
              <a:rPr lang="en-US" altLang="ko-KR" dirty="0" err="1"/>
              <a:t>lambda_diversity</a:t>
            </a:r>
            <a:r>
              <a:rPr lang="en-US" altLang="ko-KR" dirty="0"/>
              <a:t>.</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23</a:t>
            </a:fld>
            <a:endParaRPr lang="ko-KR" altLang="en-US"/>
          </a:p>
        </p:txBody>
      </p:sp>
    </p:spTree>
    <p:extLst>
      <p:ext uri="{BB962C8B-B14F-4D97-AF65-F5344CB8AC3E}">
        <p14:creationId xmlns:p14="http://schemas.microsoft.com/office/powerpoint/2010/main" val="4179362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Now, we would like to share some of the main experimental results.</a:t>
            </a:r>
          </a:p>
          <a:p>
            <a:r>
              <a:rPr lang="en-US" altLang="ko-KR" dirty="0"/>
              <a:t>We first report the comparison of attack transferability with existing transfer-based attacks.</a:t>
            </a:r>
          </a:p>
          <a:p>
            <a:r>
              <a:rPr lang="en-US" altLang="ko-KR" dirty="0"/>
              <a:t>The leftmost column shows the surrogate models used to craft adversarial examples, and the uppermost row shows the target models used to test the attack transferability.</a:t>
            </a:r>
          </a:p>
          <a:p>
            <a:r>
              <a:rPr lang="en-US" altLang="ko-KR" dirty="0"/>
              <a:t>We use the attack success rate, which is simply the misclassification rate of the models, to compare transferability of the attack.</a:t>
            </a:r>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26</a:t>
            </a:fld>
            <a:endParaRPr lang="ko-KR" altLang="en-US"/>
          </a:p>
        </p:txBody>
      </p:sp>
    </p:spTree>
    <p:extLst>
      <p:ext uri="{BB962C8B-B14F-4D97-AF65-F5344CB8AC3E}">
        <p14:creationId xmlns:p14="http://schemas.microsoft.com/office/powerpoint/2010/main" val="1874980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We make comparisons with existing methods, which all rely on a gradient-based method.</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27</a:t>
            </a:fld>
            <a:endParaRPr lang="ko-KR" altLang="en-US"/>
          </a:p>
        </p:txBody>
      </p:sp>
    </p:spTree>
    <p:extLst>
      <p:ext uri="{BB962C8B-B14F-4D97-AF65-F5344CB8AC3E}">
        <p14:creationId xmlns:p14="http://schemas.microsoft.com/office/powerpoint/2010/main" val="649092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While our method lags behind existing methods under white-box attacks marked in parentheses, which is when the surrogate model is the same as the target model, </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28</a:t>
            </a:fld>
            <a:endParaRPr lang="ko-KR" altLang="en-US"/>
          </a:p>
        </p:txBody>
      </p:sp>
    </p:spTree>
    <p:extLst>
      <p:ext uri="{BB962C8B-B14F-4D97-AF65-F5344CB8AC3E}">
        <p14:creationId xmlns:p14="http://schemas.microsoft.com/office/powerpoint/2010/main" val="30482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our method outperforms existing methods in most of the black-box settings.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This shows that our method overfits less to the surrogate model and generalizes well to unknown models.</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29</a:t>
            </a:fld>
            <a:endParaRPr lang="ko-KR" altLang="en-US"/>
          </a:p>
        </p:txBody>
      </p:sp>
    </p:spTree>
    <p:extLst>
      <p:ext uri="{BB962C8B-B14F-4D97-AF65-F5344CB8AC3E}">
        <p14:creationId xmlns:p14="http://schemas.microsoft.com/office/powerpoint/2010/main" val="1711983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Also, one interesting observation is that our method outperforms existing methods by a larger margin when the architectures of the target models are more different from that of the surrogate model.</a:t>
            </a:r>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30</a:t>
            </a:fld>
            <a:endParaRPr lang="ko-KR" altLang="en-US"/>
          </a:p>
        </p:txBody>
      </p:sp>
    </p:spTree>
    <p:extLst>
      <p:ext uri="{BB962C8B-B14F-4D97-AF65-F5344CB8AC3E}">
        <p14:creationId xmlns:p14="http://schemas.microsoft.com/office/powerpoint/2010/main" val="2469890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For example, while our attack crafted on Inception v3 outperforms FIA by 4.7%p on a more similarly structured Inception v4, it outperforms FIA by a larger margin of 9.6%p on a more differently structured Vgg16.</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This shows that while existing methods overfit to the surrogate model and show low transferability on models with more distinct structures, our method still generalizes well to these models.</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31</a:t>
            </a:fld>
            <a:endParaRPr lang="ko-KR" altLang="en-US"/>
          </a:p>
        </p:txBody>
      </p:sp>
    </p:spTree>
    <p:extLst>
      <p:ext uri="{BB962C8B-B14F-4D97-AF65-F5344CB8AC3E}">
        <p14:creationId xmlns:p14="http://schemas.microsoft.com/office/powerpoint/2010/main" val="580896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First, I will talk about some introduction and backgrounds about my research.</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3</a:t>
            </a:fld>
            <a:endParaRPr lang="ko-KR" altLang="en-US"/>
          </a:p>
        </p:txBody>
      </p:sp>
    </p:spTree>
    <p:extLst>
      <p:ext uri="{BB962C8B-B14F-4D97-AF65-F5344CB8AC3E}">
        <p14:creationId xmlns:p14="http://schemas.microsoft.com/office/powerpoint/2010/main" val="32592614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We now show that diverse adversarial examples generated using our method are indeed more transferable.</a:t>
            </a:r>
          </a:p>
          <a:p>
            <a:r>
              <a:rPr lang="en-US" altLang="ko-KR" dirty="0"/>
              <a:t>The two figures show the PCA visualization of features of adversarial examples crafted by FIA or our method on the surrogate model, which is Inception v3, and a target model, which is </a:t>
            </a:r>
            <a:r>
              <a:rPr lang="en-US" altLang="ko-KR" dirty="0" err="1"/>
              <a:t>ResNet</a:t>
            </a:r>
            <a:r>
              <a:rPr lang="en-US" altLang="ko-KR" dirty="0"/>
              <a:t> v2.</a:t>
            </a:r>
          </a:p>
          <a:p>
            <a:r>
              <a:rPr lang="en-US" altLang="ko-KR" dirty="0"/>
              <a:t>FIA generates deterministic adversarial examples whose feature representations form a dense cluster, while our method generates diverse adversarial examples with a wider distribution. </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32</a:t>
            </a:fld>
            <a:endParaRPr lang="ko-KR" altLang="en-US"/>
          </a:p>
        </p:txBody>
      </p:sp>
    </p:spTree>
    <p:extLst>
      <p:ext uri="{BB962C8B-B14F-4D97-AF65-F5344CB8AC3E}">
        <p14:creationId xmlns:p14="http://schemas.microsoft.com/office/powerpoint/2010/main" val="9564392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On the surrogate model, we can observe that FIA generates stronger adversarial examples.</a:t>
            </a:r>
          </a:p>
          <a:p>
            <a:r>
              <a:rPr lang="en-US" altLang="ko-KR" dirty="0"/>
              <a:t>The average L2 distance from the feature of the original image marked in black circle to the features of the adversarial examples crafted by FIA marked in blue triangles is larger than the distance between the feature of the original image and the features of the adversarial examples crafted by our method marked in red squares.</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33</a:t>
            </a:fld>
            <a:endParaRPr lang="ko-KR" altLang="en-US"/>
          </a:p>
        </p:txBody>
      </p:sp>
    </p:spTree>
    <p:extLst>
      <p:ext uri="{BB962C8B-B14F-4D97-AF65-F5344CB8AC3E}">
        <p14:creationId xmlns:p14="http://schemas.microsoft.com/office/powerpoint/2010/main" val="1769614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However, in the unknown target model, the distance to FIA adversarial examples is a lot smaller than the distance to adversarial examples by our method, showing that adversarial examples crafted by our method are stronger in the black-box setting.</a:t>
            </a:r>
          </a:p>
          <a:p>
            <a:r>
              <a:rPr lang="en-US" altLang="ko-KR" dirty="0"/>
              <a:t>This shows that our method generates highly diverse adversarial examples that also show higher transferability on black-box target models.</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34</a:t>
            </a:fld>
            <a:endParaRPr lang="ko-KR" altLang="en-US"/>
          </a:p>
        </p:txBody>
      </p:sp>
    </p:spTree>
    <p:extLst>
      <p:ext uri="{BB962C8B-B14F-4D97-AF65-F5344CB8AC3E}">
        <p14:creationId xmlns:p14="http://schemas.microsoft.com/office/powerpoint/2010/main" val="26473049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Finally, we visualize the semantically diverse adversarial examples crafted by our method.</a:t>
            </a:r>
          </a:p>
          <a:p>
            <a:r>
              <a:rPr lang="en-US" altLang="ko-KR" dirty="0"/>
              <a:t>We show five adversarial examples crafted using our method with different latent codes.</a:t>
            </a:r>
          </a:p>
          <a:p>
            <a:r>
              <a:rPr lang="en-US" altLang="ko-KR" dirty="0"/>
              <a:t>For all five images, the model misclassifies each of them to different classes and also infers different attention heatmaps, showing that our method indeed disrupts the model in a diverse, non-deterministic manner.</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35</a:t>
            </a:fld>
            <a:endParaRPr lang="ko-KR" altLang="en-US"/>
          </a:p>
        </p:txBody>
      </p:sp>
    </p:spTree>
    <p:extLst>
      <p:ext uri="{BB962C8B-B14F-4D97-AF65-F5344CB8AC3E}">
        <p14:creationId xmlns:p14="http://schemas.microsoft.com/office/powerpoint/2010/main" val="558605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So then, what is adversarial attack?</a:t>
            </a:r>
          </a:p>
          <a:p>
            <a:r>
              <a:rPr lang="en-US" altLang="ko-KR" dirty="0"/>
              <a:t>It is a perturbation maliciously designed to fool the deep learning models.</a:t>
            </a:r>
          </a:p>
          <a:p>
            <a:r>
              <a:rPr lang="en-US" altLang="ko-KR" dirty="0"/>
              <a:t>As shown in the figure, a deep learning model can classify an image of a panda as “panda”.</a:t>
            </a:r>
          </a:p>
          <a:p>
            <a:r>
              <a:rPr lang="en-US" altLang="ko-KR" dirty="0"/>
              <a:t>We can perform adversarial attack on this image to craft an adversarial image.</a:t>
            </a:r>
          </a:p>
          <a:p>
            <a:r>
              <a:rPr lang="en-US" altLang="ko-KR" dirty="0"/>
              <a:t>This adversarial image still looks like a panda to human eyes, but a model misclassifies this image as a “gibbon”.</a:t>
            </a:r>
          </a:p>
          <a:p>
            <a:endParaRPr lang="en-US" altLang="ko-KR" dirty="0"/>
          </a:p>
          <a:p>
            <a:r>
              <a:rPr lang="en-US" altLang="ko-KR" dirty="0"/>
              <a:t>This is what a gibbon looks like, which is vastly different from panda.</a:t>
            </a:r>
          </a:p>
        </p:txBody>
      </p:sp>
      <p:sp>
        <p:nvSpPr>
          <p:cNvPr id="4" name="슬라이드 번호 개체 틀 3"/>
          <p:cNvSpPr>
            <a:spLocks noGrp="1"/>
          </p:cNvSpPr>
          <p:nvPr>
            <p:ph type="sldNum" sz="quarter" idx="5"/>
          </p:nvPr>
        </p:nvSpPr>
        <p:spPr/>
        <p:txBody>
          <a:bodyPr/>
          <a:lstStyle/>
          <a:p>
            <a:fld id="{77A06674-7DA2-46AF-9242-4EB2FABB797A}" type="slidenum">
              <a:rPr lang="ko-KR" altLang="en-US" smtClean="0"/>
              <a:t>43</a:t>
            </a:fld>
            <a:endParaRPr lang="ko-KR" altLang="en-US"/>
          </a:p>
        </p:txBody>
      </p:sp>
    </p:spTree>
    <p:extLst>
      <p:ext uri="{BB962C8B-B14F-4D97-AF65-F5344CB8AC3E}">
        <p14:creationId xmlns:p14="http://schemas.microsoft.com/office/powerpoint/2010/main" val="1237562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First, before we talk about recent approaches to solve the overfitting problem, I will first talk about the white-box gradient-based attacks, which serve as a baseline of those methods.</a:t>
            </a:r>
          </a:p>
          <a:p>
            <a:r>
              <a:rPr lang="en-US" altLang="ko-KR" dirty="0"/>
              <a:t>First introduced by FGSM in 2015, gradient-based attacks exploit the loss gradient of a model to generate perturbations.</a:t>
            </a:r>
          </a:p>
          <a:p>
            <a:r>
              <a:rPr lang="en-US" altLang="ko-KR" dirty="0"/>
              <a:t>Specifically, blah blah</a:t>
            </a:r>
          </a:p>
          <a:p>
            <a:r>
              <a:rPr lang="en-US" altLang="ko-KR" dirty="0"/>
              <a:t>I-FGSM, which was introduced in 2017, repeats this process for multiple iterations to generate stronger attacks.</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44</a:t>
            </a:fld>
            <a:endParaRPr lang="ko-KR" altLang="en-US"/>
          </a:p>
        </p:txBody>
      </p:sp>
    </p:spTree>
    <p:extLst>
      <p:ext uri="{BB962C8B-B14F-4D97-AF65-F5344CB8AC3E}">
        <p14:creationId xmlns:p14="http://schemas.microsoft.com/office/powerpoint/2010/main" val="2716760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Now, we show that our method can indeed generate diverse adversarial examples.</a:t>
            </a:r>
          </a:p>
          <a:p>
            <a:r>
              <a:rPr lang="en-US" altLang="ko-KR" dirty="0"/>
              <a:t>Recent findings have shown that the robustness of adversarial training model improves when trained against a diverse set of adversarial examples.</a:t>
            </a:r>
          </a:p>
          <a:p>
            <a:r>
              <a:rPr lang="en-US" altLang="ko-KR" dirty="0"/>
              <a:t>Based on this finding, we </a:t>
            </a:r>
            <a:r>
              <a:rPr lang="en-US" altLang="ko-KR" dirty="0" err="1"/>
              <a:t>adversarially</a:t>
            </a:r>
            <a:r>
              <a:rPr lang="en-US" altLang="ko-KR" dirty="0"/>
              <a:t> train a model against different gradient-based methods including FGSM, BIM, and PGD, and our method with or without diversity loss.</a:t>
            </a:r>
          </a:p>
          <a:p>
            <a:r>
              <a:rPr lang="en-US" altLang="ko-KR" dirty="0"/>
              <a:t>As shown in the table, our method with the diversity loss shows the highest robustness against all adversarial attacks. </a:t>
            </a:r>
          </a:p>
          <a:p>
            <a:r>
              <a:rPr lang="en-US" altLang="ko-KR" dirty="0"/>
              <a:t>While existing gradient-based methods and our method without diversity loss train the models only against a limited set of deterministic attacks, our method with the diversity loss trains the model against diverse adversarial examples and makes it more robust.</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45</a:t>
            </a:fld>
            <a:endParaRPr lang="ko-KR" altLang="en-US"/>
          </a:p>
        </p:txBody>
      </p:sp>
    </p:spTree>
    <p:extLst>
      <p:ext uri="{BB962C8B-B14F-4D97-AF65-F5344CB8AC3E}">
        <p14:creationId xmlns:p14="http://schemas.microsoft.com/office/powerpoint/2010/main" val="524326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chart shows that our method can outperform existing approaches under various perturbation constraints \epsilon, which controls the magnitude of the adversarial perturbations.</a:t>
            </a:r>
          </a:p>
          <a:p>
            <a:r>
              <a:rPr lang="en-US" altLang="ko-KR" dirty="0"/>
              <a:t>Even at lower \epsilon values of 4, 8, and 12, our method outperforms existing approaches with a significant margin.</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46</a:t>
            </a:fld>
            <a:endParaRPr lang="ko-KR" altLang="en-US"/>
          </a:p>
        </p:txBody>
      </p:sp>
    </p:spTree>
    <p:extLst>
      <p:ext uri="{BB962C8B-B14F-4D97-AF65-F5344CB8AC3E}">
        <p14:creationId xmlns:p14="http://schemas.microsoft.com/office/powerpoint/2010/main" val="9547457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We also verify the effectiveness of our two proposed objectives, or the attention loss and the diversity loss, by controlling the weights on each term.</a:t>
            </a:r>
          </a:p>
          <a:p>
            <a:r>
              <a:rPr lang="en-US" altLang="ko-KR" dirty="0"/>
              <a:t>We use Inception v3 as the surrogate model.</a:t>
            </a:r>
          </a:p>
          <a:p>
            <a:r>
              <a:rPr lang="en-US" altLang="ko-KR" dirty="0"/>
              <a:t>In general, both objectives play an important role at boosting the transferability.</a:t>
            </a:r>
          </a:p>
          <a:p>
            <a:r>
              <a:rPr lang="en-US" altLang="ko-KR" dirty="0"/>
              <a:t>We achieve the best performance when </a:t>
            </a:r>
            <a:r>
              <a:rPr lang="en-US" altLang="ko-KR" dirty="0" err="1"/>
              <a:t>lambda_attention</a:t>
            </a:r>
            <a:r>
              <a:rPr lang="en-US" altLang="ko-KR" dirty="0"/>
              <a:t> is 10, and </a:t>
            </a:r>
            <a:r>
              <a:rPr lang="en-US" altLang="ko-KR" dirty="0" err="1"/>
              <a:t>lambda_diversity</a:t>
            </a:r>
            <a:r>
              <a:rPr lang="en-US" altLang="ko-KR" dirty="0"/>
              <a:t> is 1000.</a:t>
            </a:r>
          </a:p>
          <a:p>
            <a:r>
              <a:rPr lang="en-US" altLang="ko-KR" dirty="0"/>
              <a:t>Interestingly, the attack success rate against Inception v4 is higher when </a:t>
            </a:r>
            <a:r>
              <a:rPr lang="en-US" altLang="ko-KR" dirty="0" err="1"/>
              <a:t>lambda_attention</a:t>
            </a:r>
            <a:r>
              <a:rPr lang="en-US" altLang="ko-KR" dirty="0"/>
              <a:t> is smaller at value of 1, and </a:t>
            </a:r>
            <a:r>
              <a:rPr lang="en-US" altLang="ko-KR" dirty="0" err="1"/>
              <a:t>lambda_div</a:t>
            </a:r>
            <a:r>
              <a:rPr lang="en-US" altLang="ko-KR" dirty="0"/>
              <a:t> is smaller at value of 100.</a:t>
            </a:r>
          </a:p>
          <a:p>
            <a:r>
              <a:rPr lang="en-US" altLang="ko-KR" dirty="0"/>
              <a:t>This is because insufficient weights on the two objectives overfit the attacks to the surrogate model and lead to higher transferability on a more similarly structured Inception v4 but reduces transferability on more differently structured black-box models.</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47</a:t>
            </a:fld>
            <a:endParaRPr lang="ko-KR" altLang="en-US"/>
          </a:p>
        </p:txBody>
      </p:sp>
    </p:spTree>
    <p:extLst>
      <p:ext uri="{BB962C8B-B14F-4D97-AF65-F5344CB8AC3E}">
        <p14:creationId xmlns:p14="http://schemas.microsoft.com/office/powerpoint/2010/main" val="3422430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While deep neural networks have been shown to be promising in numerous computer vision tasks such as image recognition, retrieval, and autonomous driving, recent works have shown that they are vulnerable adversarial attacks.</a:t>
            </a:r>
          </a:p>
          <a:p>
            <a:r>
              <a:rPr lang="en-US" altLang="ko-KR" dirty="0"/>
              <a:t>Let’s look at the video of a deep-learning based object detector on the right side of the screen.</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4</a:t>
            </a:fld>
            <a:endParaRPr lang="ko-KR" altLang="en-US"/>
          </a:p>
        </p:txBody>
      </p:sp>
    </p:spTree>
    <p:extLst>
      <p:ext uri="{BB962C8B-B14F-4D97-AF65-F5344CB8AC3E}">
        <p14:creationId xmlns:p14="http://schemas.microsoft.com/office/powerpoint/2010/main" val="770510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And such adversarial attack can be classified into a white-box attack or a black-box attack depending on the knowledge of the model revealed to the attacker.</a:t>
            </a:r>
          </a:p>
          <a:p>
            <a:r>
              <a:rPr lang="en-US" altLang="ko-KR" dirty="0"/>
              <a:t>White-box attack considers a scenario where the information of the target model including its weights, structures, and gradients are known to the attacker.</a:t>
            </a:r>
          </a:p>
          <a:p>
            <a:r>
              <a:rPr lang="en-US" altLang="ko-KR" dirty="0"/>
              <a:t>In this case, the attacker exploits such information to craft adversarial images that are specifically designed to fool the target model.</a:t>
            </a:r>
            <a:endParaRPr lang="ko-KR" altLang="en-US" dirty="0"/>
          </a:p>
          <a:p>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5</a:t>
            </a:fld>
            <a:endParaRPr lang="ko-KR" altLang="en-US"/>
          </a:p>
        </p:txBody>
      </p:sp>
    </p:spTree>
    <p:extLst>
      <p:ext uri="{BB962C8B-B14F-4D97-AF65-F5344CB8AC3E}">
        <p14:creationId xmlns:p14="http://schemas.microsoft.com/office/powerpoint/2010/main" val="210929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However, in real world cases, the information of the model is usually unrevealed to the attacker.</a:t>
            </a:r>
          </a:p>
          <a:p>
            <a:r>
              <a:rPr lang="en-US" altLang="ko-KR" dirty="0"/>
              <a:t>In this case, we can exploit the transferability characteristics of white-box adversarial attacks.</a:t>
            </a:r>
          </a:p>
          <a:p>
            <a:r>
              <a:rPr lang="en-US" altLang="ko-KR" dirty="0"/>
              <a:t>Transferability refers to a characteristic of adversarial attacks that adversarial images crafted on a known, white-box surrogate model can also sometimes fool unknown, black-box target models.</a:t>
            </a:r>
          </a:p>
          <a:p>
            <a:r>
              <a:rPr lang="en-US" altLang="ko-KR" dirty="0"/>
              <a:t>In this scenario, we can use any white-box attacks to generate adversarial examples that can fool both the surrogate and the target model.</a:t>
            </a:r>
          </a:p>
          <a:p>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6</a:t>
            </a:fld>
            <a:endParaRPr lang="ko-KR" altLang="en-US"/>
          </a:p>
        </p:txBody>
      </p:sp>
    </p:spTree>
    <p:extLst>
      <p:ext uri="{BB962C8B-B14F-4D97-AF65-F5344CB8AC3E}">
        <p14:creationId xmlns:p14="http://schemas.microsoft.com/office/powerpoint/2010/main" val="3333210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However, most of the existing white-box attacks suffer from limited transferability because they are often overfitted to the surrogate model. </a:t>
            </a:r>
          </a:p>
          <a:p>
            <a:r>
              <a:rPr lang="en-US" altLang="ko-KR" dirty="0"/>
              <a:t>Due to the difference in structure and weights across different models, these attacks usually fail to transfer to other models, making them suffer from poor transferability.</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7</a:t>
            </a:fld>
            <a:endParaRPr lang="ko-KR" altLang="en-US"/>
          </a:p>
        </p:txBody>
      </p:sp>
    </p:spTree>
    <p:extLst>
      <p:ext uri="{BB962C8B-B14F-4D97-AF65-F5344CB8AC3E}">
        <p14:creationId xmlns:p14="http://schemas.microsoft.com/office/powerpoint/2010/main" val="886737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Now, I will talk about some recent approaches that have tried to solve this problem and our motivations.</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8</a:t>
            </a:fld>
            <a:endParaRPr lang="ko-KR" altLang="en-US"/>
          </a:p>
        </p:txBody>
      </p:sp>
    </p:spTree>
    <p:extLst>
      <p:ext uri="{BB962C8B-B14F-4D97-AF65-F5344CB8AC3E}">
        <p14:creationId xmlns:p14="http://schemas.microsoft.com/office/powerpoint/2010/main" val="1265827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To reduce such overfitting problem and to solve the overfitting problem, numerous attempts, named transfer-based black-box attacks, have been proposed.</a:t>
            </a:r>
          </a:p>
          <a:p>
            <a:r>
              <a:rPr lang="en-US" altLang="ko-KR" dirty="0"/>
              <a:t>These methods are mostly based on the gradient-based scheme of white-box attacks.</a:t>
            </a:r>
          </a:p>
          <a:p>
            <a:r>
              <a:rPr lang="en-US" altLang="ko-KR" dirty="0"/>
              <a:t>Given a natural image of low classification loss, gradient-based methods iteratively updates the adversarial perturbation to specifically maximize the loss value at each iteration, thus reaching to the final adversarial example of high loss.</a:t>
            </a:r>
          </a:p>
          <a:p>
            <a:r>
              <a:rPr lang="en-US" altLang="ko-KR" dirty="0"/>
              <a:t>One branch of transfer-based attacks have modified the attack optimize method of these gradient-based attacks to improve transferability.</a:t>
            </a:r>
            <a:endParaRPr lang="ko-KR" altLang="en-US" dirty="0"/>
          </a:p>
        </p:txBody>
      </p:sp>
      <p:sp>
        <p:nvSpPr>
          <p:cNvPr id="4" name="슬라이드 번호 개체 틀 3"/>
          <p:cNvSpPr>
            <a:spLocks noGrp="1"/>
          </p:cNvSpPr>
          <p:nvPr>
            <p:ph type="sldNum" sz="quarter" idx="5"/>
          </p:nvPr>
        </p:nvSpPr>
        <p:spPr/>
        <p:txBody>
          <a:bodyPr/>
          <a:lstStyle/>
          <a:p>
            <a:fld id="{9E39A610-5E7F-4240-AD21-4C9ADAF1945A}" type="slidenum">
              <a:rPr lang="ko-KR" altLang="en-US" smtClean="0"/>
              <a:t>9</a:t>
            </a:fld>
            <a:endParaRPr lang="ko-KR" altLang="en-US"/>
          </a:p>
        </p:txBody>
      </p:sp>
    </p:spTree>
    <p:extLst>
      <p:ext uri="{BB962C8B-B14F-4D97-AF65-F5344CB8AC3E}">
        <p14:creationId xmlns:p14="http://schemas.microsoft.com/office/powerpoint/2010/main" val="1737363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endParaRPr lang="en-US"/>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a:p>
        </p:txBody>
      </p:sp>
      <p:sp>
        <p:nvSpPr>
          <p:cNvPr id="4" name="날짜 개체 틀 3"/>
          <p:cNvSpPr>
            <a:spLocks noGrp="1"/>
          </p:cNvSpPr>
          <p:nvPr>
            <p:ph type="dt" sz="half" idx="10"/>
          </p:nvPr>
        </p:nvSpPr>
        <p:spPr/>
        <p:txBody>
          <a:bodyPr/>
          <a:lstStyle/>
          <a:p>
            <a:fld id="{11FB8044-1288-4F48-85F5-07249F4E7D3C}" type="datetime1">
              <a:rPr lang="en-US" altLang="ko-KR" smtClean="0"/>
              <a:t>11/15/2022</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1D7E3998-2BFB-4414-AC15-78CB3FC6DFE0}" type="slidenum">
              <a:rPr lang="en-US" smtClean="0"/>
              <a:t>‹#›</a:t>
            </a:fld>
            <a:endParaRPr lang="en-US" dirty="0"/>
          </a:p>
        </p:txBody>
      </p:sp>
    </p:spTree>
    <p:extLst>
      <p:ext uri="{BB962C8B-B14F-4D97-AF65-F5344CB8AC3E}">
        <p14:creationId xmlns:p14="http://schemas.microsoft.com/office/powerpoint/2010/main" val="230382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세로 텍스트 개체 틀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76FD2471-F979-4160-8F69-CB7E93B7D4FC}" type="datetime1">
              <a:rPr lang="en-US" altLang="ko-KR" smtClean="0"/>
              <a:t>11/15/2022</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1D7E3998-2BFB-4414-AC15-78CB3FC6DFE0}" type="slidenum">
              <a:rPr lang="en-US" smtClean="0"/>
              <a:t>‹#›</a:t>
            </a:fld>
            <a:endParaRPr lang="en-US" dirty="0"/>
          </a:p>
        </p:txBody>
      </p:sp>
      <p:sp>
        <p:nvSpPr>
          <p:cNvPr id="7" name="object 4"/>
          <p:cNvSpPr/>
          <p:nvPr/>
        </p:nvSpPr>
        <p:spPr>
          <a:xfrm>
            <a:off x="261273" y="6475288"/>
            <a:ext cx="1062227" cy="268223"/>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822345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a:t>마스터 제목 스타일 편집</a:t>
            </a:r>
            <a:endParaRPr lang="en-US"/>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D76D6B36-AF25-4BDC-BABA-2A9685FFD6C7}" type="datetime1">
              <a:rPr lang="en-US" altLang="ko-KR" smtClean="0"/>
              <a:t>11/15/2022</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1D7E3998-2BFB-4414-AC15-78CB3FC6DFE0}" type="slidenum">
              <a:rPr lang="en-US" smtClean="0"/>
              <a:t>‹#›</a:t>
            </a:fld>
            <a:endParaRPr lang="en-US" dirty="0"/>
          </a:p>
        </p:txBody>
      </p:sp>
    </p:spTree>
    <p:extLst>
      <p:ext uri="{BB962C8B-B14F-4D97-AF65-F5344CB8AC3E}">
        <p14:creationId xmlns:p14="http://schemas.microsoft.com/office/powerpoint/2010/main" val="1778010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lvl1pPr>
              <a:defRPr sz="3200">
                <a:latin typeface="+mj-lt"/>
              </a:defRPr>
            </a:lvl1pPr>
          </a:lstStyle>
          <a:p>
            <a:r>
              <a:rPr lang="ko-KR" altLang="en-US"/>
              <a:t>마스터 제목 스타일 편집</a:t>
            </a:r>
            <a:endParaRPr lang="en-US" dirty="0"/>
          </a:p>
        </p:txBody>
      </p:sp>
      <p:sp>
        <p:nvSpPr>
          <p:cNvPr id="3" name="내용 개체 틀 2"/>
          <p:cNvSpPr>
            <a:spLocks noGrp="1"/>
          </p:cNvSpPr>
          <p:nvPr>
            <p:ph idx="1"/>
          </p:nvPr>
        </p:nvSpPr>
        <p:spPr/>
        <p:txBody>
          <a:bodyPr/>
          <a:lstStyle>
            <a:lvl1pPr>
              <a:defRPr>
                <a:latin typeface="+mn-lt"/>
              </a:defRPr>
            </a:lvl1pPr>
            <a:lvl2pPr>
              <a:defRPr>
                <a:latin typeface="+mj-lt"/>
              </a:defRPr>
            </a:lvl2pPr>
            <a:lvl3pPr>
              <a:defRPr>
                <a:latin typeface="+mj-lt"/>
              </a:defRPr>
            </a:lvl3pPr>
            <a:lvl4pPr>
              <a:defRPr>
                <a:latin typeface="+mj-lt"/>
              </a:defRPr>
            </a:lvl4pPr>
            <a:lvl5pPr>
              <a:defRPr>
                <a:latin typeface="+mj-lt"/>
              </a:defRPr>
            </a:lvl5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날짜 개체 틀 3"/>
          <p:cNvSpPr>
            <a:spLocks noGrp="1"/>
          </p:cNvSpPr>
          <p:nvPr>
            <p:ph type="dt" sz="half" idx="10"/>
          </p:nvPr>
        </p:nvSpPr>
        <p:spPr/>
        <p:txBody>
          <a:bodyPr/>
          <a:lstStyle/>
          <a:p>
            <a:fld id="{B1442D81-BBB6-437C-89DC-CA68B92A96E8}" type="datetime1">
              <a:rPr lang="en-US" altLang="ko-KR" smtClean="0"/>
              <a:t>11/15/2022</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1D7E3998-2BFB-4414-AC15-78CB3FC6DFE0}" type="slidenum">
              <a:rPr lang="en-US" smtClean="0"/>
              <a:t>‹#›</a:t>
            </a:fld>
            <a:endParaRPr lang="en-US" dirty="0"/>
          </a:p>
        </p:txBody>
      </p:sp>
      <p:sp>
        <p:nvSpPr>
          <p:cNvPr id="7" name="object 4"/>
          <p:cNvSpPr/>
          <p:nvPr/>
        </p:nvSpPr>
        <p:spPr>
          <a:xfrm>
            <a:off x="261273" y="6475288"/>
            <a:ext cx="1062227" cy="268223"/>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809499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endParaRPr lang="en-US"/>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날짜 개체 틀 3"/>
          <p:cNvSpPr>
            <a:spLocks noGrp="1"/>
          </p:cNvSpPr>
          <p:nvPr>
            <p:ph type="dt" sz="half" idx="10"/>
          </p:nvPr>
        </p:nvSpPr>
        <p:spPr/>
        <p:txBody>
          <a:bodyPr/>
          <a:lstStyle/>
          <a:p>
            <a:fld id="{41307062-68A4-4659-8E5E-CD5E942DD21F}" type="datetime1">
              <a:rPr lang="en-US" altLang="ko-KR" smtClean="0"/>
              <a:t>11/15/2022</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1D7E3998-2BFB-4414-AC15-78CB3FC6DFE0}" type="slidenum">
              <a:rPr lang="en-US" smtClean="0"/>
              <a:t>‹#›</a:t>
            </a:fld>
            <a:endParaRPr lang="en-US" dirty="0"/>
          </a:p>
        </p:txBody>
      </p:sp>
      <p:sp>
        <p:nvSpPr>
          <p:cNvPr id="7" name="object 4"/>
          <p:cNvSpPr/>
          <p:nvPr/>
        </p:nvSpPr>
        <p:spPr>
          <a:xfrm>
            <a:off x="261273" y="6475288"/>
            <a:ext cx="1062227" cy="268223"/>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566459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sz="half" idx="1"/>
          </p:nvPr>
        </p:nvSpPr>
        <p:spPr>
          <a:xfrm>
            <a:off x="838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내용 개체 틀 3"/>
          <p:cNvSpPr>
            <a:spLocks noGrp="1"/>
          </p:cNvSpPr>
          <p:nvPr>
            <p:ph sz="half" idx="2"/>
          </p:nvPr>
        </p:nvSpPr>
        <p:spPr>
          <a:xfrm>
            <a:off x="6172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날짜 개체 틀 4"/>
          <p:cNvSpPr>
            <a:spLocks noGrp="1"/>
          </p:cNvSpPr>
          <p:nvPr>
            <p:ph type="dt" sz="half" idx="10"/>
          </p:nvPr>
        </p:nvSpPr>
        <p:spPr/>
        <p:txBody>
          <a:bodyPr/>
          <a:lstStyle/>
          <a:p>
            <a:fld id="{FD1298F7-ED20-49D1-9A1E-07699941D1C8}" type="datetime1">
              <a:rPr lang="en-US" altLang="ko-KR" smtClean="0"/>
              <a:t>11/15/2022</a:t>
            </a:fld>
            <a:endParaRPr lang="en-US" dirty="0"/>
          </a:p>
        </p:txBody>
      </p:sp>
      <p:sp>
        <p:nvSpPr>
          <p:cNvPr id="6" name="바닥글 개체 틀 5"/>
          <p:cNvSpPr>
            <a:spLocks noGrp="1"/>
          </p:cNvSpPr>
          <p:nvPr>
            <p:ph type="ftr" sz="quarter" idx="11"/>
          </p:nvPr>
        </p:nvSpPr>
        <p:spPr/>
        <p:txBody>
          <a:bodyPr/>
          <a:lstStyle/>
          <a:p>
            <a:endParaRPr lang="en-US" dirty="0"/>
          </a:p>
        </p:txBody>
      </p:sp>
      <p:sp>
        <p:nvSpPr>
          <p:cNvPr id="7" name="슬라이드 번호 개체 틀 6"/>
          <p:cNvSpPr>
            <a:spLocks noGrp="1"/>
          </p:cNvSpPr>
          <p:nvPr>
            <p:ph type="sldNum" sz="quarter" idx="12"/>
          </p:nvPr>
        </p:nvSpPr>
        <p:spPr/>
        <p:txBody>
          <a:bodyPr/>
          <a:lstStyle/>
          <a:p>
            <a:fld id="{1D7E3998-2BFB-4414-AC15-78CB3FC6DFE0}" type="slidenum">
              <a:rPr lang="en-US" smtClean="0"/>
              <a:t>‹#›</a:t>
            </a:fld>
            <a:endParaRPr lang="en-US" dirty="0"/>
          </a:p>
        </p:txBody>
      </p:sp>
      <p:sp>
        <p:nvSpPr>
          <p:cNvPr id="8" name="object 4"/>
          <p:cNvSpPr/>
          <p:nvPr/>
        </p:nvSpPr>
        <p:spPr>
          <a:xfrm>
            <a:off x="261273" y="6475288"/>
            <a:ext cx="1062227" cy="268223"/>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250055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a:t>마스터 제목 스타일 편집</a:t>
            </a:r>
            <a:endParaRPr lang="en-US"/>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내용 개체 틀 3"/>
          <p:cNvSpPr>
            <a:spLocks noGrp="1"/>
          </p:cNvSpPr>
          <p:nvPr>
            <p:ph sz="half" idx="2"/>
          </p:nvPr>
        </p:nvSpPr>
        <p:spPr>
          <a:xfrm>
            <a:off x="839788" y="2505075"/>
            <a:ext cx="5157787"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7" name="날짜 개체 틀 6"/>
          <p:cNvSpPr>
            <a:spLocks noGrp="1"/>
          </p:cNvSpPr>
          <p:nvPr>
            <p:ph type="dt" sz="half" idx="10"/>
          </p:nvPr>
        </p:nvSpPr>
        <p:spPr/>
        <p:txBody>
          <a:bodyPr/>
          <a:lstStyle/>
          <a:p>
            <a:fld id="{2A3563B1-B087-448A-9329-5586BDC2A9D6}" type="datetime1">
              <a:rPr lang="en-US" altLang="ko-KR" smtClean="0"/>
              <a:t>11/15/2022</a:t>
            </a:fld>
            <a:endParaRPr lang="en-US" dirty="0"/>
          </a:p>
        </p:txBody>
      </p:sp>
      <p:sp>
        <p:nvSpPr>
          <p:cNvPr id="8" name="바닥글 개체 틀 7"/>
          <p:cNvSpPr>
            <a:spLocks noGrp="1"/>
          </p:cNvSpPr>
          <p:nvPr>
            <p:ph type="ftr" sz="quarter" idx="11"/>
          </p:nvPr>
        </p:nvSpPr>
        <p:spPr/>
        <p:txBody>
          <a:bodyPr/>
          <a:lstStyle/>
          <a:p>
            <a:endParaRPr lang="en-US" dirty="0"/>
          </a:p>
        </p:txBody>
      </p:sp>
      <p:sp>
        <p:nvSpPr>
          <p:cNvPr id="9" name="슬라이드 번호 개체 틀 8"/>
          <p:cNvSpPr>
            <a:spLocks noGrp="1"/>
          </p:cNvSpPr>
          <p:nvPr>
            <p:ph type="sldNum" sz="quarter" idx="12"/>
          </p:nvPr>
        </p:nvSpPr>
        <p:spPr/>
        <p:txBody>
          <a:bodyPr/>
          <a:lstStyle/>
          <a:p>
            <a:fld id="{1D7E3998-2BFB-4414-AC15-78CB3FC6DFE0}" type="slidenum">
              <a:rPr lang="en-US" smtClean="0"/>
              <a:t>‹#›</a:t>
            </a:fld>
            <a:endParaRPr lang="en-US" dirty="0"/>
          </a:p>
        </p:txBody>
      </p:sp>
      <p:sp>
        <p:nvSpPr>
          <p:cNvPr id="10" name="object 4"/>
          <p:cNvSpPr/>
          <p:nvPr/>
        </p:nvSpPr>
        <p:spPr>
          <a:xfrm>
            <a:off x="261273" y="6475288"/>
            <a:ext cx="1062227" cy="268223"/>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230815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날짜 개체 틀 2"/>
          <p:cNvSpPr>
            <a:spLocks noGrp="1"/>
          </p:cNvSpPr>
          <p:nvPr>
            <p:ph type="dt" sz="half" idx="10"/>
          </p:nvPr>
        </p:nvSpPr>
        <p:spPr/>
        <p:txBody>
          <a:bodyPr/>
          <a:lstStyle/>
          <a:p>
            <a:fld id="{C5BA6F18-7019-40EA-9CF4-FC6443D5F6AF}" type="datetime1">
              <a:rPr lang="en-US" altLang="ko-KR" smtClean="0"/>
              <a:t>11/15/2022</a:t>
            </a:fld>
            <a:endParaRPr lang="en-US" dirty="0"/>
          </a:p>
        </p:txBody>
      </p:sp>
      <p:sp>
        <p:nvSpPr>
          <p:cNvPr id="4" name="바닥글 개체 틀 3"/>
          <p:cNvSpPr>
            <a:spLocks noGrp="1"/>
          </p:cNvSpPr>
          <p:nvPr>
            <p:ph type="ftr" sz="quarter" idx="11"/>
          </p:nvPr>
        </p:nvSpPr>
        <p:spPr/>
        <p:txBody>
          <a:bodyPr/>
          <a:lstStyle/>
          <a:p>
            <a:endParaRPr lang="en-US" dirty="0"/>
          </a:p>
        </p:txBody>
      </p:sp>
      <p:sp>
        <p:nvSpPr>
          <p:cNvPr id="5" name="슬라이드 번호 개체 틀 4"/>
          <p:cNvSpPr>
            <a:spLocks noGrp="1"/>
          </p:cNvSpPr>
          <p:nvPr>
            <p:ph type="sldNum" sz="quarter" idx="12"/>
          </p:nvPr>
        </p:nvSpPr>
        <p:spPr/>
        <p:txBody>
          <a:bodyPr/>
          <a:lstStyle/>
          <a:p>
            <a:fld id="{1D7E3998-2BFB-4414-AC15-78CB3FC6DFE0}" type="slidenum">
              <a:rPr lang="en-US" smtClean="0"/>
              <a:t>‹#›</a:t>
            </a:fld>
            <a:endParaRPr lang="en-US" dirty="0"/>
          </a:p>
        </p:txBody>
      </p:sp>
      <p:sp>
        <p:nvSpPr>
          <p:cNvPr id="6" name="object 4"/>
          <p:cNvSpPr/>
          <p:nvPr/>
        </p:nvSpPr>
        <p:spPr>
          <a:xfrm>
            <a:off x="261273" y="6475288"/>
            <a:ext cx="1062227" cy="268223"/>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893236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08480C07-645A-44D4-9D0F-488302A11115}" type="datetime1">
              <a:rPr lang="en-US" altLang="ko-KR" smtClean="0"/>
              <a:t>11/15/2022</a:t>
            </a:fld>
            <a:endParaRPr lang="en-US" dirty="0"/>
          </a:p>
        </p:txBody>
      </p:sp>
      <p:sp>
        <p:nvSpPr>
          <p:cNvPr id="3" name="바닥글 개체 틀 2"/>
          <p:cNvSpPr>
            <a:spLocks noGrp="1"/>
          </p:cNvSpPr>
          <p:nvPr>
            <p:ph type="ftr" sz="quarter" idx="11"/>
          </p:nvPr>
        </p:nvSpPr>
        <p:spPr/>
        <p:txBody>
          <a:bodyPr/>
          <a:lstStyle/>
          <a:p>
            <a:endParaRPr lang="en-US" dirty="0"/>
          </a:p>
        </p:txBody>
      </p:sp>
      <p:sp>
        <p:nvSpPr>
          <p:cNvPr id="4" name="슬라이드 번호 개체 틀 3"/>
          <p:cNvSpPr>
            <a:spLocks noGrp="1"/>
          </p:cNvSpPr>
          <p:nvPr>
            <p:ph type="sldNum" sz="quarter" idx="12"/>
          </p:nvPr>
        </p:nvSpPr>
        <p:spPr/>
        <p:txBody>
          <a:bodyPr/>
          <a:lstStyle/>
          <a:p>
            <a:fld id="{1D7E3998-2BFB-4414-AC15-78CB3FC6DFE0}" type="slidenum">
              <a:rPr lang="en-US" smtClean="0"/>
              <a:t>‹#›</a:t>
            </a:fld>
            <a:endParaRPr lang="en-US" dirty="0"/>
          </a:p>
        </p:txBody>
      </p:sp>
      <p:sp>
        <p:nvSpPr>
          <p:cNvPr id="5" name="object 4"/>
          <p:cNvSpPr/>
          <p:nvPr/>
        </p:nvSpPr>
        <p:spPr>
          <a:xfrm>
            <a:off x="261273" y="6475288"/>
            <a:ext cx="1062227" cy="268223"/>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452328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AB220897-ADDC-4AE8-9E19-15C28FEE4C9F}" type="datetime1">
              <a:rPr lang="en-US" altLang="ko-KR" smtClean="0"/>
              <a:t>11/15/2022</a:t>
            </a:fld>
            <a:endParaRPr lang="en-US" dirty="0"/>
          </a:p>
        </p:txBody>
      </p:sp>
      <p:sp>
        <p:nvSpPr>
          <p:cNvPr id="6" name="바닥글 개체 틀 5"/>
          <p:cNvSpPr>
            <a:spLocks noGrp="1"/>
          </p:cNvSpPr>
          <p:nvPr>
            <p:ph type="ftr" sz="quarter" idx="11"/>
          </p:nvPr>
        </p:nvSpPr>
        <p:spPr/>
        <p:txBody>
          <a:bodyPr/>
          <a:lstStyle/>
          <a:p>
            <a:endParaRPr lang="en-US" dirty="0"/>
          </a:p>
        </p:txBody>
      </p:sp>
      <p:sp>
        <p:nvSpPr>
          <p:cNvPr id="7" name="슬라이드 번호 개체 틀 6"/>
          <p:cNvSpPr>
            <a:spLocks noGrp="1"/>
          </p:cNvSpPr>
          <p:nvPr>
            <p:ph type="sldNum" sz="quarter" idx="12"/>
          </p:nvPr>
        </p:nvSpPr>
        <p:spPr/>
        <p:txBody>
          <a:bodyPr/>
          <a:lstStyle/>
          <a:p>
            <a:fld id="{1D7E3998-2BFB-4414-AC15-78CB3FC6DFE0}" type="slidenum">
              <a:rPr lang="en-US" smtClean="0"/>
              <a:t>‹#›</a:t>
            </a:fld>
            <a:endParaRPr lang="en-US" dirty="0"/>
          </a:p>
        </p:txBody>
      </p:sp>
      <p:sp>
        <p:nvSpPr>
          <p:cNvPr id="8" name="object 4"/>
          <p:cNvSpPr/>
          <p:nvPr/>
        </p:nvSpPr>
        <p:spPr>
          <a:xfrm>
            <a:off x="261273" y="6475288"/>
            <a:ext cx="1062227" cy="268223"/>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963968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2ED20326-E970-4B99-BA72-915F7B92E088}" type="datetime1">
              <a:rPr lang="en-US" altLang="ko-KR" smtClean="0"/>
              <a:t>11/15/2022</a:t>
            </a:fld>
            <a:endParaRPr lang="en-US" dirty="0"/>
          </a:p>
        </p:txBody>
      </p:sp>
      <p:sp>
        <p:nvSpPr>
          <p:cNvPr id="6" name="바닥글 개체 틀 5"/>
          <p:cNvSpPr>
            <a:spLocks noGrp="1"/>
          </p:cNvSpPr>
          <p:nvPr>
            <p:ph type="ftr" sz="quarter" idx="11"/>
          </p:nvPr>
        </p:nvSpPr>
        <p:spPr/>
        <p:txBody>
          <a:bodyPr/>
          <a:lstStyle/>
          <a:p>
            <a:endParaRPr lang="en-US" dirty="0"/>
          </a:p>
        </p:txBody>
      </p:sp>
      <p:sp>
        <p:nvSpPr>
          <p:cNvPr id="7" name="슬라이드 번호 개체 틀 6"/>
          <p:cNvSpPr>
            <a:spLocks noGrp="1"/>
          </p:cNvSpPr>
          <p:nvPr>
            <p:ph type="sldNum" sz="quarter" idx="12"/>
          </p:nvPr>
        </p:nvSpPr>
        <p:spPr/>
        <p:txBody>
          <a:bodyPr/>
          <a:lstStyle/>
          <a:p>
            <a:fld id="{1D7E3998-2BFB-4414-AC15-78CB3FC6DFE0}" type="slidenum">
              <a:rPr lang="en-US" smtClean="0"/>
              <a:t>‹#›</a:t>
            </a:fld>
            <a:endParaRPr lang="en-US" dirty="0"/>
          </a:p>
        </p:txBody>
      </p:sp>
      <p:sp>
        <p:nvSpPr>
          <p:cNvPr id="8" name="object 4"/>
          <p:cNvSpPr/>
          <p:nvPr/>
        </p:nvSpPr>
        <p:spPr>
          <a:xfrm>
            <a:off x="261273" y="6475288"/>
            <a:ext cx="1062227" cy="268223"/>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84347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dirty="0"/>
              <a:t>마스터 제목 스타일 편집</a:t>
            </a:r>
            <a:endParaRPr lang="en-US" dirty="0"/>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dirty="0"/>
              <a:t>마스터 텍스트 스타일 편집</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endParaRPr lang="en-US" dirty="0"/>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BFC3C-E7A8-4C98-9F62-E1E5AD75570C}" type="datetime1">
              <a:rPr lang="en-US" altLang="ko-KR" smtClean="0"/>
              <a:t>11/15/2022</a:t>
            </a:fld>
            <a:endParaRPr lang="en-US" dirty="0"/>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7E3998-2BFB-4414-AC15-78CB3FC6DFE0}" type="slidenum">
              <a:rPr lang="en-US" smtClean="0"/>
              <a:t>‹#›</a:t>
            </a:fld>
            <a:endParaRPr lang="en-US" dirty="0"/>
          </a:p>
        </p:txBody>
      </p:sp>
    </p:spTree>
    <p:extLst>
      <p:ext uri="{BB962C8B-B14F-4D97-AF65-F5344CB8AC3E}">
        <p14:creationId xmlns:p14="http://schemas.microsoft.com/office/powerpoint/2010/main" val="90630613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l" defTabSz="914400" rtl="0" eaLnBrk="1" latinLnBrk="1"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8.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1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0.png"/><Relationship Id="rId10" Type="http://schemas.openxmlformats.org/officeDocument/2006/relationships/image" Target="../media/image170.png"/><Relationship Id="rId4" Type="http://schemas.openxmlformats.org/officeDocument/2006/relationships/image" Target="../media/image10.pn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4.png"/><Relationship Id="rId7"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320.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7.png"/><Relationship Id="rId3" Type="http://schemas.openxmlformats.org/officeDocument/2006/relationships/image" Target="../media/image36.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37.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26" Type="http://schemas.openxmlformats.org/officeDocument/2006/relationships/image" Target="../media/image27.png"/><Relationship Id="rId3"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40.png"/><Relationship Id="rId10" Type="http://schemas.openxmlformats.org/officeDocument/2006/relationships/image" Target="../media/image14.png"/><Relationship Id="rId4" Type="http://schemas.openxmlformats.org/officeDocument/2006/relationships/image" Target="../media/image39.png"/><Relationship Id="rId9" Type="http://schemas.openxmlformats.org/officeDocument/2006/relationships/image" Target="../media/image13.png"/><Relationship Id="rId14" Type="http://schemas.openxmlformats.org/officeDocument/2006/relationships/image" Target="../media/image18.png"/><Relationship Id="rId27"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F582C37-887A-4242-85A2-6E6B11745CE4}"/>
              </a:ext>
            </a:extLst>
          </p:cNvPr>
          <p:cNvSpPr>
            <a:spLocks noGrp="1"/>
          </p:cNvSpPr>
          <p:nvPr>
            <p:ph type="ctrTitle"/>
          </p:nvPr>
        </p:nvSpPr>
        <p:spPr>
          <a:xfrm>
            <a:off x="1106032" y="1122363"/>
            <a:ext cx="9979937" cy="2387600"/>
          </a:xfrm>
        </p:spPr>
        <p:txBody>
          <a:bodyPr>
            <a:noAutofit/>
          </a:bodyPr>
          <a:lstStyle/>
          <a:p>
            <a:pPr>
              <a:lnSpc>
                <a:spcPct val="100000"/>
              </a:lnSpc>
            </a:pPr>
            <a:r>
              <a:rPr lang="en-US" altLang="ko-KR" sz="3400" b="1" dirty="0"/>
              <a:t>Diverse Generative Perturbations on Attention Space for Transferable Adversarial Attacks</a:t>
            </a:r>
          </a:p>
        </p:txBody>
      </p:sp>
      <p:sp>
        <p:nvSpPr>
          <p:cNvPr id="3" name="부제목 2">
            <a:extLst>
              <a:ext uri="{FF2B5EF4-FFF2-40B4-BE49-F238E27FC236}">
                <a16:creationId xmlns:a16="http://schemas.microsoft.com/office/drawing/2014/main" id="{7439963F-02E0-4204-BA49-6BB1F54A6248}"/>
              </a:ext>
            </a:extLst>
          </p:cNvPr>
          <p:cNvSpPr>
            <a:spLocks noGrp="1"/>
          </p:cNvSpPr>
          <p:nvPr>
            <p:ph type="subTitle" idx="1"/>
          </p:nvPr>
        </p:nvSpPr>
        <p:spPr>
          <a:xfrm>
            <a:off x="1524000" y="3986504"/>
            <a:ext cx="9144000" cy="1822017"/>
          </a:xfrm>
        </p:spPr>
        <p:txBody>
          <a:bodyPr>
            <a:normAutofit fontScale="85000" lnSpcReduction="20000"/>
          </a:bodyPr>
          <a:lstStyle/>
          <a:p>
            <a:endParaRPr lang="en-US" altLang="ko-KR" sz="2400" dirty="0"/>
          </a:p>
          <a:p>
            <a:r>
              <a:rPr lang="en-US" altLang="ko-KR" sz="3100" b="0" dirty="0"/>
              <a:t>Woo Jae Kim (</a:t>
            </a:r>
            <a:r>
              <a:rPr lang="ko-KR" altLang="en-US" sz="3100" b="0" dirty="0"/>
              <a:t>김 우 재</a:t>
            </a:r>
            <a:r>
              <a:rPr lang="en-US" altLang="ko-KR" sz="3100" b="0" dirty="0"/>
              <a:t>)</a:t>
            </a:r>
          </a:p>
          <a:p>
            <a:endParaRPr lang="en-US" altLang="ko-KR" dirty="0"/>
          </a:p>
          <a:p>
            <a:r>
              <a:rPr lang="en-US" altLang="ko-KR" sz="2400" b="0" dirty="0"/>
              <a:t>Advisor: Prof. Sung-</a:t>
            </a:r>
            <a:r>
              <a:rPr lang="en-US" altLang="ko-KR" sz="2400" b="0" dirty="0" err="1"/>
              <a:t>Eui</a:t>
            </a:r>
            <a:r>
              <a:rPr lang="en-US" altLang="ko-KR" sz="2400" b="0" dirty="0"/>
              <a:t> Yoon</a:t>
            </a:r>
          </a:p>
          <a:p>
            <a:r>
              <a:rPr lang="en-US" altLang="ko-KR" dirty="0"/>
              <a:t>School of Computing, KAIST</a:t>
            </a:r>
            <a:endParaRPr lang="en-US" altLang="ko-KR" sz="2400" b="0" dirty="0"/>
          </a:p>
        </p:txBody>
      </p:sp>
      <p:pic>
        <p:nvPicPr>
          <p:cNvPr id="6" name="그림 5">
            <a:extLst>
              <a:ext uri="{FF2B5EF4-FFF2-40B4-BE49-F238E27FC236}">
                <a16:creationId xmlns:a16="http://schemas.microsoft.com/office/drawing/2014/main" id="{A6C7B1E6-4E31-44E5-A554-2AE57734C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0991"/>
            <a:ext cx="2520000" cy="700000"/>
          </a:xfrm>
          <a:prstGeom prst="rect">
            <a:avLst/>
          </a:prstGeom>
        </p:spPr>
      </p:pic>
      <p:sp>
        <p:nvSpPr>
          <p:cNvPr id="10" name="슬라이드 번호 개체 틀 9">
            <a:extLst>
              <a:ext uri="{FF2B5EF4-FFF2-40B4-BE49-F238E27FC236}">
                <a16:creationId xmlns:a16="http://schemas.microsoft.com/office/drawing/2014/main" id="{4CE3FBED-3956-4793-9357-96968126F589}"/>
              </a:ext>
            </a:extLst>
          </p:cNvPr>
          <p:cNvSpPr>
            <a:spLocks noGrp="1"/>
          </p:cNvSpPr>
          <p:nvPr>
            <p:ph type="sldNum" sz="quarter" idx="12"/>
          </p:nvPr>
        </p:nvSpPr>
        <p:spPr/>
        <p:txBody>
          <a:bodyPr/>
          <a:lstStyle/>
          <a:p>
            <a:fld id="{1D7E3998-2BFB-4414-AC15-78CB3FC6DFE0}" type="slidenum">
              <a:rPr lang="en-US" smtClean="0"/>
              <a:t>1</a:t>
            </a:fld>
            <a:endParaRPr lang="en-US" dirty="0"/>
          </a:p>
        </p:txBody>
      </p:sp>
      <p:sp>
        <p:nvSpPr>
          <p:cNvPr id="7" name="직사각형 6">
            <a:extLst>
              <a:ext uri="{FF2B5EF4-FFF2-40B4-BE49-F238E27FC236}">
                <a16:creationId xmlns:a16="http://schemas.microsoft.com/office/drawing/2014/main" id="{A4134B50-0D70-4E80-8BE0-87E8B6D3D04D}"/>
              </a:ext>
            </a:extLst>
          </p:cNvPr>
          <p:cNvSpPr/>
          <p:nvPr/>
        </p:nvSpPr>
        <p:spPr>
          <a:xfrm>
            <a:off x="777411" y="6519446"/>
            <a:ext cx="10637178" cy="338554"/>
          </a:xfrm>
          <a:prstGeom prst="rect">
            <a:avLst/>
          </a:prstGeom>
        </p:spPr>
        <p:txBody>
          <a:bodyPr wrap="square">
            <a:spAutoFit/>
          </a:bodyPr>
          <a:lstStyle/>
          <a:p>
            <a:pPr algn="ctr"/>
            <a:r>
              <a:rPr lang="en-US" altLang="ko-KR" sz="1600" b="1" i="1" dirty="0"/>
              <a:t>Published at International Conference on Image Processing (ICIP) 2022, Oral paper</a:t>
            </a:r>
            <a:endParaRPr lang="ko-KR" altLang="en-US" sz="1600" b="1" i="1" dirty="0"/>
          </a:p>
        </p:txBody>
      </p:sp>
    </p:spTree>
    <p:extLst>
      <p:ext uri="{BB962C8B-B14F-4D97-AF65-F5344CB8AC3E}">
        <p14:creationId xmlns:p14="http://schemas.microsoft.com/office/powerpoint/2010/main" val="954844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B30DCB95-4663-450A-9007-70CC2F561F12}"/>
              </a:ext>
            </a:extLst>
          </p:cNvPr>
          <p:cNvSpPr>
            <a:spLocks noGrp="1"/>
          </p:cNvSpPr>
          <p:nvPr>
            <p:ph idx="1"/>
          </p:nvPr>
        </p:nvSpPr>
        <p:spPr/>
        <p:txBody>
          <a:bodyPr>
            <a:normAutofit/>
          </a:bodyPr>
          <a:lstStyle/>
          <a:p>
            <a:r>
              <a:rPr lang="en-US" altLang="ko-KR" dirty="0"/>
              <a:t>Modifying objective functions</a:t>
            </a:r>
          </a:p>
          <a:p>
            <a:pPr lvl="1"/>
            <a:r>
              <a:rPr lang="en-US" altLang="ko-KR" sz="2000" dirty="0">
                <a:latin typeface="+mn-lt"/>
              </a:rPr>
              <a:t>TAP [4] : Disrupts images on the feature space</a:t>
            </a:r>
          </a:p>
          <a:p>
            <a:pPr lvl="1"/>
            <a:r>
              <a:rPr lang="en-US" altLang="ko-KR" sz="2000" dirty="0">
                <a:latin typeface="+mn-lt"/>
              </a:rPr>
              <a:t>ATA [5] : Disrupts images on the </a:t>
            </a:r>
            <a:r>
              <a:rPr lang="en-US" altLang="ko-KR" sz="2000" dirty="0" err="1">
                <a:latin typeface="+mn-lt"/>
              </a:rPr>
              <a:t>GradCAM</a:t>
            </a:r>
            <a:r>
              <a:rPr lang="en-US" altLang="ko-KR" sz="2000" dirty="0">
                <a:latin typeface="+mn-lt"/>
              </a:rPr>
              <a:t> attention space</a:t>
            </a:r>
          </a:p>
          <a:p>
            <a:pPr lvl="1"/>
            <a:r>
              <a:rPr lang="en-US" altLang="ko-KR" sz="2000" dirty="0">
                <a:latin typeface="+mn-lt"/>
              </a:rPr>
              <a:t>FIA [6] : Disrupts importance features of images obtained through aggregated gradients</a:t>
            </a:r>
            <a:endParaRPr lang="ko-KR" altLang="en-US" sz="2000" dirty="0">
              <a:latin typeface="+mn-lt"/>
            </a:endParaRPr>
          </a:p>
        </p:txBody>
      </p:sp>
      <p:sp>
        <p:nvSpPr>
          <p:cNvPr id="4" name="슬라이드 번호 개체 틀 3">
            <a:extLst>
              <a:ext uri="{FF2B5EF4-FFF2-40B4-BE49-F238E27FC236}">
                <a16:creationId xmlns:a16="http://schemas.microsoft.com/office/drawing/2014/main" id="{08F97094-F453-489E-AC1F-9501AB34975E}"/>
              </a:ext>
            </a:extLst>
          </p:cNvPr>
          <p:cNvSpPr>
            <a:spLocks noGrp="1"/>
          </p:cNvSpPr>
          <p:nvPr>
            <p:ph type="sldNum" sz="quarter" idx="12"/>
          </p:nvPr>
        </p:nvSpPr>
        <p:spPr/>
        <p:txBody>
          <a:bodyPr/>
          <a:lstStyle/>
          <a:p>
            <a:fld id="{1D7E3998-2BFB-4414-AC15-78CB3FC6DFE0}" type="slidenum">
              <a:rPr lang="en-US" smtClean="0"/>
              <a:t>10</a:t>
            </a:fld>
            <a:endParaRPr lang="en-US" dirty="0"/>
          </a:p>
        </p:txBody>
      </p:sp>
      <p:sp>
        <p:nvSpPr>
          <p:cNvPr id="7" name="제목 1">
            <a:extLst>
              <a:ext uri="{FF2B5EF4-FFF2-40B4-BE49-F238E27FC236}">
                <a16:creationId xmlns:a16="http://schemas.microsoft.com/office/drawing/2014/main" id="{32619573-5576-404E-B87E-9D85D0754318}"/>
              </a:ext>
            </a:extLst>
          </p:cNvPr>
          <p:cNvSpPr>
            <a:spLocks noGrp="1"/>
          </p:cNvSpPr>
          <p:nvPr>
            <p:ph type="title"/>
          </p:nvPr>
        </p:nvSpPr>
        <p:spPr>
          <a:xfrm>
            <a:off x="838200" y="365125"/>
            <a:ext cx="10515600" cy="1325563"/>
          </a:xfrm>
        </p:spPr>
        <p:txBody>
          <a:bodyPr/>
          <a:lstStyle/>
          <a:p>
            <a:r>
              <a:rPr lang="en-US" altLang="ko-KR" dirty="0"/>
              <a:t>Existing Approaches </a:t>
            </a:r>
            <a:r>
              <a:rPr lang="en-US" altLang="ko-KR" sz="2400" dirty="0"/>
              <a:t>| Transfer-based Black-box Attacks</a:t>
            </a:r>
            <a:endParaRPr lang="ko-KR" altLang="en-US" dirty="0"/>
          </a:p>
        </p:txBody>
      </p:sp>
      <p:pic>
        <p:nvPicPr>
          <p:cNvPr id="9" name="그림 8">
            <a:extLst>
              <a:ext uri="{FF2B5EF4-FFF2-40B4-BE49-F238E27FC236}">
                <a16:creationId xmlns:a16="http://schemas.microsoft.com/office/drawing/2014/main" id="{56642B49-D486-4CAF-A12B-79F92EB5D6ED}"/>
              </a:ext>
            </a:extLst>
          </p:cNvPr>
          <p:cNvPicPr>
            <a:picLocks noChangeAspect="1"/>
          </p:cNvPicPr>
          <p:nvPr/>
        </p:nvPicPr>
        <p:blipFill>
          <a:blip r:embed="rId3"/>
          <a:stretch>
            <a:fillRect/>
          </a:stretch>
        </p:blipFill>
        <p:spPr>
          <a:xfrm>
            <a:off x="3177313" y="3355929"/>
            <a:ext cx="5837374" cy="3090706"/>
          </a:xfrm>
          <a:prstGeom prst="rect">
            <a:avLst/>
          </a:prstGeom>
        </p:spPr>
      </p:pic>
      <p:sp>
        <p:nvSpPr>
          <p:cNvPr id="10" name="직사각형 9">
            <a:extLst>
              <a:ext uri="{FF2B5EF4-FFF2-40B4-BE49-F238E27FC236}">
                <a16:creationId xmlns:a16="http://schemas.microsoft.com/office/drawing/2014/main" id="{D46E18AD-B07A-40BB-A62F-81FD568CC4F2}"/>
              </a:ext>
            </a:extLst>
          </p:cNvPr>
          <p:cNvSpPr/>
          <p:nvPr/>
        </p:nvSpPr>
        <p:spPr>
          <a:xfrm>
            <a:off x="3048000" y="6581001"/>
            <a:ext cx="6096000" cy="276999"/>
          </a:xfrm>
          <a:prstGeom prst="rect">
            <a:avLst/>
          </a:prstGeom>
        </p:spPr>
        <p:txBody>
          <a:bodyPr>
            <a:spAutoFit/>
          </a:bodyPr>
          <a:lstStyle/>
          <a:p>
            <a:pPr algn="ctr"/>
            <a:r>
              <a:rPr lang="en-US" altLang="ko-KR" sz="1200" dirty="0"/>
              <a:t>Image: [6] Wang et. al., Feature Importance-aware Transferable Adversarial Attacks, ICCV 2021</a:t>
            </a:r>
          </a:p>
        </p:txBody>
      </p:sp>
    </p:spTree>
    <p:extLst>
      <p:ext uri="{BB962C8B-B14F-4D97-AF65-F5344CB8AC3E}">
        <p14:creationId xmlns:p14="http://schemas.microsoft.com/office/powerpoint/2010/main" val="2061943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D3B94C3-C048-4D3D-A447-7835ACE05F21}"/>
              </a:ext>
            </a:extLst>
          </p:cNvPr>
          <p:cNvSpPr>
            <a:spLocks noGrp="1"/>
          </p:cNvSpPr>
          <p:nvPr>
            <p:ph type="title"/>
          </p:nvPr>
        </p:nvSpPr>
        <p:spPr/>
        <p:txBody>
          <a:bodyPr/>
          <a:lstStyle/>
          <a:p>
            <a:r>
              <a:rPr lang="en-US" altLang="ko-KR" dirty="0"/>
              <a:t>Limitations of Existing Approaches</a:t>
            </a:r>
            <a:endParaRPr lang="ko-KR" altLang="en-US" dirty="0"/>
          </a:p>
        </p:txBody>
      </p:sp>
      <p:sp>
        <p:nvSpPr>
          <p:cNvPr id="3" name="내용 개체 틀 2">
            <a:extLst>
              <a:ext uri="{FF2B5EF4-FFF2-40B4-BE49-F238E27FC236}">
                <a16:creationId xmlns:a16="http://schemas.microsoft.com/office/drawing/2014/main" id="{95D183AE-1132-4348-B8FD-254BD9DAC525}"/>
              </a:ext>
            </a:extLst>
          </p:cNvPr>
          <p:cNvSpPr>
            <a:spLocks noGrp="1"/>
          </p:cNvSpPr>
          <p:nvPr>
            <p:ph idx="1"/>
          </p:nvPr>
        </p:nvSpPr>
        <p:spPr/>
        <p:txBody>
          <a:bodyPr>
            <a:normAutofit/>
          </a:bodyPr>
          <a:lstStyle/>
          <a:p>
            <a:r>
              <a:rPr lang="en-US" altLang="ko-KR" dirty="0"/>
              <a:t>Gradient-based attacks craft adversarial examples in a </a:t>
            </a:r>
            <a:r>
              <a:rPr lang="en-US" altLang="ko-KR" b="1" i="1" dirty="0"/>
              <a:t>deterministic</a:t>
            </a:r>
            <a:r>
              <a:rPr lang="en-US" altLang="ko-KR" dirty="0"/>
              <a:t> manner </a:t>
            </a:r>
          </a:p>
          <a:p>
            <a:r>
              <a:rPr lang="en-US" altLang="ko-KR" dirty="0"/>
              <a:t>Adversarial example easily falls into a </a:t>
            </a:r>
            <a:r>
              <a:rPr lang="en-US" altLang="ko-KR" b="1" i="1" dirty="0"/>
              <a:t>poor local optimum</a:t>
            </a:r>
            <a:r>
              <a:rPr lang="en-US" altLang="ko-KR" dirty="0"/>
              <a:t> and overfits to the surrogate model</a:t>
            </a:r>
          </a:p>
        </p:txBody>
      </p:sp>
      <p:sp>
        <p:nvSpPr>
          <p:cNvPr id="4" name="슬라이드 번호 개체 틀 3">
            <a:extLst>
              <a:ext uri="{FF2B5EF4-FFF2-40B4-BE49-F238E27FC236}">
                <a16:creationId xmlns:a16="http://schemas.microsoft.com/office/drawing/2014/main" id="{488741A7-56A8-4EDE-9E85-C1A09CDC4B2C}"/>
              </a:ext>
            </a:extLst>
          </p:cNvPr>
          <p:cNvSpPr>
            <a:spLocks noGrp="1"/>
          </p:cNvSpPr>
          <p:nvPr>
            <p:ph type="sldNum" sz="quarter" idx="12"/>
          </p:nvPr>
        </p:nvSpPr>
        <p:spPr/>
        <p:txBody>
          <a:bodyPr/>
          <a:lstStyle/>
          <a:p>
            <a:fld id="{1D7E3998-2BFB-4414-AC15-78CB3FC6DFE0}" type="slidenum">
              <a:rPr lang="en-US" smtClean="0"/>
              <a:t>11</a:t>
            </a:fld>
            <a:endParaRPr lang="en-US" dirty="0"/>
          </a:p>
        </p:txBody>
      </p:sp>
      <p:pic>
        <p:nvPicPr>
          <p:cNvPr id="6" name="그림 5">
            <a:extLst>
              <a:ext uri="{FF2B5EF4-FFF2-40B4-BE49-F238E27FC236}">
                <a16:creationId xmlns:a16="http://schemas.microsoft.com/office/drawing/2014/main" id="{8EF49BBE-8E48-46BC-AAA2-BABE703E2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391" y="3117351"/>
            <a:ext cx="6245219" cy="3513900"/>
          </a:xfrm>
          <a:prstGeom prst="rect">
            <a:avLst/>
          </a:prstGeom>
        </p:spPr>
      </p:pic>
    </p:spTree>
    <p:extLst>
      <p:ext uri="{BB962C8B-B14F-4D97-AF65-F5344CB8AC3E}">
        <p14:creationId xmlns:p14="http://schemas.microsoft.com/office/powerpoint/2010/main" val="2062085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FAA1AF2-956E-4CA0-9EBC-BE88D3F86437}"/>
              </a:ext>
            </a:extLst>
          </p:cNvPr>
          <p:cNvSpPr>
            <a:spLocks noGrp="1"/>
          </p:cNvSpPr>
          <p:nvPr>
            <p:ph type="title"/>
          </p:nvPr>
        </p:nvSpPr>
        <p:spPr/>
        <p:txBody>
          <a:bodyPr/>
          <a:lstStyle/>
          <a:p>
            <a:r>
              <a:rPr lang="en-US" altLang="ko-KR" dirty="0"/>
              <a:t>Motivation and Idea</a:t>
            </a:r>
            <a:endParaRPr lang="ko-KR" altLang="en-US" dirty="0"/>
          </a:p>
        </p:txBody>
      </p:sp>
      <p:sp>
        <p:nvSpPr>
          <p:cNvPr id="3" name="내용 개체 틀 2">
            <a:extLst>
              <a:ext uri="{FF2B5EF4-FFF2-40B4-BE49-F238E27FC236}">
                <a16:creationId xmlns:a16="http://schemas.microsoft.com/office/drawing/2014/main" id="{F8A0C230-7ECF-4678-836B-81B9F1B1E9C1}"/>
              </a:ext>
            </a:extLst>
          </p:cNvPr>
          <p:cNvSpPr>
            <a:spLocks noGrp="1"/>
          </p:cNvSpPr>
          <p:nvPr>
            <p:ph idx="1"/>
          </p:nvPr>
        </p:nvSpPr>
        <p:spPr/>
        <p:txBody>
          <a:bodyPr>
            <a:normAutofit/>
          </a:bodyPr>
          <a:lstStyle/>
          <a:p>
            <a:r>
              <a:rPr lang="en-US" altLang="ko-KR" dirty="0"/>
              <a:t>Thus, we guide the attack to fool the model in a </a:t>
            </a:r>
            <a:r>
              <a:rPr lang="en-US" altLang="ko-KR" b="1" i="1" dirty="0"/>
              <a:t>diverse manner</a:t>
            </a:r>
          </a:p>
          <a:p>
            <a:r>
              <a:rPr lang="en-US" altLang="ko-KR" dirty="0"/>
              <a:t>This will prevent the adversarial example from falling into poor local optimum</a:t>
            </a:r>
          </a:p>
        </p:txBody>
      </p:sp>
      <p:sp>
        <p:nvSpPr>
          <p:cNvPr id="4" name="슬라이드 번호 개체 틀 3">
            <a:extLst>
              <a:ext uri="{FF2B5EF4-FFF2-40B4-BE49-F238E27FC236}">
                <a16:creationId xmlns:a16="http://schemas.microsoft.com/office/drawing/2014/main" id="{8145FD69-CE6C-4ED4-B8F7-F984C2D17541}"/>
              </a:ext>
            </a:extLst>
          </p:cNvPr>
          <p:cNvSpPr>
            <a:spLocks noGrp="1"/>
          </p:cNvSpPr>
          <p:nvPr>
            <p:ph type="sldNum" sz="quarter" idx="12"/>
          </p:nvPr>
        </p:nvSpPr>
        <p:spPr/>
        <p:txBody>
          <a:bodyPr/>
          <a:lstStyle/>
          <a:p>
            <a:fld id="{1D7E3998-2BFB-4414-AC15-78CB3FC6DFE0}" type="slidenum">
              <a:rPr lang="en-US" smtClean="0"/>
              <a:t>12</a:t>
            </a:fld>
            <a:endParaRPr lang="en-US" dirty="0"/>
          </a:p>
        </p:txBody>
      </p:sp>
      <p:pic>
        <p:nvPicPr>
          <p:cNvPr id="7" name="그림 6">
            <a:extLst>
              <a:ext uri="{FF2B5EF4-FFF2-40B4-BE49-F238E27FC236}">
                <a16:creationId xmlns:a16="http://schemas.microsoft.com/office/drawing/2014/main" id="{758B09E2-0B33-4728-830E-3DACC78D2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391" y="3117351"/>
            <a:ext cx="6245219" cy="3513899"/>
          </a:xfrm>
          <a:prstGeom prst="rect">
            <a:avLst/>
          </a:prstGeom>
        </p:spPr>
      </p:pic>
    </p:spTree>
    <p:extLst>
      <p:ext uri="{BB962C8B-B14F-4D97-AF65-F5344CB8AC3E}">
        <p14:creationId xmlns:p14="http://schemas.microsoft.com/office/powerpoint/2010/main" val="3953786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FA33FFA-9022-4E1D-8E5F-D4EFF3A68C0F}"/>
              </a:ext>
            </a:extLst>
          </p:cNvPr>
          <p:cNvSpPr>
            <a:spLocks noGrp="1"/>
          </p:cNvSpPr>
          <p:nvPr>
            <p:ph type="title"/>
          </p:nvPr>
        </p:nvSpPr>
        <p:spPr/>
        <p:txBody>
          <a:bodyPr/>
          <a:lstStyle/>
          <a:p>
            <a:r>
              <a:rPr lang="en-US" altLang="ko-KR" dirty="0"/>
              <a:t>Contributions</a:t>
            </a:r>
            <a:endParaRPr lang="ko-KR" altLang="en-US" dirty="0"/>
          </a:p>
        </p:txBody>
      </p:sp>
      <p:sp>
        <p:nvSpPr>
          <p:cNvPr id="3" name="내용 개체 틀 2">
            <a:extLst>
              <a:ext uri="{FF2B5EF4-FFF2-40B4-BE49-F238E27FC236}">
                <a16:creationId xmlns:a16="http://schemas.microsoft.com/office/drawing/2014/main" id="{A6573D3D-C4E8-4EC7-AA88-E6065E4F5693}"/>
              </a:ext>
            </a:extLst>
          </p:cNvPr>
          <p:cNvSpPr>
            <a:spLocks noGrp="1"/>
          </p:cNvSpPr>
          <p:nvPr>
            <p:ph idx="1"/>
          </p:nvPr>
        </p:nvSpPr>
        <p:spPr/>
        <p:txBody>
          <a:bodyPr>
            <a:normAutofit/>
          </a:bodyPr>
          <a:lstStyle/>
          <a:p>
            <a:r>
              <a:rPr lang="en-US" altLang="ko-KR" dirty="0"/>
              <a:t>For the first time, we introduce </a:t>
            </a:r>
            <a:r>
              <a:rPr lang="en-US" altLang="ko-KR" b="1" i="1" dirty="0"/>
              <a:t>stochasticity</a:t>
            </a:r>
            <a:r>
              <a:rPr lang="en-US" altLang="ko-KR" dirty="0"/>
              <a:t> to adversarial examples in the </a:t>
            </a:r>
            <a:r>
              <a:rPr lang="en-US" altLang="ko-KR" b="1" i="1" dirty="0"/>
              <a:t>feature level</a:t>
            </a:r>
            <a:r>
              <a:rPr lang="en-US" altLang="ko-KR" dirty="0"/>
              <a:t> to </a:t>
            </a:r>
            <a:r>
              <a:rPr lang="en-US" altLang="ko-KR" b="1" i="1" dirty="0"/>
              <a:t>improve transferability</a:t>
            </a:r>
            <a:r>
              <a:rPr lang="en-US" altLang="ko-KR" dirty="0"/>
              <a:t>.    </a:t>
            </a:r>
          </a:p>
          <a:p>
            <a:endParaRPr lang="en-US" altLang="ko-KR" dirty="0"/>
          </a:p>
          <a:p>
            <a:r>
              <a:rPr lang="en-US" altLang="ko-KR" dirty="0"/>
              <a:t>We propose </a:t>
            </a:r>
            <a:r>
              <a:rPr lang="en-US" altLang="ko-KR" b="1" i="1" dirty="0"/>
              <a:t>Attentive-Diversity Attack (ADA)</a:t>
            </a:r>
            <a:r>
              <a:rPr lang="en-US" altLang="ko-KR" dirty="0"/>
              <a:t>, an effective generator-based adversarial attack framework that </a:t>
            </a:r>
            <a:r>
              <a:rPr lang="en-US" altLang="ko-KR" b="1" i="1" dirty="0"/>
              <a:t>perturbs image attention</a:t>
            </a:r>
            <a:r>
              <a:rPr lang="en-US" altLang="ko-KR" dirty="0"/>
              <a:t> in a </a:t>
            </a:r>
            <a:r>
              <a:rPr lang="en-US" altLang="ko-KR" b="1" i="1" dirty="0"/>
              <a:t>diverse, non-deterministic</a:t>
            </a:r>
            <a:r>
              <a:rPr lang="en-US" altLang="ko-KR" dirty="0"/>
              <a:t> manner. </a:t>
            </a:r>
          </a:p>
          <a:p>
            <a:endParaRPr lang="en-US" altLang="ko-KR" dirty="0"/>
          </a:p>
          <a:p>
            <a:r>
              <a:rPr lang="en-US" altLang="ko-KR" dirty="0"/>
              <a:t>Extensive experiments exhibit the </a:t>
            </a:r>
            <a:r>
              <a:rPr lang="en-US" altLang="ko-KR" b="1" i="1" dirty="0"/>
              <a:t>superior transferability</a:t>
            </a:r>
            <a:r>
              <a:rPr lang="en-US" altLang="ko-KR" dirty="0"/>
              <a:t> of our method as compared to existing state-of-the-art methods.</a:t>
            </a:r>
            <a:endParaRPr lang="ko-KR" altLang="en-US" dirty="0"/>
          </a:p>
        </p:txBody>
      </p:sp>
      <p:sp>
        <p:nvSpPr>
          <p:cNvPr id="4" name="슬라이드 번호 개체 틀 3">
            <a:extLst>
              <a:ext uri="{FF2B5EF4-FFF2-40B4-BE49-F238E27FC236}">
                <a16:creationId xmlns:a16="http://schemas.microsoft.com/office/drawing/2014/main" id="{37E49E4C-EB4A-48C4-A690-61710B9A81B2}"/>
              </a:ext>
            </a:extLst>
          </p:cNvPr>
          <p:cNvSpPr>
            <a:spLocks noGrp="1"/>
          </p:cNvSpPr>
          <p:nvPr>
            <p:ph type="sldNum" sz="quarter" idx="12"/>
          </p:nvPr>
        </p:nvSpPr>
        <p:spPr/>
        <p:txBody>
          <a:bodyPr/>
          <a:lstStyle/>
          <a:p>
            <a:fld id="{1D7E3998-2BFB-4414-AC15-78CB3FC6DFE0}" type="slidenum">
              <a:rPr lang="en-US" smtClean="0"/>
              <a:t>13</a:t>
            </a:fld>
            <a:endParaRPr lang="en-US" dirty="0"/>
          </a:p>
        </p:txBody>
      </p:sp>
    </p:spTree>
    <p:extLst>
      <p:ext uri="{BB962C8B-B14F-4D97-AF65-F5344CB8AC3E}">
        <p14:creationId xmlns:p14="http://schemas.microsoft.com/office/powerpoint/2010/main" val="2262213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a:extLst>
              <a:ext uri="{FF2B5EF4-FFF2-40B4-BE49-F238E27FC236}">
                <a16:creationId xmlns:a16="http://schemas.microsoft.com/office/drawing/2014/main" id="{61715A81-121E-4031-A234-4E66A80129E3}"/>
              </a:ext>
            </a:extLst>
          </p:cNvPr>
          <p:cNvSpPr>
            <a:spLocks noGrp="1"/>
          </p:cNvSpPr>
          <p:nvPr>
            <p:ph type="title"/>
          </p:nvPr>
        </p:nvSpPr>
        <p:spPr/>
        <p:txBody>
          <a:bodyPr/>
          <a:lstStyle/>
          <a:p>
            <a:r>
              <a:rPr lang="en-US" altLang="ko-KR" dirty="0"/>
              <a:t>Our Approach</a:t>
            </a:r>
            <a:endParaRPr lang="ko-KR" altLang="en-US" dirty="0"/>
          </a:p>
        </p:txBody>
      </p:sp>
      <p:sp>
        <p:nvSpPr>
          <p:cNvPr id="6" name="텍스트 개체 틀 5">
            <a:extLst>
              <a:ext uri="{FF2B5EF4-FFF2-40B4-BE49-F238E27FC236}">
                <a16:creationId xmlns:a16="http://schemas.microsoft.com/office/drawing/2014/main" id="{72C3D98B-B55E-4067-8733-56B2A406CC3D}"/>
              </a:ext>
            </a:extLst>
          </p:cNvPr>
          <p:cNvSpPr>
            <a:spLocks noGrp="1"/>
          </p:cNvSpPr>
          <p:nvPr>
            <p:ph type="body" idx="1"/>
          </p:nvPr>
        </p:nvSpPr>
        <p:spPr/>
        <p:txBody>
          <a:bodyPr/>
          <a:lstStyle/>
          <a:p>
            <a:r>
              <a:rPr lang="en-US" altLang="ko-KR" dirty="0"/>
              <a:t>Attentive-Diversity Attack (ADA)</a:t>
            </a:r>
            <a:endParaRPr lang="ko-KR" altLang="en-US" dirty="0"/>
          </a:p>
        </p:txBody>
      </p:sp>
      <p:sp>
        <p:nvSpPr>
          <p:cNvPr id="4" name="슬라이드 번호 개체 틀 3">
            <a:extLst>
              <a:ext uri="{FF2B5EF4-FFF2-40B4-BE49-F238E27FC236}">
                <a16:creationId xmlns:a16="http://schemas.microsoft.com/office/drawing/2014/main" id="{D5F3C254-2ABA-4736-85BD-EEE994F82EC1}"/>
              </a:ext>
            </a:extLst>
          </p:cNvPr>
          <p:cNvSpPr>
            <a:spLocks noGrp="1"/>
          </p:cNvSpPr>
          <p:nvPr>
            <p:ph type="sldNum" sz="quarter" idx="12"/>
          </p:nvPr>
        </p:nvSpPr>
        <p:spPr/>
        <p:txBody>
          <a:bodyPr/>
          <a:lstStyle/>
          <a:p>
            <a:fld id="{1D7E3998-2BFB-4414-AC15-78CB3FC6DFE0}" type="slidenum">
              <a:rPr lang="en-US" smtClean="0"/>
              <a:t>14</a:t>
            </a:fld>
            <a:endParaRPr lang="en-US" dirty="0"/>
          </a:p>
        </p:txBody>
      </p:sp>
    </p:spTree>
    <p:extLst>
      <p:ext uri="{BB962C8B-B14F-4D97-AF65-F5344CB8AC3E}">
        <p14:creationId xmlns:p14="http://schemas.microsoft.com/office/powerpoint/2010/main" val="258671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6FD52FB-3839-45C4-B921-C18DF7EA3BC7}"/>
              </a:ext>
            </a:extLst>
          </p:cNvPr>
          <p:cNvSpPr>
            <a:spLocks noGrp="1"/>
          </p:cNvSpPr>
          <p:nvPr>
            <p:ph type="title"/>
          </p:nvPr>
        </p:nvSpPr>
        <p:spPr/>
        <p:txBody>
          <a:bodyPr/>
          <a:lstStyle/>
          <a:p>
            <a:r>
              <a:rPr lang="en-US" altLang="ko-KR" dirty="0"/>
              <a:t>Overview</a:t>
            </a:r>
            <a:endParaRPr lang="ko-KR" altLang="en-US" dirty="0"/>
          </a:p>
        </p:txBody>
      </p:sp>
      <p:sp>
        <p:nvSpPr>
          <p:cNvPr id="3" name="내용 개체 틀 2">
            <a:extLst>
              <a:ext uri="{FF2B5EF4-FFF2-40B4-BE49-F238E27FC236}">
                <a16:creationId xmlns:a16="http://schemas.microsoft.com/office/drawing/2014/main" id="{A940E7A6-6878-48B3-84A2-802DA6BF2102}"/>
              </a:ext>
            </a:extLst>
          </p:cNvPr>
          <p:cNvSpPr>
            <a:spLocks noGrp="1"/>
          </p:cNvSpPr>
          <p:nvPr>
            <p:ph idx="1"/>
          </p:nvPr>
        </p:nvSpPr>
        <p:spPr/>
        <p:txBody>
          <a:bodyPr>
            <a:normAutofit/>
          </a:bodyPr>
          <a:lstStyle/>
          <a:p>
            <a:r>
              <a:rPr lang="en-US" altLang="ko-KR" dirty="0"/>
              <a:t>We propose Attentive-Diversity Attack (ADA) </a:t>
            </a:r>
          </a:p>
          <a:p>
            <a:r>
              <a:rPr lang="en-US" altLang="ko-KR" dirty="0"/>
              <a:t>(1) Attack generator, (2) Attention perturbation, (3) Feature diversification</a:t>
            </a:r>
            <a:endParaRPr lang="ko-KR" altLang="en-US" dirty="0"/>
          </a:p>
        </p:txBody>
      </p:sp>
      <p:sp>
        <p:nvSpPr>
          <p:cNvPr id="4" name="슬라이드 번호 개체 틀 3">
            <a:extLst>
              <a:ext uri="{FF2B5EF4-FFF2-40B4-BE49-F238E27FC236}">
                <a16:creationId xmlns:a16="http://schemas.microsoft.com/office/drawing/2014/main" id="{2A4A7556-5D92-4A82-BAF9-514DC430E995}"/>
              </a:ext>
            </a:extLst>
          </p:cNvPr>
          <p:cNvSpPr>
            <a:spLocks noGrp="1"/>
          </p:cNvSpPr>
          <p:nvPr>
            <p:ph type="sldNum" sz="quarter" idx="12"/>
          </p:nvPr>
        </p:nvSpPr>
        <p:spPr/>
        <p:txBody>
          <a:bodyPr/>
          <a:lstStyle/>
          <a:p>
            <a:fld id="{1D7E3998-2BFB-4414-AC15-78CB3FC6DFE0}" type="slidenum">
              <a:rPr lang="en-US" smtClean="0"/>
              <a:t>15</a:t>
            </a:fld>
            <a:endParaRPr lang="en-US" dirty="0"/>
          </a:p>
        </p:txBody>
      </p:sp>
      <p:grpSp>
        <p:nvGrpSpPr>
          <p:cNvPr id="5" name="그룹 4">
            <a:extLst>
              <a:ext uri="{FF2B5EF4-FFF2-40B4-BE49-F238E27FC236}">
                <a16:creationId xmlns:a16="http://schemas.microsoft.com/office/drawing/2014/main" id="{84316002-8D59-4E35-8B53-9C9E5CE55CAD}"/>
              </a:ext>
            </a:extLst>
          </p:cNvPr>
          <p:cNvGrpSpPr/>
          <p:nvPr/>
        </p:nvGrpSpPr>
        <p:grpSpPr>
          <a:xfrm>
            <a:off x="1423789" y="2946185"/>
            <a:ext cx="9344422" cy="3709640"/>
            <a:chOff x="1363500" y="3027672"/>
            <a:chExt cx="9344422" cy="3709640"/>
          </a:xfrm>
        </p:grpSpPr>
        <p:cxnSp>
          <p:nvCxnSpPr>
            <p:cNvPr id="6" name="연결선: 꺾임 5">
              <a:extLst>
                <a:ext uri="{FF2B5EF4-FFF2-40B4-BE49-F238E27FC236}">
                  <a16:creationId xmlns:a16="http://schemas.microsoft.com/office/drawing/2014/main" id="{4D7817B1-CE89-4DAA-87A3-49C43708E19C}"/>
                </a:ext>
              </a:extLst>
            </p:cNvPr>
            <p:cNvCxnSpPr>
              <a:cxnSpLocks/>
              <a:stCxn id="30" idx="0"/>
              <a:endCxn id="21" idx="0"/>
            </p:cNvCxnSpPr>
            <p:nvPr/>
          </p:nvCxnSpPr>
          <p:spPr>
            <a:xfrm rot="16200000" flipH="1">
              <a:off x="6191164" y="547978"/>
              <a:ext cx="2386" cy="8062270"/>
            </a:xfrm>
            <a:prstGeom prst="bentConnector3">
              <a:avLst>
                <a:gd name="adj1" fmla="val -66876488"/>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 name="연결선: 구부러짐 6">
              <a:extLst>
                <a:ext uri="{FF2B5EF4-FFF2-40B4-BE49-F238E27FC236}">
                  <a16:creationId xmlns:a16="http://schemas.microsoft.com/office/drawing/2014/main" id="{505F2560-6111-46DE-98F9-06DED7091849}"/>
                </a:ext>
              </a:extLst>
            </p:cNvPr>
            <p:cNvCxnSpPr>
              <a:cxnSpLocks/>
              <a:stCxn id="54" idx="6"/>
              <a:endCxn id="23" idx="2"/>
            </p:cNvCxnSpPr>
            <p:nvPr/>
          </p:nvCxnSpPr>
          <p:spPr>
            <a:xfrm flipV="1">
              <a:off x="2813344" y="5232792"/>
              <a:ext cx="751857" cy="1313137"/>
            </a:xfrm>
            <a:prstGeom prst="curvedConnector3">
              <a:avLst>
                <a:gd name="adj1" fmla="val 50000"/>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직선 화살표 연결선 7">
              <a:extLst>
                <a:ext uri="{FF2B5EF4-FFF2-40B4-BE49-F238E27FC236}">
                  <a16:creationId xmlns:a16="http://schemas.microsoft.com/office/drawing/2014/main" id="{F9B9AAD4-E21D-4D2C-9342-E756D7A59466}"/>
                </a:ext>
              </a:extLst>
            </p:cNvPr>
            <p:cNvCxnSpPr>
              <a:cxnSpLocks/>
              <a:stCxn id="30" idx="3"/>
            </p:cNvCxnSpPr>
            <p:nvPr/>
          </p:nvCxnSpPr>
          <p:spPr>
            <a:xfrm>
              <a:off x="2645652" y="5062350"/>
              <a:ext cx="919549"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직선 화살표 연결선 8">
              <a:extLst>
                <a:ext uri="{FF2B5EF4-FFF2-40B4-BE49-F238E27FC236}">
                  <a16:creationId xmlns:a16="http://schemas.microsoft.com/office/drawing/2014/main" id="{13EF06C7-C401-457E-BA2A-FDE8DFDAB3FE}"/>
                </a:ext>
              </a:extLst>
            </p:cNvPr>
            <p:cNvCxnSpPr>
              <a:cxnSpLocks/>
              <a:endCxn id="20" idx="1"/>
            </p:cNvCxnSpPr>
            <p:nvPr/>
          </p:nvCxnSpPr>
          <p:spPr>
            <a:xfrm>
              <a:off x="5099473" y="5062350"/>
              <a:ext cx="46166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연결선: 구부러짐 9">
              <a:extLst>
                <a:ext uri="{FF2B5EF4-FFF2-40B4-BE49-F238E27FC236}">
                  <a16:creationId xmlns:a16="http://schemas.microsoft.com/office/drawing/2014/main" id="{2799F177-B5D0-4FC5-8933-E70F51BD16B9}"/>
                </a:ext>
              </a:extLst>
            </p:cNvPr>
            <p:cNvCxnSpPr>
              <a:cxnSpLocks/>
              <a:stCxn id="20" idx="3"/>
              <a:endCxn id="45" idx="1"/>
            </p:cNvCxnSpPr>
            <p:nvPr/>
          </p:nvCxnSpPr>
          <p:spPr>
            <a:xfrm>
              <a:off x="5933335" y="5062350"/>
              <a:ext cx="380646" cy="1190532"/>
            </a:xfrm>
            <a:prstGeom prst="curvedConnector3">
              <a:avLst>
                <a:gd name="adj1" fmla="val 50000"/>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연결선: 구부러짐 10">
              <a:extLst>
                <a:ext uri="{FF2B5EF4-FFF2-40B4-BE49-F238E27FC236}">
                  <a16:creationId xmlns:a16="http://schemas.microsoft.com/office/drawing/2014/main" id="{4663F7DF-0942-4B7D-B875-380ED5B8DD4D}"/>
                </a:ext>
              </a:extLst>
            </p:cNvPr>
            <p:cNvCxnSpPr>
              <a:cxnSpLocks/>
              <a:stCxn id="20" idx="3"/>
              <a:endCxn id="49" idx="1"/>
            </p:cNvCxnSpPr>
            <p:nvPr/>
          </p:nvCxnSpPr>
          <p:spPr>
            <a:xfrm flipV="1">
              <a:off x="5933335" y="3868905"/>
              <a:ext cx="378260" cy="1193446"/>
            </a:xfrm>
            <a:prstGeom prst="curvedConnector3">
              <a:avLst>
                <a:gd name="adj1" fmla="val 50000"/>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직선 화살표 연결선 11">
              <a:extLst>
                <a:ext uri="{FF2B5EF4-FFF2-40B4-BE49-F238E27FC236}">
                  <a16:creationId xmlns:a16="http://schemas.microsoft.com/office/drawing/2014/main" id="{61F45544-79CF-4DB0-A719-510CD955D934}"/>
                </a:ext>
              </a:extLst>
            </p:cNvPr>
            <p:cNvCxnSpPr>
              <a:cxnSpLocks/>
              <a:stCxn id="20" idx="3"/>
              <a:endCxn id="47" idx="1"/>
            </p:cNvCxnSpPr>
            <p:nvPr/>
          </p:nvCxnSpPr>
          <p:spPr>
            <a:xfrm>
              <a:off x="5933335" y="5062350"/>
              <a:ext cx="380646"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연결선: 구부러짐 12">
              <a:extLst>
                <a:ext uri="{FF2B5EF4-FFF2-40B4-BE49-F238E27FC236}">
                  <a16:creationId xmlns:a16="http://schemas.microsoft.com/office/drawing/2014/main" id="{729EFC3A-4B54-4F95-8A44-9CD156F33CB1}"/>
                </a:ext>
              </a:extLst>
            </p:cNvPr>
            <p:cNvCxnSpPr>
              <a:cxnSpLocks/>
              <a:stCxn id="52" idx="6"/>
              <a:endCxn id="23" idx="2"/>
            </p:cNvCxnSpPr>
            <p:nvPr/>
          </p:nvCxnSpPr>
          <p:spPr>
            <a:xfrm flipV="1">
              <a:off x="2554666" y="5232792"/>
              <a:ext cx="1010535" cy="972708"/>
            </a:xfrm>
            <a:prstGeom prst="curvedConnector3">
              <a:avLst>
                <a:gd name="adj1" fmla="val 46306"/>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연결선: 구부러짐 13">
              <a:extLst>
                <a:ext uri="{FF2B5EF4-FFF2-40B4-BE49-F238E27FC236}">
                  <a16:creationId xmlns:a16="http://schemas.microsoft.com/office/drawing/2014/main" id="{93E5843F-3492-488B-8C87-DF464FF89FA0}"/>
                </a:ext>
              </a:extLst>
            </p:cNvPr>
            <p:cNvCxnSpPr>
              <a:cxnSpLocks/>
              <a:stCxn id="53" idx="6"/>
              <a:endCxn id="23" idx="2"/>
            </p:cNvCxnSpPr>
            <p:nvPr/>
          </p:nvCxnSpPr>
          <p:spPr>
            <a:xfrm flipV="1">
              <a:off x="1903895" y="5232792"/>
              <a:ext cx="1661305" cy="972708"/>
            </a:xfrm>
            <a:prstGeom prst="curvedConnector3">
              <a:avLst>
                <a:gd name="adj1" fmla="val 50000"/>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직선 화살표 연결선 14">
              <a:extLst>
                <a:ext uri="{FF2B5EF4-FFF2-40B4-BE49-F238E27FC236}">
                  <a16:creationId xmlns:a16="http://schemas.microsoft.com/office/drawing/2014/main" id="{9C8580A6-15AC-4FCE-8E05-F6D01B61458F}"/>
                </a:ext>
              </a:extLst>
            </p:cNvPr>
            <p:cNvCxnSpPr>
              <a:cxnSpLocks/>
              <a:stCxn id="49" idx="3"/>
              <a:endCxn id="50" idx="1"/>
            </p:cNvCxnSpPr>
            <p:nvPr/>
          </p:nvCxnSpPr>
          <p:spPr>
            <a:xfrm>
              <a:off x="7280455" y="3868905"/>
              <a:ext cx="155248"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직선 화살표 연결선 15">
              <a:extLst>
                <a:ext uri="{FF2B5EF4-FFF2-40B4-BE49-F238E27FC236}">
                  <a16:creationId xmlns:a16="http://schemas.microsoft.com/office/drawing/2014/main" id="{7F305434-118C-4AEC-BF62-CF2E588F8025}"/>
                </a:ext>
              </a:extLst>
            </p:cNvPr>
            <p:cNvCxnSpPr>
              <a:cxnSpLocks/>
              <a:stCxn id="47" idx="3"/>
              <a:endCxn id="48" idx="1"/>
            </p:cNvCxnSpPr>
            <p:nvPr/>
          </p:nvCxnSpPr>
          <p:spPr>
            <a:xfrm flipV="1">
              <a:off x="7278068" y="5062350"/>
              <a:ext cx="157634" cy="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직선 화살표 연결선 16">
              <a:extLst>
                <a:ext uri="{FF2B5EF4-FFF2-40B4-BE49-F238E27FC236}">
                  <a16:creationId xmlns:a16="http://schemas.microsoft.com/office/drawing/2014/main" id="{2BF9A3D3-5DAA-44D6-8CD0-BEC7D6B855D1}"/>
                </a:ext>
              </a:extLst>
            </p:cNvPr>
            <p:cNvCxnSpPr>
              <a:cxnSpLocks/>
              <a:stCxn id="45" idx="3"/>
              <a:endCxn id="46" idx="1"/>
            </p:cNvCxnSpPr>
            <p:nvPr/>
          </p:nvCxnSpPr>
          <p:spPr>
            <a:xfrm flipV="1">
              <a:off x="7278068" y="6252882"/>
              <a:ext cx="157634" cy="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직선 화살표 연결선 17">
              <a:extLst>
                <a:ext uri="{FF2B5EF4-FFF2-40B4-BE49-F238E27FC236}">
                  <a16:creationId xmlns:a16="http://schemas.microsoft.com/office/drawing/2014/main" id="{85BF3365-7774-46F1-87D0-830573F55B26}"/>
                </a:ext>
              </a:extLst>
            </p:cNvPr>
            <p:cNvCxnSpPr>
              <a:cxnSpLocks/>
              <a:endCxn id="39" idx="3"/>
            </p:cNvCxnSpPr>
            <p:nvPr/>
          </p:nvCxnSpPr>
          <p:spPr>
            <a:xfrm flipH="1">
              <a:off x="9430135" y="5246832"/>
              <a:ext cx="3089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직사각형 18">
              <a:extLst>
                <a:ext uri="{FF2B5EF4-FFF2-40B4-BE49-F238E27FC236}">
                  <a16:creationId xmlns:a16="http://schemas.microsoft.com/office/drawing/2014/main" id="{76EA2930-6138-4DB4-9951-BDB16E278853}"/>
                </a:ext>
              </a:extLst>
            </p:cNvPr>
            <p:cNvSpPr/>
            <p:nvPr/>
          </p:nvSpPr>
          <p:spPr>
            <a:xfrm>
              <a:off x="7687918" y="4833095"/>
              <a:ext cx="716645" cy="978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pic>
          <p:nvPicPr>
            <p:cNvPr id="20" name="그림 19">
              <a:extLst>
                <a:ext uri="{FF2B5EF4-FFF2-40B4-BE49-F238E27FC236}">
                  <a16:creationId xmlns:a16="http://schemas.microsoft.com/office/drawing/2014/main" id="{C16EC775-023F-428F-B74C-C582145BF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1134" y="4876249"/>
              <a:ext cx="372202" cy="372202"/>
            </a:xfrm>
            <a:prstGeom prst="rect">
              <a:avLst/>
            </a:prstGeom>
          </p:spPr>
        </p:pic>
        <p:pic>
          <p:nvPicPr>
            <p:cNvPr id="21" name="그림 20">
              <a:extLst>
                <a:ext uri="{FF2B5EF4-FFF2-40B4-BE49-F238E27FC236}">
                  <a16:creationId xmlns:a16="http://schemas.microsoft.com/office/drawing/2014/main" id="{F73117CA-C095-4633-B3FE-25F74772AA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9062" y="4580306"/>
              <a:ext cx="968860" cy="964086"/>
            </a:xfrm>
            <a:prstGeom prst="rect">
              <a:avLst/>
            </a:prstGeom>
            <a:ln w="19050">
              <a:noFill/>
            </a:ln>
          </p:spPr>
        </p:pic>
        <p:sp>
          <p:nvSpPr>
            <p:cNvPr id="22" name="TextBox 21">
              <a:extLst>
                <a:ext uri="{FF2B5EF4-FFF2-40B4-BE49-F238E27FC236}">
                  <a16:creationId xmlns:a16="http://schemas.microsoft.com/office/drawing/2014/main" id="{65568996-8955-4ECA-9987-DDA710C7F629}"/>
                </a:ext>
              </a:extLst>
            </p:cNvPr>
            <p:cNvSpPr txBox="1"/>
            <p:nvPr/>
          </p:nvSpPr>
          <p:spPr>
            <a:xfrm>
              <a:off x="9737143" y="5539053"/>
              <a:ext cx="970779" cy="338554"/>
            </a:xfrm>
            <a:prstGeom prst="rect">
              <a:avLst/>
            </a:prstGeom>
            <a:solidFill>
              <a:schemeClr val="bg1"/>
            </a:solidFill>
          </p:spPr>
          <p:txBody>
            <a:bodyPr wrap="none" rtlCol="0">
              <a:spAutoFit/>
            </a:bodyPr>
            <a:lstStyle/>
            <a:p>
              <a:pPr algn="ctr"/>
              <a:r>
                <a:rPr lang="en-US" altLang="ko-KR" sz="1600" dirty="0">
                  <a:cs typeface="Times New Roman" panose="02020603050405020304" pitchFamily="18" charset="0"/>
                </a:rPr>
                <a:t>Attention</a:t>
              </a:r>
            </a:p>
          </p:txBody>
        </p:sp>
        <p:sp>
          <p:nvSpPr>
            <p:cNvPr id="23" name="정육면체 22">
              <a:extLst>
                <a:ext uri="{FF2B5EF4-FFF2-40B4-BE49-F238E27FC236}">
                  <a16:creationId xmlns:a16="http://schemas.microsoft.com/office/drawing/2014/main" id="{FC110939-DD20-40A1-BD27-6B26E154DA54}"/>
                </a:ext>
              </a:extLst>
            </p:cNvPr>
            <p:cNvSpPr/>
            <p:nvPr/>
          </p:nvSpPr>
          <p:spPr>
            <a:xfrm>
              <a:off x="3565201" y="4497303"/>
              <a:ext cx="413450" cy="1130094"/>
            </a:xfrm>
            <a:prstGeom prst="cube">
              <a:avLst>
                <a:gd name="adj" fmla="val 82449"/>
              </a:avLst>
            </a:prstGeom>
            <a:solidFill>
              <a:srgbClr val="000099"/>
            </a:solidFill>
            <a:ln>
              <a:noFill/>
            </a:ln>
          </p:spPr>
          <p:style>
            <a:lnRef idx="2">
              <a:schemeClr val="accent4">
                <a:shade val="50000"/>
              </a:schemeClr>
            </a:lnRef>
            <a:fillRef idx="1001">
              <a:schemeClr val="dk2"/>
            </a:fillRef>
            <a:effectRef idx="0">
              <a:schemeClr val="accent4"/>
            </a:effectRef>
            <a:fontRef idx="minor">
              <a:schemeClr val="lt1"/>
            </a:fontRef>
          </p:style>
          <p:txBody>
            <a:bodyPr rtlCol="0" anchor="ctr"/>
            <a:lstStyle/>
            <a:p>
              <a:pPr algn="ctr"/>
              <a:endParaRPr lang="ko-KR" altLang="en-US" sz="1600"/>
            </a:p>
          </p:txBody>
        </p:sp>
        <p:sp>
          <p:nvSpPr>
            <p:cNvPr id="24" name="정육면체 23">
              <a:extLst>
                <a:ext uri="{FF2B5EF4-FFF2-40B4-BE49-F238E27FC236}">
                  <a16:creationId xmlns:a16="http://schemas.microsoft.com/office/drawing/2014/main" id="{5A09B307-3221-4313-8B66-3991E63CD117}"/>
                </a:ext>
              </a:extLst>
            </p:cNvPr>
            <p:cNvSpPr/>
            <p:nvPr/>
          </p:nvSpPr>
          <p:spPr>
            <a:xfrm>
              <a:off x="3817757" y="4639134"/>
              <a:ext cx="310358" cy="846431"/>
            </a:xfrm>
            <a:prstGeom prst="cube">
              <a:avLst>
                <a:gd name="adj" fmla="val 75452"/>
              </a:avLst>
            </a:prstGeom>
            <a:solidFill>
              <a:srgbClr val="000099"/>
            </a:solidFill>
            <a:ln>
              <a:noFill/>
            </a:ln>
          </p:spPr>
          <p:style>
            <a:lnRef idx="2">
              <a:schemeClr val="accent4">
                <a:shade val="50000"/>
              </a:schemeClr>
            </a:lnRef>
            <a:fillRef idx="1001">
              <a:schemeClr val="dk2"/>
            </a:fillRef>
            <a:effectRef idx="0">
              <a:schemeClr val="accent4"/>
            </a:effectRef>
            <a:fontRef idx="minor">
              <a:schemeClr val="lt1"/>
            </a:fontRef>
          </p:style>
          <p:txBody>
            <a:bodyPr rtlCol="0" anchor="ctr"/>
            <a:lstStyle/>
            <a:p>
              <a:pPr algn="ctr"/>
              <a:endParaRPr lang="ko-KR" altLang="en-US" sz="1600" dirty="0"/>
            </a:p>
          </p:txBody>
        </p:sp>
        <p:sp>
          <p:nvSpPr>
            <p:cNvPr id="25" name="정육면체 24">
              <a:extLst>
                <a:ext uri="{FF2B5EF4-FFF2-40B4-BE49-F238E27FC236}">
                  <a16:creationId xmlns:a16="http://schemas.microsoft.com/office/drawing/2014/main" id="{A9C4FF67-2651-426E-BB8C-B02DD0A7843F}"/>
                </a:ext>
              </a:extLst>
            </p:cNvPr>
            <p:cNvSpPr/>
            <p:nvPr/>
          </p:nvSpPr>
          <p:spPr>
            <a:xfrm>
              <a:off x="4039607" y="4780206"/>
              <a:ext cx="230393" cy="564287"/>
            </a:xfrm>
            <a:prstGeom prst="cube">
              <a:avLst>
                <a:gd name="adj" fmla="val 64876"/>
              </a:avLst>
            </a:prstGeom>
            <a:solidFill>
              <a:srgbClr val="000099"/>
            </a:solidFill>
            <a:ln>
              <a:noFill/>
            </a:ln>
          </p:spPr>
          <p:style>
            <a:lnRef idx="2">
              <a:schemeClr val="accent4">
                <a:shade val="50000"/>
              </a:schemeClr>
            </a:lnRef>
            <a:fillRef idx="1001">
              <a:schemeClr val="dk2"/>
            </a:fillRef>
            <a:effectRef idx="0">
              <a:schemeClr val="accent4"/>
            </a:effectRef>
            <a:fontRef idx="minor">
              <a:schemeClr val="lt1"/>
            </a:fontRef>
          </p:style>
          <p:txBody>
            <a:bodyPr rtlCol="0" anchor="ctr"/>
            <a:lstStyle/>
            <a:p>
              <a:pPr algn="ctr"/>
              <a:endParaRPr lang="ko-KR" altLang="en-US" sz="1600"/>
            </a:p>
          </p:txBody>
        </p:sp>
        <p:sp>
          <p:nvSpPr>
            <p:cNvPr id="26" name="정육면체 25">
              <a:extLst>
                <a:ext uri="{FF2B5EF4-FFF2-40B4-BE49-F238E27FC236}">
                  <a16:creationId xmlns:a16="http://schemas.microsoft.com/office/drawing/2014/main" id="{42B5000C-988E-4931-9907-032CBBC27509}"/>
                </a:ext>
              </a:extLst>
            </p:cNvPr>
            <p:cNvSpPr/>
            <p:nvPr/>
          </p:nvSpPr>
          <p:spPr>
            <a:xfrm>
              <a:off x="4476643" y="4780206"/>
              <a:ext cx="230393" cy="564287"/>
            </a:xfrm>
            <a:prstGeom prst="cube">
              <a:avLst>
                <a:gd name="adj" fmla="val 64876"/>
              </a:avLst>
            </a:prstGeom>
            <a:solidFill>
              <a:srgbClr val="FF0000"/>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ko-KR" altLang="en-US" sz="1600"/>
            </a:p>
          </p:txBody>
        </p:sp>
        <p:sp>
          <p:nvSpPr>
            <p:cNvPr id="27" name="정육면체 26">
              <a:extLst>
                <a:ext uri="{FF2B5EF4-FFF2-40B4-BE49-F238E27FC236}">
                  <a16:creationId xmlns:a16="http://schemas.microsoft.com/office/drawing/2014/main" id="{8B4B8C30-7A27-48F7-B50E-A7C25DF5F4B3}"/>
                </a:ext>
              </a:extLst>
            </p:cNvPr>
            <p:cNvSpPr/>
            <p:nvPr/>
          </p:nvSpPr>
          <p:spPr>
            <a:xfrm>
              <a:off x="4645065" y="4639134"/>
              <a:ext cx="310358" cy="846431"/>
            </a:xfrm>
            <a:prstGeom prst="cube">
              <a:avLst>
                <a:gd name="adj" fmla="val 75452"/>
              </a:avLst>
            </a:prstGeom>
            <a:solidFill>
              <a:srgbClr val="FF0000"/>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ko-KR" altLang="en-US" sz="1600" dirty="0"/>
            </a:p>
          </p:txBody>
        </p:sp>
        <p:sp>
          <p:nvSpPr>
            <p:cNvPr id="28" name="정육면체 27">
              <a:extLst>
                <a:ext uri="{FF2B5EF4-FFF2-40B4-BE49-F238E27FC236}">
                  <a16:creationId xmlns:a16="http://schemas.microsoft.com/office/drawing/2014/main" id="{791D3973-C5A7-4BA8-BAFE-24EED7F17563}"/>
                </a:ext>
              </a:extLst>
            </p:cNvPr>
            <p:cNvSpPr/>
            <p:nvPr/>
          </p:nvSpPr>
          <p:spPr>
            <a:xfrm>
              <a:off x="4821067" y="4497303"/>
              <a:ext cx="413450" cy="1130094"/>
            </a:xfrm>
            <a:prstGeom prst="cube">
              <a:avLst>
                <a:gd name="adj" fmla="val 82449"/>
              </a:avLst>
            </a:prstGeom>
            <a:solidFill>
              <a:srgbClr val="FF0000"/>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ko-KR" altLang="en-US" sz="1600"/>
            </a:p>
          </p:txBody>
        </p:sp>
        <p:sp>
          <p:nvSpPr>
            <p:cNvPr id="29" name="TextBox 28">
              <a:extLst>
                <a:ext uri="{FF2B5EF4-FFF2-40B4-BE49-F238E27FC236}">
                  <a16:creationId xmlns:a16="http://schemas.microsoft.com/office/drawing/2014/main" id="{E6E03D39-531F-451D-8F96-74410B89D92B}"/>
                </a:ext>
              </a:extLst>
            </p:cNvPr>
            <p:cNvSpPr txBox="1"/>
            <p:nvPr/>
          </p:nvSpPr>
          <p:spPr>
            <a:xfrm>
              <a:off x="3458161" y="5582409"/>
              <a:ext cx="1883401" cy="338554"/>
            </a:xfrm>
            <a:prstGeom prst="rect">
              <a:avLst/>
            </a:prstGeom>
            <a:noFill/>
          </p:spPr>
          <p:txBody>
            <a:bodyPr wrap="none" rtlCol="0">
              <a:spAutoFit/>
            </a:bodyPr>
            <a:lstStyle/>
            <a:p>
              <a:pPr algn="ctr"/>
              <a:r>
                <a:rPr lang="en-US" altLang="ko-KR" sz="1600" b="1" dirty="0">
                  <a:cs typeface="Times New Roman" panose="02020603050405020304" pitchFamily="18" charset="0"/>
                </a:rPr>
                <a:t>(1) Attack generator</a:t>
              </a:r>
            </a:p>
          </p:txBody>
        </p:sp>
        <p:pic>
          <p:nvPicPr>
            <p:cNvPr id="30" name="그림 29">
              <a:extLst>
                <a:ext uri="{FF2B5EF4-FFF2-40B4-BE49-F238E27FC236}">
                  <a16:creationId xmlns:a16="http://schemas.microsoft.com/office/drawing/2014/main" id="{91403D35-B2B1-4C8D-A743-70CD43CD4E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792" y="4577920"/>
              <a:ext cx="968860" cy="968859"/>
            </a:xfrm>
            <a:prstGeom prst="rect">
              <a:avLst/>
            </a:prstGeom>
            <a:ln w="19050">
              <a:noFill/>
            </a:ln>
          </p:spPr>
        </p:pic>
        <p:sp>
          <p:nvSpPr>
            <p:cNvPr id="31" name="TextBox 30">
              <a:extLst>
                <a:ext uri="{FF2B5EF4-FFF2-40B4-BE49-F238E27FC236}">
                  <a16:creationId xmlns:a16="http://schemas.microsoft.com/office/drawing/2014/main" id="{FD219BBC-651F-4F73-AD1A-629EFB88E9D2}"/>
                </a:ext>
              </a:extLst>
            </p:cNvPr>
            <p:cNvSpPr txBox="1"/>
            <p:nvPr/>
          </p:nvSpPr>
          <p:spPr>
            <a:xfrm>
              <a:off x="1485804" y="4240366"/>
              <a:ext cx="1354290" cy="338554"/>
            </a:xfrm>
            <a:prstGeom prst="rect">
              <a:avLst/>
            </a:prstGeom>
            <a:solidFill>
              <a:schemeClr val="bg1"/>
            </a:solidFill>
          </p:spPr>
          <p:txBody>
            <a:bodyPr wrap="square" rtlCol="0">
              <a:spAutoFit/>
            </a:bodyPr>
            <a:lstStyle/>
            <a:p>
              <a:pPr algn="ctr"/>
              <a:r>
                <a:rPr lang="en-US" altLang="ko-KR" sz="1600" dirty="0">
                  <a:cs typeface="Times New Roman" panose="02020603050405020304" pitchFamily="18" charset="0"/>
                </a:rPr>
                <a:t>Natural image</a:t>
              </a:r>
            </a:p>
          </p:txBody>
        </p:sp>
        <p:grpSp>
          <p:nvGrpSpPr>
            <p:cNvPr id="32" name="그룹 31">
              <a:extLst>
                <a:ext uri="{FF2B5EF4-FFF2-40B4-BE49-F238E27FC236}">
                  <a16:creationId xmlns:a16="http://schemas.microsoft.com/office/drawing/2014/main" id="{F277F118-BA67-46FE-82C6-6F1776088265}"/>
                </a:ext>
              </a:extLst>
            </p:cNvPr>
            <p:cNvGrpSpPr/>
            <p:nvPr/>
          </p:nvGrpSpPr>
          <p:grpSpPr>
            <a:xfrm>
              <a:off x="1363500" y="6117716"/>
              <a:ext cx="1661305" cy="619596"/>
              <a:chOff x="-140553" y="4614227"/>
              <a:chExt cx="2119734" cy="790571"/>
            </a:xfrm>
          </p:grpSpPr>
          <p:sp>
            <p:nvSpPr>
              <p:cNvPr id="51" name="타원 50">
                <a:extLst>
                  <a:ext uri="{FF2B5EF4-FFF2-40B4-BE49-F238E27FC236}">
                    <a16:creationId xmlns:a16="http://schemas.microsoft.com/office/drawing/2014/main" id="{D132C768-E2F8-4F16-A286-F81687A84AE6}"/>
                  </a:ext>
                </a:extLst>
              </p:cNvPr>
              <p:cNvSpPr/>
              <p:nvPr/>
            </p:nvSpPr>
            <p:spPr>
              <a:xfrm>
                <a:off x="-140553" y="4614227"/>
                <a:ext cx="2119734" cy="7905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cs typeface="Times New Roman" panose="02020603050405020304" pitchFamily="18" charset="0"/>
                  </a:rPr>
                  <a:t>Gaussian</a:t>
                </a:r>
              </a:p>
              <a:p>
                <a:pPr algn="ctr"/>
                <a:r>
                  <a:rPr lang="en-US" altLang="ko-KR" sz="1600" dirty="0">
                    <a:solidFill>
                      <a:schemeClr val="tx1"/>
                    </a:solidFill>
                    <a:cs typeface="Times New Roman" panose="02020603050405020304" pitchFamily="18" charset="0"/>
                  </a:rPr>
                  <a:t>distribution</a:t>
                </a:r>
                <a:endParaRPr lang="ko-KR" altLang="en-US" sz="1600" dirty="0">
                  <a:solidFill>
                    <a:schemeClr val="tx1"/>
                  </a:solidFill>
                  <a:cs typeface="Times New Roman" panose="02020603050405020304" pitchFamily="18" charset="0"/>
                </a:endParaRPr>
              </a:p>
            </p:txBody>
          </p:sp>
          <p:sp>
            <p:nvSpPr>
              <p:cNvPr id="52" name="타원 51">
                <a:extLst>
                  <a:ext uri="{FF2B5EF4-FFF2-40B4-BE49-F238E27FC236}">
                    <a16:creationId xmlns:a16="http://schemas.microsoft.com/office/drawing/2014/main" id="{94A471DD-570A-42F4-BE4F-380BF49DB2C8}"/>
                  </a:ext>
                </a:extLst>
              </p:cNvPr>
              <p:cNvSpPr/>
              <p:nvPr/>
            </p:nvSpPr>
            <p:spPr>
              <a:xfrm>
                <a:off x="1297770" y="4684835"/>
                <a:ext cx="81539" cy="828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53" name="타원 52">
                <a:extLst>
                  <a:ext uri="{FF2B5EF4-FFF2-40B4-BE49-F238E27FC236}">
                    <a16:creationId xmlns:a16="http://schemas.microsoft.com/office/drawing/2014/main" id="{E347DAEE-559F-4264-9CC6-9439775CA2F2}"/>
                  </a:ext>
                </a:extLst>
              </p:cNvPr>
              <p:cNvSpPr/>
              <p:nvPr/>
            </p:nvSpPr>
            <p:spPr>
              <a:xfrm>
                <a:off x="467423" y="4684835"/>
                <a:ext cx="81539" cy="82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54" name="타원 53">
                <a:extLst>
                  <a:ext uri="{FF2B5EF4-FFF2-40B4-BE49-F238E27FC236}">
                    <a16:creationId xmlns:a16="http://schemas.microsoft.com/office/drawing/2014/main" id="{A4264BB4-9477-4152-A34D-5DA64C9E2E41}"/>
                  </a:ext>
                </a:extLst>
              </p:cNvPr>
              <p:cNvSpPr/>
              <p:nvPr/>
            </p:nvSpPr>
            <p:spPr>
              <a:xfrm>
                <a:off x="1627829" y="5119204"/>
                <a:ext cx="81539" cy="828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sp>
          <p:nvSpPr>
            <p:cNvPr id="33" name="TextBox 32">
              <a:extLst>
                <a:ext uri="{FF2B5EF4-FFF2-40B4-BE49-F238E27FC236}">
                  <a16:creationId xmlns:a16="http://schemas.microsoft.com/office/drawing/2014/main" id="{4AFD8E04-22B9-4DCF-A7FF-46C8F7EC700D}"/>
                </a:ext>
              </a:extLst>
            </p:cNvPr>
            <p:cNvSpPr txBox="1"/>
            <p:nvPr/>
          </p:nvSpPr>
          <p:spPr>
            <a:xfrm>
              <a:off x="2203988" y="5671947"/>
              <a:ext cx="1161152" cy="338554"/>
            </a:xfrm>
            <a:prstGeom prst="rect">
              <a:avLst/>
            </a:prstGeom>
            <a:solidFill>
              <a:schemeClr val="bg1"/>
            </a:solidFill>
            <a:ln>
              <a:solidFill>
                <a:schemeClr val="tx1"/>
              </a:solidFill>
            </a:ln>
          </p:spPr>
          <p:txBody>
            <a:bodyPr wrap="none" rtlCol="0">
              <a:spAutoFit/>
            </a:bodyPr>
            <a:lstStyle/>
            <a:p>
              <a:pPr algn="ctr"/>
              <a:r>
                <a:rPr lang="en-US" altLang="ko-KR" sz="1600" dirty="0">
                  <a:cs typeface="Times New Roman" panose="02020603050405020304" pitchFamily="18" charset="0"/>
                </a:rPr>
                <a:t>Latent code</a:t>
              </a:r>
              <a:endParaRPr lang="ko-KR" altLang="en-US" sz="1600" b="1" dirty="0">
                <a:cs typeface="Times New Roman" panose="02020603050405020304" pitchFamily="18" charset="0"/>
              </a:endParaRPr>
            </a:p>
          </p:txBody>
        </p:sp>
        <p:grpSp>
          <p:nvGrpSpPr>
            <p:cNvPr id="34" name="그룹 33">
              <a:extLst>
                <a:ext uri="{FF2B5EF4-FFF2-40B4-BE49-F238E27FC236}">
                  <a16:creationId xmlns:a16="http://schemas.microsoft.com/office/drawing/2014/main" id="{57098797-CD6F-4A15-81BD-14F0267548F6}"/>
                </a:ext>
              </a:extLst>
            </p:cNvPr>
            <p:cNvGrpSpPr/>
            <p:nvPr/>
          </p:nvGrpSpPr>
          <p:grpSpPr>
            <a:xfrm>
              <a:off x="6313981" y="3384474"/>
              <a:ext cx="2090582" cy="968860"/>
              <a:chOff x="6175990" y="1010286"/>
              <a:chExt cx="2667468" cy="1236213"/>
            </a:xfrm>
          </p:grpSpPr>
          <p:pic>
            <p:nvPicPr>
              <p:cNvPr id="49" name="그림 48">
                <a:extLst>
                  <a:ext uri="{FF2B5EF4-FFF2-40B4-BE49-F238E27FC236}">
                    <a16:creationId xmlns:a16="http://schemas.microsoft.com/office/drawing/2014/main" id="{21F80CCD-1262-4BF4-A112-E0B187B15B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5990" y="1010286"/>
                <a:ext cx="1230123" cy="1236213"/>
              </a:xfrm>
              <a:prstGeom prst="rect">
                <a:avLst/>
              </a:prstGeom>
              <a:ln w="19050">
                <a:solidFill>
                  <a:srgbClr val="C00000"/>
                </a:solidFill>
              </a:ln>
            </p:spPr>
          </p:pic>
          <p:pic>
            <p:nvPicPr>
              <p:cNvPr id="50" name="그림 49">
                <a:extLst>
                  <a:ext uri="{FF2B5EF4-FFF2-40B4-BE49-F238E27FC236}">
                    <a16:creationId xmlns:a16="http://schemas.microsoft.com/office/drawing/2014/main" id="{564DE699-2995-4F9C-B25C-782E64F2E5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7246" y="1010286"/>
                <a:ext cx="1236212" cy="1236212"/>
              </a:xfrm>
              <a:prstGeom prst="rect">
                <a:avLst/>
              </a:prstGeom>
              <a:ln w="19050">
                <a:solidFill>
                  <a:srgbClr val="C00000"/>
                </a:solidFill>
              </a:ln>
            </p:spPr>
          </p:pic>
        </p:grpSp>
        <p:grpSp>
          <p:nvGrpSpPr>
            <p:cNvPr id="35" name="그룹 34">
              <a:extLst>
                <a:ext uri="{FF2B5EF4-FFF2-40B4-BE49-F238E27FC236}">
                  <a16:creationId xmlns:a16="http://schemas.microsoft.com/office/drawing/2014/main" id="{3BDA76DA-AF73-468F-A3A9-45268E916E7E}"/>
                </a:ext>
              </a:extLst>
            </p:cNvPr>
            <p:cNvGrpSpPr/>
            <p:nvPr/>
          </p:nvGrpSpPr>
          <p:grpSpPr>
            <a:xfrm>
              <a:off x="6313981" y="4577920"/>
              <a:ext cx="2090582" cy="968860"/>
              <a:chOff x="6175990" y="2533058"/>
              <a:chExt cx="2667468" cy="1236213"/>
            </a:xfrm>
          </p:grpSpPr>
          <p:pic>
            <p:nvPicPr>
              <p:cNvPr id="47" name="그림 46">
                <a:extLst>
                  <a:ext uri="{FF2B5EF4-FFF2-40B4-BE49-F238E27FC236}">
                    <a16:creationId xmlns:a16="http://schemas.microsoft.com/office/drawing/2014/main" id="{9C11D2E8-39A7-403D-B5EF-4C8C1B89F3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75990" y="2533058"/>
                <a:ext cx="1230123" cy="1236213"/>
              </a:xfrm>
              <a:prstGeom prst="rect">
                <a:avLst/>
              </a:prstGeom>
              <a:ln w="19050">
                <a:solidFill>
                  <a:srgbClr val="7030A0"/>
                </a:solidFill>
              </a:ln>
            </p:spPr>
          </p:pic>
          <p:pic>
            <p:nvPicPr>
              <p:cNvPr id="48" name="그림 47">
                <a:extLst>
                  <a:ext uri="{FF2B5EF4-FFF2-40B4-BE49-F238E27FC236}">
                    <a16:creationId xmlns:a16="http://schemas.microsoft.com/office/drawing/2014/main" id="{1E8BAB31-21B3-427A-8BF8-C0878EFDBD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07246" y="2533058"/>
                <a:ext cx="1236212" cy="1236212"/>
              </a:xfrm>
              <a:prstGeom prst="rect">
                <a:avLst/>
              </a:prstGeom>
              <a:ln w="19050">
                <a:solidFill>
                  <a:srgbClr val="7030A0"/>
                </a:solidFill>
              </a:ln>
            </p:spPr>
          </p:pic>
        </p:grpSp>
        <p:grpSp>
          <p:nvGrpSpPr>
            <p:cNvPr id="36" name="그룹 35">
              <a:extLst>
                <a:ext uri="{FF2B5EF4-FFF2-40B4-BE49-F238E27FC236}">
                  <a16:creationId xmlns:a16="http://schemas.microsoft.com/office/drawing/2014/main" id="{D123E2B9-DDB5-4467-852B-316AC90B2EDA}"/>
                </a:ext>
              </a:extLst>
            </p:cNvPr>
            <p:cNvGrpSpPr/>
            <p:nvPr/>
          </p:nvGrpSpPr>
          <p:grpSpPr>
            <a:xfrm>
              <a:off x="6313981" y="5768452"/>
              <a:ext cx="2090582" cy="968860"/>
              <a:chOff x="6175990" y="4242226"/>
              <a:chExt cx="2667468" cy="1236213"/>
            </a:xfrm>
          </p:grpSpPr>
          <p:pic>
            <p:nvPicPr>
              <p:cNvPr id="45" name="그림 44">
                <a:extLst>
                  <a:ext uri="{FF2B5EF4-FFF2-40B4-BE49-F238E27FC236}">
                    <a16:creationId xmlns:a16="http://schemas.microsoft.com/office/drawing/2014/main" id="{2B1E77DC-0B4A-4605-BAEC-ED8CF263B3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75990" y="4242226"/>
                <a:ext cx="1230123" cy="1236213"/>
              </a:xfrm>
              <a:prstGeom prst="rect">
                <a:avLst/>
              </a:prstGeom>
              <a:ln w="19050">
                <a:solidFill>
                  <a:srgbClr val="00B050"/>
                </a:solidFill>
              </a:ln>
            </p:spPr>
          </p:pic>
          <p:pic>
            <p:nvPicPr>
              <p:cNvPr id="46" name="그림 45">
                <a:extLst>
                  <a:ext uri="{FF2B5EF4-FFF2-40B4-BE49-F238E27FC236}">
                    <a16:creationId xmlns:a16="http://schemas.microsoft.com/office/drawing/2014/main" id="{18B07DE0-C849-47FD-B493-776436390F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07246" y="4242226"/>
                <a:ext cx="1236212" cy="1236212"/>
              </a:xfrm>
              <a:prstGeom prst="rect">
                <a:avLst/>
              </a:prstGeom>
              <a:ln w="19050">
                <a:solidFill>
                  <a:srgbClr val="00B050"/>
                </a:solidFill>
              </a:ln>
            </p:spPr>
          </p:pic>
        </p:grpSp>
        <p:sp>
          <p:nvSpPr>
            <p:cNvPr id="37" name="TextBox 36">
              <a:extLst>
                <a:ext uri="{FF2B5EF4-FFF2-40B4-BE49-F238E27FC236}">
                  <a16:creationId xmlns:a16="http://schemas.microsoft.com/office/drawing/2014/main" id="{63A51384-BB20-424F-84E1-D2F8021D162E}"/>
                </a:ext>
              </a:extLst>
            </p:cNvPr>
            <p:cNvSpPr txBox="1"/>
            <p:nvPr/>
          </p:nvSpPr>
          <p:spPr>
            <a:xfrm>
              <a:off x="7434745" y="3027672"/>
              <a:ext cx="970779" cy="338554"/>
            </a:xfrm>
            <a:prstGeom prst="rect">
              <a:avLst/>
            </a:prstGeom>
            <a:noFill/>
          </p:spPr>
          <p:txBody>
            <a:bodyPr wrap="none" rtlCol="0">
              <a:spAutoFit/>
            </a:bodyPr>
            <a:lstStyle/>
            <a:p>
              <a:pPr algn="ctr"/>
              <a:r>
                <a:rPr lang="en-US" altLang="ko-KR" sz="1600" dirty="0">
                  <a:cs typeface="Times New Roman" panose="02020603050405020304" pitchFamily="18" charset="0"/>
                </a:rPr>
                <a:t>Attention</a:t>
              </a:r>
              <a:endParaRPr lang="en-US" altLang="ko-KR" sz="1600" b="1" i="1" dirty="0">
                <a:cs typeface="Times New Roman" panose="02020603050405020304" pitchFamily="18" charset="0"/>
              </a:endParaRPr>
            </a:p>
          </p:txBody>
        </p:sp>
        <p:sp>
          <p:nvSpPr>
            <p:cNvPr id="38" name="TextBox 37">
              <a:extLst>
                <a:ext uri="{FF2B5EF4-FFF2-40B4-BE49-F238E27FC236}">
                  <a16:creationId xmlns:a16="http://schemas.microsoft.com/office/drawing/2014/main" id="{C932A107-F04E-48A8-B981-BAFF88228EC9}"/>
                </a:ext>
              </a:extLst>
            </p:cNvPr>
            <p:cNvSpPr txBox="1"/>
            <p:nvPr/>
          </p:nvSpPr>
          <p:spPr>
            <a:xfrm>
              <a:off x="6212681" y="3027672"/>
              <a:ext cx="1166688" cy="338554"/>
            </a:xfrm>
            <a:prstGeom prst="rect">
              <a:avLst/>
            </a:prstGeom>
            <a:noFill/>
          </p:spPr>
          <p:txBody>
            <a:bodyPr wrap="square" rtlCol="0">
              <a:spAutoFit/>
            </a:bodyPr>
            <a:lstStyle/>
            <a:p>
              <a:pPr algn="ctr"/>
              <a:r>
                <a:rPr lang="en-US" altLang="ko-KR" sz="1600" dirty="0">
                  <a:cs typeface="Times New Roman" panose="02020603050405020304" pitchFamily="18" charset="0"/>
                </a:rPr>
                <a:t>Adv. image</a:t>
              </a:r>
              <a:endParaRPr lang="ko-KR" altLang="en-US" sz="1600" b="1"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9" name="사각형: 둥근 모서리 38">
                  <a:extLst>
                    <a:ext uri="{FF2B5EF4-FFF2-40B4-BE49-F238E27FC236}">
                      <a16:creationId xmlns:a16="http://schemas.microsoft.com/office/drawing/2014/main" id="{4C19F846-D282-4FF9-B8A4-BDACFC73504D}"/>
                    </a:ext>
                  </a:extLst>
                </p:cNvPr>
                <p:cNvSpPr/>
                <p:nvPr/>
              </p:nvSpPr>
              <p:spPr>
                <a:xfrm>
                  <a:off x="8713490" y="5062350"/>
                  <a:ext cx="716645" cy="368966"/>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chemeClr val="tx1"/>
                      </a:solidFill>
                    </a:rPr>
                    <a:t>(2)</a:t>
                  </a:r>
                  <a14:m>
                    <m:oMath xmlns:m="http://schemas.openxmlformats.org/officeDocument/2006/math">
                      <m:sSub>
                        <m:sSubPr>
                          <m:ctrlPr>
                            <a:rPr lang="en-US" altLang="ko-KR" sz="1600" b="1" i="1" smtClean="0">
                              <a:solidFill>
                                <a:schemeClr val="tx1"/>
                              </a:solidFill>
                              <a:latin typeface="Cambria Math" panose="02040503050406030204" pitchFamily="18" charset="0"/>
                            </a:rPr>
                          </m:ctrlPr>
                        </m:sSubPr>
                        <m:e>
                          <m:r>
                            <a:rPr lang="en-US" altLang="ko-KR" sz="1600" b="1" i="1" smtClean="0">
                              <a:solidFill>
                                <a:schemeClr val="tx1"/>
                              </a:solidFill>
                              <a:latin typeface="Cambria Math" panose="02040503050406030204" pitchFamily="18" charset="0"/>
                            </a:rPr>
                            <m:t>𝑳</m:t>
                          </m:r>
                        </m:e>
                        <m:sub>
                          <m:r>
                            <a:rPr lang="en-US" altLang="ko-KR" sz="1600" b="1" i="1" smtClean="0">
                              <a:solidFill>
                                <a:schemeClr val="tx1"/>
                              </a:solidFill>
                              <a:latin typeface="Cambria Math" panose="02040503050406030204" pitchFamily="18" charset="0"/>
                            </a:rPr>
                            <m:t>𝒂𝒕𝒕𝒏</m:t>
                          </m:r>
                        </m:sub>
                      </m:sSub>
                    </m:oMath>
                  </a14:m>
                  <a:endParaRPr lang="ko-KR" altLang="en-US" sz="1600" b="1" dirty="0">
                    <a:solidFill>
                      <a:schemeClr val="tx1"/>
                    </a:solidFill>
                  </a:endParaRPr>
                </a:p>
              </p:txBody>
            </p:sp>
          </mc:Choice>
          <mc:Fallback xmlns="">
            <p:sp>
              <p:nvSpPr>
                <p:cNvPr id="39" name="사각형: 둥근 모서리 38">
                  <a:extLst>
                    <a:ext uri="{FF2B5EF4-FFF2-40B4-BE49-F238E27FC236}">
                      <a16:creationId xmlns:a16="http://schemas.microsoft.com/office/drawing/2014/main" id="{4C19F846-D282-4FF9-B8A4-BDACFC73504D}"/>
                    </a:ext>
                  </a:extLst>
                </p:cNvPr>
                <p:cNvSpPr>
                  <a:spLocks noRot="1" noChangeAspect="1" noMove="1" noResize="1" noEditPoints="1" noAdjustHandles="1" noChangeArrowheads="1" noChangeShapeType="1" noTextEdit="1"/>
                </p:cNvSpPr>
                <p:nvPr/>
              </p:nvSpPr>
              <p:spPr>
                <a:xfrm>
                  <a:off x="8713490" y="5062350"/>
                  <a:ext cx="716645" cy="368966"/>
                </a:xfrm>
                <a:prstGeom prst="roundRect">
                  <a:avLst/>
                </a:prstGeom>
                <a:blipFill>
                  <a:blip r:embed="rId12"/>
                  <a:stretch>
                    <a:fillRect t="-32787" b="-24590"/>
                  </a:stretch>
                </a:blipFill>
                <a:ln w="19050">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0" name="사각형: 둥근 모서리 39">
                  <a:extLst>
                    <a:ext uri="{FF2B5EF4-FFF2-40B4-BE49-F238E27FC236}">
                      <a16:creationId xmlns:a16="http://schemas.microsoft.com/office/drawing/2014/main" id="{E26327D4-3F3B-4B85-906F-1EA77E643AE8}"/>
                    </a:ext>
                  </a:extLst>
                </p:cNvPr>
                <p:cNvSpPr/>
                <p:nvPr/>
              </p:nvSpPr>
              <p:spPr>
                <a:xfrm>
                  <a:off x="8713490" y="4117720"/>
                  <a:ext cx="716645" cy="532657"/>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chemeClr val="tx1"/>
                      </a:solidFill>
                    </a:rPr>
                    <a:t>(3)</a:t>
                  </a:r>
                  <a14:m>
                    <m:oMath xmlns:m="http://schemas.openxmlformats.org/officeDocument/2006/math">
                      <m:sSub>
                        <m:sSubPr>
                          <m:ctrlPr>
                            <a:rPr lang="en-US" altLang="ko-KR" sz="1600" b="1" i="1" smtClean="0">
                              <a:solidFill>
                                <a:schemeClr val="tx1"/>
                              </a:solidFill>
                              <a:latin typeface="Cambria Math" panose="02040503050406030204" pitchFamily="18" charset="0"/>
                            </a:rPr>
                          </m:ctrlPr>
                        </m:sSubPr>
                        <m:e>
                          <m:r>
                            <a:rPr lang="en-US" altLang="ko-KR" sz="1600" b="1" i="1" smtClean="0">
                              <a:solidFill>
                                <a:schemeClr val="tx1"/>
                              </a:solidFill>
                              <a:latin typeface="Cambria Math" panose="02040503050406030204" pitchFamily="18" charset="0"/>
                            </a:rPr>
                            <m:t>𝑳</m:t>
                          </m:r>
                        </m:e>
                        <m:sub>
                          <m:r>
                            <a:rPr lang="en-US" altLang="ko-KR" sz="1600" b="1" i="1" smtClean="0">
                              <a:solidFill>
                                <a:schemeClr val="tx1"/>
                              </a:solidFill>
                              <a:latin typeface="Cambria Math" panose="02040503050406030204" pitchFamily="18" charset="0"/>
                            </a:rPr>
                            <m:t>𝒅𝒊𝒗</m:t>
                          </m:r>
                        </m:sub>
                      </m:sSub>
                    </m:oMath>
                  </a14:m>
                  <a:endParaRPr lang="ko-KR" altLang="en-US" sz="1600" b="1" dirty="0">
                    <a:solidFill>
                      <a:schemeClr val="tx1"/>
                    </a:solidFill>
                  </a:endParaRPr>
                </a:p>
              </p:txBody>
            </p:sp>
          </mc:Choice>
          <mc:Fallback xmlns="">
            <p:sp>
              <p:nvSpPr>
                <p:cNvPr id="40" name="사각형: 둥근 모서리 39">
                  <a:extLst>
                    <a:ext uri="{FF2B5EF4-FFF2-40B4-BE49-F238E27FC236}">
                      <a16:creationId xmlns:a16="http://schemas.microsoft.com/office/drawing/2014/main" id="{E26327D4-3F3B-4B85-906F-1EA77E643AE8}"/>
                    </a:ext>
                  </a:extLst>
                </p:cNvPr>
                <p:cNvSpPr>
                  <a:spLocks noRot="1" noChangeAspect="1" noMove="1" noResize="1" noEditPoints="1" noAdjustHandles="1" noChangeArrowheads="1" noChangeShapeType="1" noTextEdit="1"/>
                </p:cNvSpPr>
                <p:nvPr/>
              </p:nvSpPr>
              <p:spPr>
                <a:xfrm>
                  <a:off x="8713490" y="4117720"/>
                  <a:ext cx="716645" cy="532657"/>
                </a:xfrm>
                <a:prstGeom prst="roundRect">
                  <a:avLst/>
                </a:prstGeom>
                <a:blipFill>
                  <a:blip r:embed="rId13"/>
                  <a:stretch>
                    <a:fillRect t="-8046" b="-4598"/>
                  </a:stretch>
                </a:blipFill>
                <a:ln w="19050">
                  <a:noFill/>
                </a:ln>
              </p:spPr>
              <p:txBody>
                <a:bodyPr/>
                <a:lstStyle/>
                <a:p>
                  <a:r>
                    <a:rPr lang="ko-KR" altLang="en-US">
                      <a:noFill/>
                    </a:rPr>
                    <a:t> </a:t>
                  </a:r>
                </a:p>
              </p:txBody>
            </p:sp>
          </mc:Fallback>
        </mc:AlternateContent>
        <p:cxnSp>
          <p:nvCxnSpPr>
            <p:cNvPr id="41" name="연결선: 구부러짐 40">
              <a:extLst>
                <a:ext uri="{FF2B5EF4-FFF2-40B4-BE49-F238E27FC236}">
                  <a16:creationId xmlns:a16="http://schemas.microsoft.com/office/drawing/2014/main" id="{FD40A51C-D08F-400D-8391-56FE8A1C7F7B}"/>
                </a:ext>
              </a:extLst>
            </p:cNvPr>
            <p:cNvCxnSpPr>
              <a:cxnSpLocks/>
              <a:stCxn id="50" idx="3"/>
              <a:endCxn id="40" idx="0"/>
            </p:cNvCxnSpPr>
            <p:nvPr/>
          </p:nvCxnSpPr>
          <p:spPr>
            <a:xfrm>
              <a:off x="8404563" y="3868904"/>
              <a:ext cx="667250" cy="248816"/>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연결선: 구부러짐 41">
              <a:extLst>
                <a:ext uri="{FF2B5EF4-FFF2-40B4-BE49-F238E27FC236}">
                  <a16:creationId xmlns:a16="http://schemas.microsoft.com/office/drawing/2014/main" id="{6A3132FA-6EB7-441F-B710-E7A251FE18D2}"/>
                </a:ext>
              </a:extLst>
            </p:cNvPr>
            <p:cNvCxnSpPr>
              <a:cxnSpLocks/>
              <a:endCxn id="40" idx="2"/>
            </p:cNvCxnSpPr>
            <p:nvPr/>
          </p:nvCxnSpPr>
          <p:spPr>
            <a:xfrm flipV="1">
              <a:off x="8404563" y="4650377"/>
              <a:ext cx="667250" cy="243017"/>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직선 화살표 연결선 42">
              <a:extLst>
                <a:ext uri="{FF2B5EF4-FFF2-40B4-BE49-F238E27FC236}">
                  <a16:creationId xmlns:a16="http://schemas.microsoft.com/office/drawing/2014/main" id="{C92C2310-D9E0-4DD0-8F4F-E447BF0881C2}"/>
                </a:ext>
              </a:extLst>
            </p:cNvPr>
            <p:cNvCxnSpPr>
              <a:cxnSpLocks/>
              <a:endCxn id="39" idx="1"/>
            </p:cNvCxnSpPr>
            <p:nvPr/>
          </p:nvCxnSpPr>
          <p:spPr>
            <a:xfrm flipV="1">
              <a:off x="8404563" y="5246832"/>
              <a:ext cx="308927" cy="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연결선: 꺾임 43">
              <a:extLst>
                <a:ext uri="{FF2B5EF4-FFF2-40B4-BE49-F238E27FC236}">
                  <a16:creationId xmlns:a16="http://schemas.microsoft.com/office/drawing/2014/main" id="{935D403B-13D9-4A8A-9E78-6CF466DD0E26}"/>
                </a:ext>
              </a:extLst>
            </p:cNvPr>
            <p:cNvCxnSpPr>
              <a:cxnSpLocks/>
            </p:cNvCxnSpPr>
            <p:nvPr/>
          </p:nvCxnSpPr>
          <p:spPr>
            <a:xfrm flipV="1">
              <a:off x="2645652" y="4876249"/>
              <a:ext cx="3101583" cy="186101"/>
            </a:xfrm>
            <a:prstGeom prst="bentConnector4">
              <a:avLst>
                <a:gd name="adj1" fmla="val 18394"/>
                <a:gd name="adj2" fmla="val 38314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8623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A4A2C94-F0C2-4147-B91F-6AEE4B6D454F}"/>
              </a:ext>
            </a:extLst>
          </p:cNvPr>
          <p:cNvSpPr>
            <a:spLocks noGrp="1"/>
          </p:cNvSpPr>
          <p:nvPr>
            <p:ph type="title"/>
          </p:nvPr>
        </p:nvSpPr>
        <p:spPr/>
        <p:txBody>
          <a:bodyPr/>
          <a:lstStyle/>
          <a:p>
            <a:r>
              <a:rPr lang="en-US" altLang="ko-KR" dirty="0"/>
              <a:t>(1) Attack Generator</a:t>
            </a:r>
            <a:endParaRPr lang="ko-KR" altLang="en-US" dirty="0"/>
          </a:p>
        </p:txBody>
      </p:sp>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8B05C68D-455B-459D-B197-47545C0B48FD}"/>
                  </a:ext>
                </a:extLst>
              </p:cNvPr>
              <p:cNvSpPr>
                <a:spLocks noGrp="1"/>
              </p:cNvSpPr>
              <p:nvPr>
                <p:ph idx="1"/>
              </p:nvPr>
            </p:nvSpPr>
            <p:spPr/>
            <p:txBody>
              <a:bodyPr>
                <a:normAutofit/>
              </a:bodyPr>
              <a:lstStyle/>
              <a:p>
                <a:r>
                  <a:rPr lang="en-US" altLang="ko-KR" dirty="0"/>
                  <a:t>To prevent deterministic attacks, we design an attack generator</a:t>
                </a:r>
              </a:p>
              <a:p>
                <a:r>
                  <a:rPr lang="en-US" altLang="ko-KR" dirty="0"/>
                  <a:t>Takes </a:t>
                </a:r>
                <a:r>
                  <a:rPr lang="en-US" altLang="ko-KR" b="1" i="1" dirty="0"/>
                  <a:t>natural image</a:t>
                </a:r>
                <a:r>
                  <a:rPr lang="en-US" altLang="ko-KR" dirty="0"/>
                  <a:t> and </a:t>
                </a:r>
                <a:r>
                  <a:rPr lang="en-US" altLang="ko-KR" b="1" i="1" dirty="0"/>
                  <a:t>latent code</a:t>
                </a:r>
                <a:r>
                  <a:rPr lang="en-US" altLang="ko-KR" dirty="0"/>
                  <a:t> as input and returns </a:t>
                </a:r>
                <a:r>
                  <a:rPr lang="en-US" altLang="ko-KR" b="1" i="1" dirty="0"/>
                  <a:t>perturbation</a:t>
                </a:r>
                <a:r>
                  <a:rPr lang="en-US" altLang="ko-KR" dirty="0"/>
                  <a:t> as output</a:t>
                </a:r>
              </a:p>
              <a:p>
                <a:pPr marL="0" indent="0">
                  <a:buNone/>
                </a:pPr>
                <a:endParaRPr lang="en-US" altLang="ko-KR"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Sup>
                        <m:sSubSupPr>
                          <m:ctrlPr>
                            <a:rPr lang="en-US" altLang="ko-KR" b="0" i="1" smtClean="0">
                              <a:latin typeface="Cambria Math" panose="02040503050406030204" pitchFamily="18" charset="0"/>
                            </a:rPr>
                          </m:ctrlPr>
                        </m:sSubSupPr>
                        <m:e>
                          <m:r>
                            <a:rPr lang="en-US" altLang="ko-KR" b="0" i="1" smtClean="0">
                              <a:latin typeface="Cambria Math" panose="02040503050406030204" pitchFamily="18" charset="0"/>
                            </a:rPr>
                            <m:t>𝑥</m:t>
                          </m:r>
                        </m:e>
                        <m:sub>
                          <m:r>
                            <a:rPr lang="en-US" altLang="ko-KR" b="0" i="1" smtClean="0">
                              <a:latin typeface="Cambria Math" panose="02040503050406030204" pitchFamily="18" charset="0"/>
                            </a:rPr>
                            <m:t>𝑧</m:t>
                          </m:r>
                        </m:sub>
                        <m:sup>
                          <m:r>
                            <a:rPr lang="en-US" altLang="ko-KR" b="0" i="1" smtClean="0">
                              <a:latin typeface="Cambria Math" panose="02040503050406030204" pitchFamily="18" charset="0"/>
                            </a:rPr>
                            <m:t>𝑎𝑑𝑣</m:t>
                          </m:r>
                        </m:sup>
                      </m:sSubSup>
                      <m:r>
                        <a:rPr lang="en-US" altLang="ko-KR" b="0" i="1" smtClean="0">
                          <a:latin typeface="Cambria Math" panose="02040503050406030204" pitchFamily="18" charset="0"/>
                        </a:rPr>
                        <m:t>=</m:t>
                      </m:r>
                      <m:r>
                        <a:rPr lang="en-US" altLang="ko-KR" b="0" i="1" smtClean="0">
                          <a:latin typeface="Cambria Math" panose="02040503050406030204" pitchFamily="18" charset="0"/>
                        </a:rPr>
                        <m:t>𝐶𝑙𝑖</m:t>
                      </m:r>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𝑝</m:t>
                          </m:r>
                        </m:e>
                        <m:sub>
                          <m:d>
                            <m:dPr>
                              <m:begChr m:val="{"/>
                              <m:endChr m:val="}"/>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𝑥</m:t>
                              </m:r>
                              <m:r>
                                <a:rPr lang="en-US" altLang="ko-KR" b="0" i="1" smtClean="0">
                                  <a:latin typeface="Cambria Math" panose="02040503050406030204" pitchFamily="18" charset="0"/>
                                </a:rPr>
                                <m:t>, </m:t>
                              </m:r>
                              <m:r>
                                <a:rPr lang="en-US" altLang="ko-KR" b="0" i="1" smtClean="0">
                                  <a:latin typeface="Cambria Math" panose="02040503050406030204" pitchFamily="18" charset="0"/>
                                </a:rPr>
                                <m:t>𝜖</m:t>
                              </m:r>
                            </m:e>
                          </m:d>
                        </m:sub>
                      </m:sSub>
                      <m:d>
                        <m:dPr>
                          <m:begChr m:val="{"/>
                          <m:endChr m:val="}"/>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𝑥</m:t>
                          </m:r>
                          <m:r>
                            <a:rPr lang="en-US" altLang="ko-KR" b="0" i="1" smtClean="0">
                              <a:latin typeface="Cambria Math" panose="02040503050406030204" pitchFamily="18" charset="0"/>
                            </a:rPr>
                            <m:t>+</m:t>
                          </m:r>
                          <m:r>
                            <a:rPr lang="en-US" altLang="ko-KR" b="0" i="1" smtClean="0">
                              <a:latin typeface="Cambria Math" panose="02040503050406030204" pitchFamily="18" charset="0"/>
                            </a:rPr>
                            <m:t>𝜖</m:t>
                          </m:r>
                          <m:r>
                            <a:rPr lang="en-US" altLang="ko-KR" b="0" i="1" smtClean="0">
                              <a:latin typeface="Cambria Math" panose="02040503050406030204" pitchFamily="18" charset="0"/>
                            </a:rPr>
                            <m:t>⋅</m:t>
                          </m:r>
                          <m:r>
                            <a:rPr lang="en-US" altLang="ko-KR" b="0" i="1" smtClean="0">
                              <a:latin typeface="Cambria Math" panose="02040503050406030204" pitchFamily="18" charset="0"/>
                            </a:rPr>
                            <m:t>𝑔</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𝑥</m:t>
                              </m:r>
                              <m:r>
                                <a:rPr lang="en-US" altLang="ko-KR" b="0" i="1" smtClean="0">
                                  <a:latin typeface="Cambria Math" panose="02040503050406030204" pitchFamily="18" charset="0"/>
                                </a:rPr>
                                <m:t>, </m:t>
                              </m:r>
                              <m:r>
                                <a:rPr lang="en-US" altLang="ko-KR" b="0" i="1" smtClean="0">
                                  <a:latin typeface="Cambria Math" panose="02040503050406030204" pitchFamily="18" charset="0"/>
                                </a:rPr>
                                <m:t>𝑧</m:t>
                              </m:r>
                            </m:e>
                          </m:d>
                        </m:e>
                      </m:d>
                    </m:oMath>
                  </m:oMathPara>
                </a14:m>
                <a:endParaRPr lang="en-US" altLang="ko-KR" dirty="0"/>
              </a:p>
            </p:txBody>
          </p:sp>
        </mc:Choice>
        <mc:Fallback xmlns="">
          <p:sp>
            <p:nvSpPr>
              <p:cNvPr id="3" name="내용 개체 틀 2">
                <a:extLst>
                  <a:ext uri="{FF2B5EF4-FFF2-40B4-BE49-F238E27FC236}">
                    <a16:creationId xmlns:a16="http://schemas.microsoft.com/office/drawing/2014/main" id="{8B05C68D-455B-459D-B197-47545C0B48FD}"/>
                  </a:ext>
                </a:extLst>
              </p:cNvPr>
              <p:cNvSpPr>
                <a:spLocks noGrp="1" noRot="1" noChangeAspect="1" noMove="1" noResize="1" noEditPoints="1" noAdjustHandles="1" noChangeArrowheads="1" noChangeShapeType="1" noTextEdit="1"/>
              </p:cNvSpPr>
              <p:nvPr>
                <p:ph idx="1"/>
              </p:nvPr>
            </p:nvSpPr>
            <p:spPr>
              <a:blipFill>
                <a:blip r:embed="rId3"/>
                <a:stretch>
                  <a:fillRect l="-812" t="-1961" r="-174"/>
                </a:stretch>
              </a:blipFill>
            </p:spPr>
            <p:txBody>
              <a:bodyPr/>
              <a:lstStyle/>
              <a:p>
                <a:r>
                  <a:rPr lang="ko-KR" altLang="en-US">
                    <a:noFill/>
                  </a:rPr>
                  <a:t> </a:t>
                </a:r>
              </a:p>
            </p:txBody>
          </p:sp>
        </mc:Fallback>
      </mc:AlternateContent>
      <p:sp>
        <p:nvSpPr>
          <p:cNvPr id="4" name="슬라이드 번호 개체 틀 3">
            <a:extLst>
              <a:ext uri="{FF2B5EF4-FFF2-40B4-BE49-F238E27FC236}">
                <a16:creationId xmlns:a16="http://schemas.microsoft.com/office/drawing/2014/main" id="{1B1C82E2-F1EE-4A6F-A8BC-AEA294CCFFBB}"/>
              </a:ext>
            </a:extLst>
          </p:cNvPr>
          <p:cNvSpPr>
            <a:spLocks noGrp="1"/>
          </p:cNvSpPr>
          <p:nvPr>
            <p:ph type="sldNum" sz="quarter" idx="12"/>
          </p:nvPr>
        </p:nvSpPr>
        <p:spPr/>
        <p:txBody>
          <a:bodyPr/>
          <a:lstStyle/>
          <a:p>
            <a:fld id="{1D7E3998-2BFB-4414-AC15-78CB3FC6DFE0}" type="slidenum">
              <a:rPr lang="en-US" smtClean="0"/>
              <a:t>16</a:t>
            </a:fld>
            <a:endParaRPr lang="en-US" dirty="0"/>
          </a:p>
        </p:txBody>
      </p:sp>
      <p:grpSp>
        <p:nvGrpSpPr>
          <p:cNvPr id="63" name="그룹 62">
            <a:extLst>
              <a:ext uri="{FF2B5EF4-FFF2-40B4-BE49-F238E27FC236}">
                <a16:creationId xmlns:a16="http://schemas.microsoft.com/office/drawing/2014/main" id="{AB5A8075-8E1B-4706-BC0D-93AC2B3296A0}"/>
              </a:ext>
            </a:extLst>
          </p:cNvPr>
          <p:cNvGrpSpPr/>
          <p:nvPr/>
        </p:nvGrpSpPr>
        <p:grpSpPr>
          <a:xfrm>
            <a:off x="3088066" y="4041187"/>
            <a:ext cx="6215864" cy="2496946"/>
            <a:chOff x="1363500" y="4240366"/>
            <a:chExt cx="6215864" cy="2496946"/>
          </a:xfrm>
        </p:grpSpPr>
        <p:cxnSp>
          <p:nvCxnSpPr>
            <p:cNvPr id="8" name="직선 화살표 연결선 7">
              <a:extLst>
                <a:ext uri="{FF2B5EF4-FFF2-40B4-BE49-F238E27FC236}">
                  <a16:creationId xmlns:a16="http://schemas.microsoft.com/office/drawing/2014/main" id="{9DE95F2B-3D62-49A6-BD5B-F88850A96359}"/>
                </a:ext>
              </a:extLst>
            </p:cNvPr>
            <p:cNvCxnSpPr>
              <a:cxnSpLocks/>
              <a:stCxn id="32" idx="3"/>
            </p:cNvCxnSpPr>
            <p:nvPr/>
          </p:nvCxnSpPr>
          <p:spPr>
            <a:xfrm>
              <a:off x="2645652" y="5062350"/>
              <a:ext cx="919549"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연결선: 꺾임 8">
              <a:extLst>
                <a:ext uri="{FF2B5EF4-FFF2-40B4-BE49-F238E27FC236}">
                  <a16:creationId xmlns:a16="http://schemas.microsoft.com/office/drawing/2014/main" id="{82E1CE55-22FD-40E0-BF9E-581794FA8920}"/>
                </a:ext>
              </a:extLst>
            </p:cNvPr>
            <p:cNvCxnSpPr>
              <a:cxnSpLocks/>
              <a:stCxn id="32" idx="3"/>
              <a:endCxn id="22" idx="0"/>
            </p:cNvCxnSpPr>
            <p:nvPr/>
          </p:nvCxnSpPr>
          <p:spPr>
            <a:xfrm flipV="1">
              <a:off x="2645652" y="4876249"/>
              <a:ext cx="3101583" cy="186101"/>
            </a:xfrm>
            <a:prstGeom prst="bentConnector4">
              <a:avLst>
                <a:gd name="adj1" fmla="val 18394"/>
                <a:gd name="adj2" fmla="val 38314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직선 화살표 연결선 9">
              <a:extLst>
                <a:ext uri="{FF2B5EF4-FFF2-40B4-BE49-F238E27FC236}">
                  <a16:creationId xmlns:a16="http://schemas.microsoft.com/office/drawing/2014/main" id="{0DAD59F4-6ECB-4ABF-95C8-229F910A4052}"/>
                </a:ext>
              </a:extLst>
            </p:cNvPr>
            <p:cNvCxnSpPr>
              <a:cxnSpLocks/>
              <a:endCxn id="22" idx="1"/>
            </p:cNvCxnSpPr>
            <p:nvPr/>
          </p:nvCxnSpPr>
          <p:spPr>
            <a:xfrm>
              <a:off x="5099473" y="5062350"/>
              <a:ext cx="46166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직선 화살표 연결선 12">
              <a:extLst>
                <a:ext uri="{FF2B5EF4-FFF2-40B4-BE49-F238E27FC236}">
                  <a16:creationId xmlns:a16="http://schemas.microsoft.com/office/drawing/2014/main" id="{599DE55F-E1A7-4E80-99BB-B9348D6F4B54}"/>
                </a:ext>
              </a:extLst>
            </p:cNvPr>
            <p:cNvCxnSpPr>
              <a:cxnSpLocks/>
              <a:stCxn id="22" idx="3"/>
              <a:endCxn id="44" idx="1"/>
            </p:cNvCxnSpPr>
            <p:nvPr/>
          </p:nvCxnSpPr>
          <p:spPr>
            <a:xfrm>
              <a:off x="5933335" y="5062350"/>
              <a:ext cx="380646"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연결선: 구부러짐 14">
              <a:extLst>
                <a:ext uri="{FF2B5EF4-FFF2-40B4-BE49-F238E27FC236}">
                  <a16:creationId xmlns:a16="http://schemas.microsoft.com/office/drawing/2014/main" id="{784FD9A3-563F-40B4-B0EF-71985BFC1730}"/>
                </a:ext>
              </a:extLst>
            </p:cNvPr>
            <p:cNvCxnSpPr>
              <a:cxnSpLocks/>
              <a:stCxn id="36" idx="6"/>
              <a:endCxn id="25" idx="2"/>
            </p:cNvCxnSpPr>
            <p:nvPr/>
          </p:nvCxnSpPr>
          <p:spPr>
            <a:xfrm flipV="1">
              <a:off x="2554666" y="5232792"/>
              <a:ext cx="1010535" cy="972708"/>
            </a:xfrm>
            <a:prstGeom prst="curvedConnector3">
              <a:avLst>
                <a:gd name="adj1" fmla="val 46306"/>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2" name="그림 21">
              <a:extLst>
                <a:ext uri="{FF2B5EF4-FFF2-40B4-BE49-F238E27FC236}">
                  <a16:creationId xmlns:a16="http://schemas.microsoft.com/office/drawing/2014/main" id="{FDE3CBF8-B15F-42E6-93A7-2D577C4B3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1134" y="4876249"/>
              <a:ext cx="372202" cy="372202"/>
            </a:xfrm>
            <a:prstGeom prst="rect">
              <a:avLst/>
            </a:prstGeom>
          </p:spPr>
        </p:pic>
        <p:sp>
          <p:nvSpPr>
            <p:cNvPr id="25" name="정육면체 24">
              <a:extLst>
                <a:ext uri="{FF2B5EF4-FFF2-40B4-BE49-F238E27FC236}">
                  <a16:creationId xmlns:a16="http://schemas.microsoft.com/office/drawing/2014/main" id="{630AEC6A-4161-4EFD-B66D-2505CDEF88BB}"/>
                </a:ext>
              </a:extLst>
            </p:cNvPr>
            <p:cNvSpPr/>
            <p:nvPr/>
          </p:nvSpPr>
          <p:spPr>
            <a:xfrm>
              <a:off x="3565201" y="4497303"/>
              <a:ext cx="413450" cy="1130094"/>
            </a:xfrm>
            <a:prstGeom prst="cube">
              <a:avLst>
                <a:gd name="adj" fmla="val 82449"/>
              </a:avLst>
            </a:prstGeom>
            <a:solidFill>
              <a:srgbClr val="000099"/>
            </a:solidFill>
            <a:ln>
              <a:noFill/>
            </a:ln>
          </p:spPr>
          <p:style>
            <a:lnRef idx="2">
              <a:schemeClr val="accent4">
                <a:shade val="50000"/>
              </a:schemeClr>
            </a:lnRef>
            <a:fillRef idx="1001">
              <a:schemeClr val="dk2"/>
            </a:fillRef>
            <a:effectRef idx="0">
              <a:schemeClr val="accent4"/>
            </a:effectRef>
            <a:fontRef idx="minor">
              <a:schemeClr val="lt1"/>
            </a:fontRef>
          </p:style>
          <p:txBody>
            <a:bodyPr rtlCol="0" anchor="ctr"/>
            <a:lstStyle/>
            <a:p>
              <a:pPr algn="ctr"/>
              <a:endParaRPr lang="ko-KR" altLang="en-US" sz="1600"/>
            </a:p>
          </p:txBody>
        </p:sp>
        <p:sp>
          <p:nvSpPr>
            <p:cNvPr id="26" name="정육면체 25">
              <a:extLst>
                <a:ext uri="{FF2B5EF4-FFF2-40B4-BE49-F238E27FC236}">
                  <a16:creationId xmlns:a16="http://schemas.microsoft.com/office/drawing/2014/main" id="{2C41B8E8-477F-4435-A723-1138AD00A406}"/>
                </a:ext>
              </a:extLst>
            </p:cNvPr>
            <p:cNvSpPr/>
            <p:nvPr/>
          </p:nvSpPr>
          <p:spPr>
            <a:xfrm>
              <a:off x="3817757" y="4639134"/>
              <a:ext cx="310358" cy="846431"/>
            </a:xfrm>
            <a:prstGeom prst="cube">
              <a:avLst>
                <a:gd name="adj" fmla="val 75452"/>
              </a:avLst>
            </a:prstGeom>
            <a:solidFill>
              <a:srgbClr val="000099"/>
            </a:solidFill>
            <a:ln>
              <a:noFill/>
            </a:ln>
          </p:spPr>
          <p:style>
            <a:lnRef idx="2">
              <a:schemeClr val="accent4">
                <a:shade val="50000"/>
              </a:schemeClr>
            </a:lnRef>
            <a:fillRef idx="1001">
              <a:schemeClr val="dk2"/>
            </a:fillRef>
            <a:effectRef idx="0">
              <a:schemeClr val="accent4"/>
            </a:effectRef>
            <a:fontRef idx="minor">
              <a:schemeClr val="lt1"/>
            </a:fontRef>
          </p:style>
          <p:txBody>
            <a:bodyPr rtlCol="0" anchor="ctr"/>
            <a:lstStyle/>
            <a:p>
              <a:pPr algn="ctr"/>
              <a:endParaRPr lang="ko-KR" altLang="en-US" sz="1600" dirty="0"/>
            </a:p>
          </p:txBody>
        </p:sp>
        <p:sp>
          <p:nvSpPr>
            <p:cNvPr id="27" name="정육면체 26">
              <a:extLst>
                <a:ext uri="{FF2B5EF4-FFF2-40B4-BE49-F238E27FC236}">
                  <a16:creationId xmlns:a16="http://schemas.microsoft.com/office/drawing/2014/main" id="{2486E584-5B4C-4837-8786-A7DFDF8D03BC}"/>
                </a:ext>
              </a:extLst>
            </p:cNvPr>
            <p:cNvSpPr/>
            <p:nvPr/>
          </p:nvSpPr>
          <p:spPr>
            <a:xfrm>
              <a:off x="4039607" y="4780206"/>
              <a:ext cx="230393" cy="564287"/>
            </a:xfrm>
            <a:prstGeom prst="cube">
              <a:avLst>
                <a:gd name="adj" fmla="val 64876"/>
              </a:avLst>
            </a:prstGeom>
            <a:solidFill>
              <a:srgbClr val="000099"/>
            </a:solidFill>
            <a:ln>
              <a:noFill/>
            </a:ln>
          </p:spPr>
          <p:style>
            <a:lnRef idx="2">
              <a:schemeClr val="accent4">
                <a:shade val="50000"/>
              </a:schemeClr>
            </a:lnRef>
            <a:fillRef idx="1001">
              <a:schemeClr val="dk2"/>
            </a:fillRef>
            <a:effectRef idx="0">
              <a:schemeClr val="accent4"/>
            </a:effectRef>
            <a:fontRef idx="minor">
              <a:schemeClr val="lt1"/>
            </a:fontRef>
          </p:style>
          <p:txBody>
            <a:bodyPr rtlCol="0" anchor="ctr"/>
            <a:lstStyle/>
            <a:p>
              <a:pPr algn="ctr"/>
              <a:endParaRPr lang="ko-KR" altLang="en-US" sz="1600"/>
            </a:p>
          </p:txBody>
        </p:sp>
        <p:sp>
          <p:nvSpPr>
            <p:cNvPr id="28" name="정육면체 27">
              <a:extLst>
                <a:ext uri="{FF2B5EF4-FFF2-40B4-BE49-F238E27FC236}">
                  <a16:creationId xmlns:a16="http://schemas.microsoft.com/office/drawing/2014/main" id="{35A63642-60E7-4225-B464-330DCD1B05A3}"/>
                </a:ext>
              </a:extLst>
            </p:cNvPr>
            <p:cNvSpPr/>
            <p:nvPr/>
          </p:nvSpPr>
          <p:spPr>
            <a:xfrm>
              <a:off x="4476643" y="4780206"/>
              <a:ext cx="230393" cy="564287"/>
            </a:xfrm>
            <a:prstGeom prst="cube">
              <a:avLst>
                <a:gd name="adj" fmla="val 64876"/>
              </a:avLst>
            </a:prstGeom>
            <a:solidFill>
              <a:srgbClr val="FF0000"/>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ko-KR" altLang="en-US" sz="1600"/>
            </a:p>
          </p:txBody>
        </p:sp>
        <p:sp>
          <p:nvSpPr>
            <p:cNvPr id="29" name="정육면체 28">
              <a:extLst>
                <a:ext uri="{FF2B5EF4-FFF2-40B4-BE49-F238E27FC236}">
                  <a16:creationId xmlns:a16="http://schemas.microsoft.com/office/drawing/2014/main" id="{F809ACDF-6033-41C0-B9B6-90C82593C0F6}"/>
                </a:ext>
              </a:extLst>
            </p:cNvPr>
            <p:cNvSpPr/>
            <p:nvPr/>
          </p:nvSpPr>
          <p:spPr>
            <a:xfrm>
              <a:off x="4645065" y="4639134"/>
              <a:ext cx="310358" cy="846431"/>
            </a:xfrm>
            <a:prstGeom prst="cube">
              <a:avLst>
                <a:gd name="adj" fmla="val 75452"/>
              </a:avLst>
            </a:prstGeom>
            <a:solidFill>
              <a:srgbClr val="FF0000"/>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ko-KR" altLang="en-US" sz="1600" dirty="0"/>
            </a:p>
          </p:txBody>
        </p:sp>
        <p:sp>
          <p:nvSpPr>
            <p:cNvPr id="30" name="정육면체 29">
              <a:extLst>
                <a:ext uri="{FF2B5EF4-FFF2-40B4-BE49-F238E27FC236}">
                  <a16:creationId xmlns:a16="http://schemas.microsoft.com/office/drawing/2014/main" id="{91F6F6FD-1CC1-4C92-AB9E-7D5423850A20}"/>
                </a:ext>
              </a:extLst>
            </p:cNvPr>
            <p:cNvSpPr/>
            <p:nvPr/>
          </p:nvSpPr>
          <p:spPr>
            <a:xfrm>
              <a:off x="4821067" y="4497303"/>
              <a:ext cx="413450" cy="1130094"/>
            </a:xfrm>
            <a:prstGeom prst="cube">
              <a:avLst>
                <a:gd name="adj" fmla="val 82449"/>
              </a:avLst>
            </a:prstGeom>
            <a:solidFill>
              <a:srgbClr val="FF0000"/>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ko-KR" altLang="en-US" sz="1600"/>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C80B8D9-D714-4786-A686-CB607AD70BDA}"/>
                    </a:ext>
                  </a:extLst>
                </p:cNvPr>
                <p:cNvSpPr txBox="1"/>
                <p:nvPr/>
              </p:nvSpPr>
              <p:spPr>
                <a:xfrm>
                  <a:off x="3458163" y="5582409"/>
                  <a:ext cx="1883401" cy="584775"/>
                </a:xfrm>
                <a:prstGeom prst="rect">
                  <a:avLst/>
                </a:prstGeom>
                <a:noFill/>
              </p:spPr>
              <p:txBody>
                <a:bodyPr wrap="none" rtlCol="0">
                  <a:spAutoFit/>
                </a:bodyPr>
                <a:lstStyle/>
                <a:p>
                  <a:pPr algn="ctr"/>
                  <a:r>
                    <a:rPr lang="en-US" altLang="ko-KR" sz="1600" b="1" dirty="0">
                      <a:cs typeface="Times New Roman" panose="02020603050405020304" pitchFamily="18" charset="0"/>
                    </a:rPr>
                    <a:t>(1) Attack generator</a:t>
                  </a:r>
                </a:p>
                <a:p>
                  <a:pPr algn="ctr"/>
                  <a14:m>
                    <m:oMathPara xmlns:m="http://schemas.openxmlformats.org/officeDocument/2006/math">
                      <m:oMathParaPr>
                        <m:jc m:val="centerGroup"/>
                      </m:oMathParaPr>
                      <m:oMath xmlns:m="http://schemas.openxmlformats.org/officeDocument/2006/math">
                        <m:r>
                          <a:rPr lang="en-US" altLang="ko-KR" sz="1600" b="0" i="1" smtClean="0">
                            <a:latin typeface="Cambria Math" panose="02040503050406030204" pitchFamily="18" charset="0"/>
                            <a:cs typeface="Times New Roman" panose="02020603050405020304" pitchFamily="18" charset="0"/>
                          </a:rPr>
                          <m:t>𝑔</m:t>
                        </m:r>
                      </m:oMath>
                    </m:oMathPara>
                  </a14:m>
                  <a:endParaRPr lang="en-US" altLang="ko-KR" sz="1600" dirty="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AC80B8D9-D714-4786-A686-CB607AD70BDA}"/>
                    </a:ext>
                  </a:extLst>
                </p:cNvPr>
                <p:cNvSpPr txBox="1">
                  <a:spLocks noRot="1" noChangeAspect="1" noMove="1" noResize="1" noEditPoints="1" noAdjustHandles="1" noChangeArrowheads="1" noChangeShapeType="1" noTextEdit="1"/>
                </p:cNvSpPr>
                <p:nvPr/>
              </p:nvSpPr>
              <p:spPr>
                <a:xfrm>
                  <a:off x="3458163" y="5582409"/>
                  <a:ext cx="1883401" cy="584775"/>
                </a:xfrm>
                <a:prstGeom prst="rect">
                  <a:avLst/>
                </a:prstGeom>
                <a:blipFill>
                  <a:blip r:embed="rId5"/>
                  <a:stretch>
                    <a:fillRect l="-1294" t="-3125" r="-1618" b="-2083"/>
                  </a:stretch>
                </a:blipFill>
              </p:spPr>
              <p:txBody>
                <a:bodyPr/>
                <a:lstStyle/>
                <a:p>
                  <a:r>
                    <a:rPr lang="ko-KR" altLang="en-US">
                      <a:noFill/>
                    </a:rPr>
                    <a:t> </a:t>
                  </a:r>
                </a:p>
              </p:txBody>
            </p:sp>
          </mc:Fallback>
        </mc:AlternateContent>
        <p:pic>
          <p:nvPicPr>
            <p:cNvPr id="32" name="그림 31">
              <a:extLst>
                <a:ext uri="{FF2B5EF4-FFF2-40B4-BE49-F238E27FC236}">
                  <a16:creationId xmlns:a16="http://schemas.microsoft.com/office/drawing/2014/main" id="{00062EBF-2E24-4E96-8C6D-936360DD3F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6792" y="4577920"/>
              <a:ext cx="968860" cy="968859"/>
            </a:xfrm>
            <a:prstGeom prst="rect">
              <a:avLst/>
            </a:prstGeom>
            <a:ln w="19050">
              <a:noFill/>
            </a:ln>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A5F9A51-AB16-49D5-A38C-F25564ECD6C6}"/>
                    </a:ext>
                  </a:extLst>
                </p:cNvPr>
                <p:cNvSpPr txBox="1"/>
                <p:nvPr/>
              </p:nvSpPr>
              <p:spPr>
                <a:xfrm>
                  <a:off x="1377882" y="4240366"/>
                  <a:ext cx="1566679" cy="338554"/>
                </a:xfrm>
                <a:prstGeom prst="rect">
                  <a:avLst/>
                </a:prstGeom>
                <a:solidFill>
                  <a:schemeClr val="bg1"/>
                </a:solidFill>
              </p:spPr>
              <p:txBody>
                <a:bodyPr wrap="square" rtlCol="0">
                  <a:spAutoFit/>
                </a:bodyPr>
                <a:lstStyle/>
                <a:p>
                  <a:pPr algn="ctr"/>
                  <a:r>
                    <a:rPr lang="en-US" altLang="ko-KR" sz="1600" b="0" dirty="0">
                      <a:cs typeface="Times New Roman" panose="02020603050405020304" pitchFamily="18" charset="0"/>
                    </a:rPr>
                    <a:t>Natural image </a:t>
                  </a:r>
                  <a14:m>
                    <m:oMath xmlns:m="http://schemas.openxmlformats.org/officeDocument/2006/math">
                      <m:r>
                        <a:rPr lang="en-US" altLang="ko-KR" sz="1600" b="0" i="1" smtClean="0">
                          <a:latin typeface="Cambria Math" panose="02040503050406030204" pitchFamily="18" charset="0"/>
                          <a:cs typeface="Times New Roman" panose="02020603050405020304" pitchFamily="18" charset="0"/>
                        </a:rPr>
                        <m:t>𝑥</m:t>
                      </m:r>
                    </m:oMath>
                  </a14:m>
                  <a:endParaRPr lang="en-US" altLang="ko-KR" sz="1600" dirty="0">
                    <a:cs typeface="Times New Roman" panose="02020603050405020304" pitchFamily="18" charset="0"/>
                  </a:endParaRPr>
                </a:p>
              </p:txBody>
            </p:sp>
          </mc:Choice>
          <mc:Fallback xmlns="">
            <p:sp>
              <p:nvSpPr>
                <p:cNvPr id="33" name="TextBox 32">
                  <a:extLst>
                    <a:ext uri="{FF2B5EF4-FFF2-40B4-BE49-F238E27FC236}">
                      <a16:creationId xmlns:a16="http://schemas.microsoft.com/office/drawing/2014/main" id="{1A5F9A51-AB16-49D5-A38C-F25564ECD6C6}"/>
                    </a:ext>
                  </a:extLst>
                </p:cNvPr>
                <p:cNvSpPr txBox="1">
                  <a:spLocks noRot="1" noChangeAspect="1" noMove="1" noResize="1" noEditPoints="1" noAdjustHandles="1" noChangeArrowheads="1" noChangeShapeType="1" noTextEdit="1"/>
                </p:cNvSpPr>
                <p:nvPr/>
              </p:nvSpPr>
              <p:spPr>
                <a:xfrm>
                  <a:off x="1377882" y="4240366"/>
                  <a:ext cx="1566679" cy="338554"/>
                </a:xfrm>
                <a:prstGeom prst="rect">
                  <a:avLst/>
                </a:prstGeom>
                <a:blipFill>
                  <a:blip r:embed="rId7"/>
                  <a:stretch>
                    <a:fillRect t="-5455" b="-23636"/>
                  </a:stretch>
                </a:blipFill>
              </p:spPr>
              <p:txBody>
                <a:bodyPr/>
                <a:lstStyle/>
                <a:p>
                  <a:r>
                    <a:rPr lang="ko-KR" altLang="en-US">
                      <a:noFill/>
                    </a:rPr>
                    <a:t> </a:t>
                  </a:r>
                </a:p>
              </p:txBody>
            </p:sp>
          </mc:Fallback>
        </mc:AlternateContent>
        <p:grpSp>
          <p:nvGrpSpPr>
            <p:cNvPr id="34" name="그룹 33">
              <a:extLst>
                <a:ext uri="{FF2B5EF4-FFF2-40B4-BE49-F238E27FC236}">
                  <a16:creationId xmlns:a16="http://schemas.microsoft.com/office/drawing/2014/main" id="{F6CA4B13-3434-4D10-9CB8-ED2E9218E474}"/>
                </a:ext>
              </a:extLst>
            </p:cNvPr>
            <p:cNvGrpSpPr/>
            <p:nvPr/>
          </p:nvGrpSpPr>
          <p:grpSpPr>
            <a:xfrm>
              <a:off x="1363500" y="6117716"/>
              <a:ext cx="1661305" cy="619596"/>
              <a:chOff x="-140553" y="4614227"/>
              <a:chExt cx="2119734" cy="790571"/>
            </a:xfrm>
          </p:grpSpPr>
          <p:sp>
            <p:nvSpPr>
              <p:cNvPr id="35" name="타원 34">
                <a:extLst>
                  <a:ext uri="{FF2B5EF4-FFF2-40B4-BE49-F238E27FC236}">
                    <a16:creationId xmlns:a16="http://schemas.microsoft.com/office/drawing/2014/main" id="{66627959-D63F-4993-9131-9292A07FEEA2}"/>
                  </a:ext>
                </a:extLst>
              </p:cNvPr>
              <p:cNvSpPr/>
              <p:nvPr/>
            </p:nvSpPr>
            <p:spPr>
              <a:xfrm>
                <a:off x="-140553" y="4614227"/>
                <a:ext cx="2119734" cy="7905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cs typeface="Times New Roman" panose="02020603050405020304" pitchFamily="18" charset="0"/>
                  </a:rPr>
                  <a:t>Gaussian</a:t>
                </a:r>
              </a:p>
              <a:p>
                <a:pPr algn="ctr"/>
                <a:r>
                  <a:rPr lang="en-US" altLang="ko-KR" sz="1600" dirty="0">
                    <a:solidFill>
                      <a:schemeClr val="tx1"/>
                    </a:solidFill>
                    <a:cs typeface="Times New Roman" panose="02020603050405020304" pitchFamily="18" charset="0"/>
                  </a:rPr>
                  <a:t>distribution</a:t>
                </a:r>
                <a:endParaRPr lang="ko-KR" altLang="en-US" sz="1600" dirty="0">
                  <a:solidFill>
                    <a:schemeClr val="tx1"/>
                  </a:solidFill>
                  <a:cs typeface="Times New Roman" panose="02020603050405020304" pitchFamily="18" charset="0"/>
                </a:endParaRPr>
              </a:p>
            </p:txBody>
          </p:sp>
          <p:sp>
            <p:nvSpPr>
              <p:cNvPr id="36" name="타원 35">
                <a:extLst>
                  <a:ext uri="{FF2B5EF4-FFF2-40B4-BE49-F238E27FC236}">
                    <a16:creationId xmlns:a16="http://schemas.microsoft.com/office/drawing/2014/main" id="{301938EE-EE80-4209-99AA-0FB7C1DF622E}"/>
                  </a:ext>
                </a:extLst>
              </p:cNvPr>
              <p:cNvSpPr/>
              <p:nvPr/>
            </p:nvSpPr>
            <p:spPr>
              <a:xfrm>
                <a:off x="1297770" y="4684835"/>
                <a:ext cx="81539" cy="828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75EF5EC-80C0-4491-A8CE-56CB665D12A2}"/>
                    </a:ext>
                  </a:extLst>
                </p:cNvPr>
                <p:cNvSpPr txBox="1"/>
                <p:nvPr/>
              </p:nvSpPr>
              <p:spPr>
                <a:xfrm>
                  <a:off x="2115659" y="5669281"/>
                  <a:ext cx="1310552" cy="338554"/>
                </a:xfrm>
                <a:prstGeom prst="rect">
                  <a:avLst/>
                </a:prstGeom>
                <a:solidFill>
                  <a:schemeClr val="bg1"/>
                </a:solidFill>
                <a:ln>
                  <a:solidFill>
                    <a:schemeClr val="tx1"/>
                  </a:solidFill>
                </a:ln>
              </p:spPr>
              <p:txBody>
                <a:bodyPr wrap="none" rtlCol="0">
                  <a:spAutoFit/>
                </a:bodyPr>
                <a:lstStyle/>
                <a:p>
                  <a:pPr algn="ctr"/>
                  <a:r>
                    <a:rPr lang="en-US" altLang="ko-KR" sz="1600" b="0" dirty="0">
                      <a:cs typeface="Times New Roman" panose="02020603050405020304" pitchFamily="18" charset="0"/>
                    </a:rPr>
                    <a:t>Latent code </a:t>
                  </a:r>
                  <a14:m>
                    <m:oMath xmlns:m="http://schemas.openxmlformats.org/officeDocument/2006/math">
                      <m:r>
                        <a:rPr lang="en-US" altLang="ko-KR" sz="1600" b="0" i="1" smtClean="0">
                          <a:latin typeface="Cambria Math" panose="02040503050406030204" pitchFamily="18" charset="0"/>
                          <a:cs typeface="Times New Roman" panose="02020603050405020304" pitchFamily="18" charset="0"/>
                        </a:rPr>
                        <m:t>𝑧</m:t>
                      </m:r>
                    </m:oMath>
                  </a14:m>
                  <a:endParaRPr lang="ko-KR" altLang="en-US" sz="1600" dirty="0">
                    <a:cs typeface="Times New Roman" panose="02020603050405020304" pitchFamily="18" charset="0"/>
                  </a:endParaRPr>
                </a:p>
              </p:txBody>
            </p:sp>
          </mc:Choice>
          <mc:Fallback xmlns="">
            <p:sp>
              <p:nvSpPr>
                <p:cNvPr id="39" name="TextBox 38">
                  <a:extLst>
                    <a:ext uri="{FF2B5EF4-FFF2-40B4-BE49-F238E27FC236}">
                      <a16:creationId xmlns:a16="http://schemas.microsoft.com/office/drawing/2014/main" id="{F75EF5EC-80C0-4491-A8CE-56CB665D12A2}"/>
                    </a:ext>
                  </a:extLst>
                </p:cNvPr>
                <p:cNvSpPr txBox="1">
                  <a:spLocks noRot="1" noChangeAspect="1" noMove="1" noResize="1" noEditPoints="1" noAdjustHandles="1" noChangeArrowheads="1" noChangeShapeType="1" noTextEdit="1"/>
                </p:cNvSpPr>
                <p:nvPr/>
              </p:nvSpPr>
              <p:spPr>
                <a:xfrm>
                  <a:off x="2115659" y="5669281"/>
                  <a:ext cx="1310552" cy="338554"/>
                </a:xfrm>
                <a:prstGeom prst="rect">
                  <a:avLst/>
                </a:prstGeom>
                <a:blipFill>
                  <a:blip r:embed="rId8"/>
                  <a:stretch>
                    <a:fillRect l="-1382" t="-3448" b="-18966"/>
                  </a:stretch>
                </a:blipFill>
                <a:ln>
                  <a:solidFill>
                    <a:schemeClr val="tx1"/>
                  </a:solidFill>
                </a:ln>
              </p:spPr>
              <p:txBody>
                <a:bodyPr/>
                <a:lstStyle/>
                <a:p>
                  <a:r>
                    <a:rPr lang="ko-KR" altLang="en-US">
                      <a:noFill/>
                    </a:rPr>
                    <a:t> </a:t>
                  </a:r>
                </a:p>
              </p:txBody>
            </p:sp>
          </mc:Fallback>
        </mc:AlternateContent>
        <p:pic>
          <p:nvPicPr>
            <p:cNvPr id="44" name="그림 43">
              <a:extLst>
                <a:ext uri="{FF2B5EF4-FFF2-40B4-BE49-F238E27FC236}">
                  <a16:creationId xmlns:a16="http://schemas.microsoft.com/office/drawing/2014/main" id="{93A142FD-9686-4BB8-92BA-67E4A99FD0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3981" y="4577920"/>
              <a:ext cx="964088" cy="968860"/>
            </a:xfrm>
            <a:prstGeom prst="rect">
              <a:avLst/>
            </a:prstGeom>
            <a:ln w="19050">
              <a:solidFill>
                <a:srgbClr val="7030A0"/>
              </a:solidFill>
            </a:ln>
          </p:spPr>
        </p:pic>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8BF50FC3-9A4A-4F0C-8447-1A1DAD7E4928}"/>
                    </a:ext>
                  </a:extLst>
                </p:cNvPr>
                <p:cNvSpPr txBox="1"/>
                <p:nvPr/>
              </p:nvSpPr>
              <p:spPr>
                <a:xfrm>
                  <a:off x="6012686" y="4240366"/>
                  <a:ext cx="1566678" cy="342979"/>
                </a:xfrm>
                <a:prstGeom prst="rect">
                  <a:avLst/>
                </a:prstGeom>
                <a:noFill/>
              </p:spPr>
              <p:txBody>
                <a:bodyPr wrap="square" rtlCol="0">
                  <a:spAutoFit/>
                </a:bodyPr>
                <a:lstStyle/>
                <a:p>
                  <a:pPr algn="ctr"/>
                  <a:r>
                    <a:rPr lang="en-US" altLang="ko-KR" sz="1600" dirty="0">
                      <a:cs typeface="Times New Roman" panose="02020603050405020304" pitchFamily="18" charset="0"/>
                    </a:rPr>
                    <a:t>Adv. image </a:t>
                  </a:r>
                  <a14:m>
                    <m:oMath xmlns:m="http://schemas.openxmlformats.org/officeDocument/2006/math">
                      <m:sSubSup>
                        <m:sSubSupPr>
                          <m:ctrlPr>
                            <a:rPr lang="en-US" altLang="ko-KR" sz="1600" i="1" smtClean="0">
                              <a:latin typeface="Cambria Math" panose="02040503050406030204" pitchFamily="18" charset="0"/>
                              <a:cs typeface="Times New Roman" panose="02020603050405020304" pitchFamily="18" charset="0"/>
                            </a:rPr>
                          </m:ctrlPr>
                        </m:sSubSupPr>
                        <m:e>
                          <m:r>
                            <a:rPr lang="en-US" altLang="ko-KR" sz="1600" b="0" i="1" smtClean="0">
                              <a:latin typeface="Cambria Math" panose="02040503050406030204" pitchFamily="18" charset="0"/>
                              <a:cs typeface="Times New Roman" panose="02020603050405020304" pitchFamily="18" charset="0"/>
                            </a:rPr>
                            <m:t>𝑥</m:t>
                          </m:r>
                        </m:e>
                        <m:sub>
                          <m:r>
                            <a:rPr lang="en-US" altLang="ko-KR" sz="1600" b="0" i="1" smtClean="0">
                              <a:latin typeface="Cambria Math" panose="02040503050406030204" pitchFamily="18" charset="0"/>
                              <a:cs typeface="Times New Roman" panose="02020603050405020304" pitchFamily="18" charset="0"/>
                            </a:rPr>
                            <m:t>𝑧</m:t>
                          </m:r>
                        </m:sub>
                        <m:sup>
                          <m:r>
                            <a:rPr lang="en-US" altLang="ko-KR" sz="1600" b="0" i="1" smtClean="0">
                              <a:latin typeface="Cambria Math" panose="02040503050406030204" pitchFamily="18" charset="0"/>
                              <a:cs typeface="Times New Roman" panose="02020603050405020304" pitchFamily="18" charset="0"/>
                            </a:rPr>
                            <m:t>𝑎𝑑𝑣</m:t>
                          </m:r>
                        </m:sup>
                      </m:sSubSup>
                    </m:oMath>
                  </a14:m>
                  <a:endParaRPr lang="ko-KR" altLang="en-US" sz="1600" dirty="0">
                    <a:cs typeface="Times New Roman" panose="02020603050405020304" pitchFamily="18" charset="0"/>
                  </a:endParaRPr>
                </a:p>
              </p:txBody>
            </p:sp>
          </mc:Choice>
          <mc:Fallback xmlns="">
            <p:sp>
              <p:nvSpPr>
                <p:cNvPr id="50" name="TextBox 49">
                  <a:extLst>
                    <a:ext uri="{FF2B5EF4-FFF2-40B4-BE49-F238E27FC236}">
                      <a16:creationId xmlns:a16="http://schemas.microsoft.com/office/drawing/2014/main" id="{8BF50FC3-9A4A-4F0C-8447-1A1DAD7E4928}"/>
                    </a:ext>
                  </a:extLst>
                </p:cNvPr>
                <p:cNvSpPr txBox="1">
                  <a:spLocks noRot="1" noChangeAspect="1" noMove="1" noResize="1" noEditPoints="1" noAdjustHandles="1" noChangeArrowheads="1" noChangeShapeType="1" noTextEdit="1"/>
                </p:cNvSpPr>
                <p:nvPr/>
              </p:nvSpPr>
              <p:spPr>
                <a:xfrm>
                  <a:off x="6012686" y="4240366"/>
                  <a:ext cx="1566678" cy="342979"/>
                </a:xfrm>
                <a:prstGeom prst="rect">
                  <a:avLst/>
                </a:prstGeom>
                <a:blipFill>
                  <a:blip r:embed="rId10"/>
                  <a:stretch>
                    <a:fillRect l="-778" t="-3571" b="-23214"/>
                  </a:stretch>
                </a:blipFill>
              </p:spPr>
              <p:txBody>
                <a:bodyPr/>
                <a:lstStyle/>
                <a:p>
                  <a:r>
                    <a:rPr lang="ko-KR" altLang="en-US">
                      <a:noFill/>
                    </a:rPr>
                    <a:t> </a:t>
                  </a:r>
                </a:p>
              </p:txBody>
            </p:sp>
          </mc:Fallback>
        </mc:AlternateContent>
      </p:grpSp>
    </p:spTree>
    <p:extLst>
      <p:ext uri="{BB962C8B-B14F-4D97-AF65-F5344CB8AC3E}">
        <p14:creationId xmlns:p14="http://schemas.microsoft.com/office/powerpoint/2010/main" val="822228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D7AE0C5-D420-4BF6-AED3-EAC34EABD53E}"/>
              </a:ext>
            </a:extLst>
          </p:cNvPr>
          <p:cNvSpPr>
            <a:spLocks noGrp="1"/>
          </p:cNvSpPr>
          <p:nvPr>
            <p:ph type="title"/>
          </p:nvPr>
        </p:nvSpPr>
        <p:spPr/>
        <p:txBody>
          <a:bodyPr/>
          <a:lstStyle/>
          <a:p>
            <a:r>
              <a:rPr lang="en-US" altLang="ko-KR" dirty="0"/>
              <a:t>(2) Attention Perturbation</a:t>
            </a:r>
            <a:endParaRPr lang="ko-KR" altLang="en-US" dirty="0"/>
          </a:p>
        </p:txBody>
      </p:sp>
      <p:sp>
        <p:nvSpPr>
          <p:cNvPr id="3" name="내용 개체 틀 2">
            <a:extLst>
              <a:ext uri="{FF2B5EF4-FFF2-40B4-BE49-F238E27FC236}">
                <a16:creationId xmlns:a16="http://schemas.microsoft.com/office/drawing/2014/main" id="{0680FC84-6C0F-4D87-AEEA-8BC21FD474D2}"/>
              </a:ext>
            </a:extLst>
          </p:cNvPr>
          <p:cNvSpPr>
            <a:spLocks noGrp="1"/>
          </p:cNvSpPr>
          <p:nvPr>
            <p:ph idx="1"/>
          </p:nvPr>
        </p:nvSpPr>
        <p:spPr/>
        <p:txBody>
          <a:bodyPr>
            <a:normAutofit/>
          </a:bodyPr>
          <a:lstStyle/>
          <a:p>
            <a:r>
              <a:rPr lang="en-US" altLang="ko-KR" dirty="0"/>
              <a:t>Different models focus on similar regions on the image</a:t>
            </a:r>
          </a:p>
          <a:p>
            <a:r>
              <a:rPr lang="en-US" altLang="ko-KR" dirty="0"/>
              <a:t>To further boost attack transferability, we disrupt the </a:t>
            </a:r>
            <a:r>
              <a:rPr lang="en-US" altLang="ko-KR" b="1" i="1" dirty="0"/>
              <a:t>image attention</a:t>
            </a:r>
          </a:p>
        </p:txBody>
      </p:sp>
      <p:sp>
        <p:nvSpPr>
          <p:cNvPr id="4" name="슬라이드 번호 개체 틀 3">
            <a:extLst>
              <a:ext uri="{FF2B5EF4-FFF2-40B4-BE49-F238E27FC236}">
                <a16:creationId xmlns:a16="http://schemas.microsoft.com/office/drawing/2014/main" id="{26584832-F198-4648-8E9B-B453E1AC22A0}"/>
              </a:ext>
            </a:extLst>
          </p:cNvPr>
          <p:cNvSpPr>
            <a:spLocks noGrp="1"/>
          </p:cNvSpPr>
          <p:nvPr>
            <p:ph type="sldNum" sz="quarter" idx="12"/>
          </p:nvPr>
        </p:nvSpPr>
        <p:spPr/>
        <p:txBody>
          <a:bodyPr/>
          <a:lstStyle/>
          <a:p>
            <a:fld id="{1D7E3998-2BFB-4414-AC15-78CB3FC6DFE0}" type="slidenum">
              <a:rPr lang="en-US" smtClean="0"/>
              <a:t>17</a:t>
            </a:fld>
            <a:endParaRPr lang="en-US" dirty="0"/>
          </a:p>
        </p:txBody>
      </p:sp>
      <p:grpSp>
        <p:nvGrpSpPr>
          <p:cNvPr id="20" name="그룹 19">
            <a:extLst>
              <a:ext uri="{FF2B5EF4-FFF2-40B4-BE49-F238E27FC236}">
                <a16:creationId xmlns:a16="http://schemas.microsoft.com/office/drawing/2014/main" id="{3ED23266-1C5E-44C2-A1A9-BA7FDEAC02CD}"/>
              </a:ext>
            </a:extLst>
          </p:cNvPr>
          <p:cNvGrpSpPr/>
          <p:nvPr/>
        </p:nvGrpSpPr>
        <p:grpSpPr>
          <a:xfrm>
            <a:off x="604372" y="2999539"/>
            <a:ext cx="10983257" cy="2905181"/>
            <a:chOff x="511158" y="2999539"/>
            <a:chExt cx="10983257" cy="2905181"/>
          </a:xfrm>
        </p:grpSpPr>
        <p:sp>
          <p:nvSpPr>
            <p:cNvPr id="6" name="TextBox 5">
              <a:extLst>
                <a:ext uri="{FF2B5EF4-FFF2-40B4-BE49-F238E27FC236}">
                  <a16:creationId xmlns:a16="http://schemas.microsoft.com/office/drawing/2014/main" id="{DA0D4E7E-1DB5-4C61-9587-61E83A30CD6C}"/>
                </a:ext>
              </a:extLst>
            </p:cNvPr>
            <p:cNvSpPr txBox="1"/>
            <p:nvPr/>
          </p:nvSpPr>
          <p:spPr>
            <a:xfrm>
              <a:off x="2716972" y="2999539"/>
              <a:ext cx="2160000" cy="369332"/>
            </a:xfrm>
            <a:prstGeom prst="rect">
              <a:avLst/>
            </a:prstGeom>
            <a:noFill/>
            <a:ln>
              <a:noFill/>
            </a:ln>
          </p:spPr>
          <p:txBody>
            <a:bodyPr wrap="square" rtlCol="0">
              <a:spAutoFit/>
            </a:bodyPr>
            <a:lstStyle/>
            <a:p>
              <a:pPr algn="ctr"/>
              <a:r>
                <a:rPr lang="en-US" altLang="ko-KR" dirty="0" err="1">
                  <a:cs typeface="Times New Roman" panose="02020603050405020304" pitchFamily="18" charset="0"/>
                </a:rPr>
                <a:t>ResNet</a:t>
              </a:r>
              <a:r>
                <a:rPr lang="en-US" altLang="ko-KR" dirty="0">
                  <a:cs typeface="Times New Roman" panose="02020603050405020304" pitchFamily="18" charset="0"/>
                </a:rPr>
                <a:t> V2</a:t>
              </a:r>
              <a:endParaRPr lang="ko-KR" altLang="en-US" dirty="0">
                <a:cs typeface="Times New Roman" panose="02020603050405020304" pitchFamily="18" charset="0"/>
              </a:endParaRPr>
            </a:p>
          </p:txBody>
        </p:sp>
        <p:sp>
          <p:nvSpPr>
            <p:cNvPr id="7" name="TextBox 6">
              <a:extLst>
                <a:ext uri="{FF2B5EF4-FFF2-40B4-BE49-F238E27FC236}">
                  <a16:creationId xmlns:a16="http://schemas.microsoft.com/office/drawing/2014/main" id="{4836BE53-1222-42B2-B736-357D3F42938B}"/>
                </a:ext>
              </a:extLst>
            </p:cNvPr>
            <p:cNvSpPr txBox="1"/>
            <p:nvPr/>
          </p:nvSpPr>
          <p:spPr>
            <a:xfrm>
              <a:off x="4922786" y="2999539"/>
              <a:ext cx="2160000" cy="369332"/>
            </a:xfrm>
            <a:prstGeom prst="rect">
              <a:avLst/>
            </a:prstGeom>
            <a:noFill/>
            <a:ln>
              <a:noFill/>
            </a:ln>
          </p:spPr>
          <p:txBody>
            <a:bodyPr wrap="square" rtlCol="0">
              <a:spAutoFit/>
            </a:bodyPr>
            <a:lstStyle/>
            <a:p>
              <a:pPr algn="ctr"/>
              <a:r>
                <a:rPr lang="en-US" altLang="ko-KR" dirty="0">
                  <a:cs typeface="Times New Roman" panose="02020603050405020304" pitchFamily="18" charset="0"/>
                </a:rPr>
                <a:t>Inception V3</a:t>
              </a:r>
              <a:endParaRPr lang="ko-KR" altLang="en-US" dirty="0">
                <a:cs typeface="Times New Roman" panose="02020603050405020304" pitchFamily="18" charset="0"/>
              </a:endParaRPr>
            </a:p>
          </p:txBody>
        </p:sp>
        <p:sp>
          <p:nvSpPr>
            <p:cNvPr id="8" name="TextBox 7">
              <a:extLst>
                <a:ext uri="{FF2B5EF4-FFF2-40B4-BE49-F238E27FC236}">
                  <a16:creationId xmlns:a16="http://schemas.microsoft.com/office/drawing/2014/main" id="{031775E6-CC81-4382-8D85-4BA18D672314}"/>
                </a:ext>
              </a:extLst>
            </p:cNvPr>
            <p:cNvSpPr txBox="1"/>
            <p:nvPr/>
          </p:nvSpPr>
          <p:spPr>
            <a:xfrm>
              <a:off x="7128600" y="2999539"/>
              <a:ext cx="2160000" cy="369332"/>
            </a:xfrm>
            <a:prstGeom prst="rect">
              <a:avLst/>
            </a:prstGeom>
            <a:noFill/>
            <a:ln>
              <a:noFill/>
            </a:ln>
          </p:spPr>
          <p:txBody>
            <a:bodyPr wrap="square" rtlCol="0">
              <a:spAutoFit/>
            </a:bodyPr>
            <a:lstStyle/>
            <a:p>
              <a:pPr algn="ctr"/>
              <a:r>
                <a:rPr lang="en-US" altLang="ko-KR" dirty="0">
                  <a:cs typeface="Times New Roman" panose="02020603050405020304" pitchFamily="18" charset="0"/>
                </a:rPr>
                <a:t>Inception V4</a:t>
              </a:r>
              <a:endParaRPr lang="ko-KR" altLang="en-US" dirty="0">
                <a:cs typeface="Times New Roman" panose="02020603050405020304" pitchFamily="18" charset="0"/>
              </a:endParaRPr>
            </a:p>
          </p:txBody>
        </p:sp>
        <p:sp>
          <p:nvSpPr>
            <p:cNvPr id="9" name="TextBox 8">
              <a:extLst>
                <a:ext uri="{FF2B5EF4-FFF2-40B4-BE49-F238E27FC236}">
                  <a16:creationId xmlns:a16="http://schemas.microsoft.com/office/drawing/2014/main" id="{1F00E72B-8BDE-4ECD-817F-6EAD5405F5B6}"/>
                </a:ext>
              </a:extLst>
            </p:cNvPr>
            <p:cNvSpPr txBox="1"/>
            <p:nvPr/>
          </p:nvSpPr>
          <p:spPr>
            <a:xfrm>
              <a:off x="9334415" y="2999539"/>
              <a:ext cx="2160000" cy="369332"/>
            </a:xfrm>
            <a:prstGeom prst="rect">
              <a:avLst/>
            </a:prstGeom>
            <a:noFill/>
            <a:ln>
              <a:noFill/>
            </a:ln>
          </p:spPr>
          <p:txBody>
            <a:bodyPr wrap="square" rtlCol="0">
              <a:spAutoFit/>
            </a:bodyPr>
            <a:lstStyle/>
            <a:p>
              <a:pPr algn="ctr"/>
              <a:r>
                <a:rPr lang="en-US" altLang="ko-KR" dirty="0">
                  <a:cs typeface="Times New Roman" panose="02020603050405020304" pitchFamily="18" charset="0"/>
                </a:rPr>
                <a:t>Inception-</a:t>
              </a:r>
              <a:r>
                <a:rPr lang="en-US" altLang="ko-KR" dirty="0" err="1">
                  <a:cs typeface="Times New Roman" panose="02020603050405020304" pitchFamily="18" charset="0"/>
                </a:rPr>
                <a:t>ResNet</a:t>
              </a:r>
              <a:r>
                <a:rPr lang="en-US" altLang="ko-KR" dirty="0">
                  <a:cs typeface="Times New Roman" panose="02020603050405020304" pitchFamily="18" charset="0"/>
                </a:rPr>
                <a:t> V2</a:t>
              </a:r>
              <a:endParaRPr lang="ko-KR" altLang="en-US" dirty="0">
                <a:cs typeface="Times New Roman" panose="02020603050405020304" pitchFamily="18" charset="0"/>
              </a:endParaRPr>
            </a:p>
          </p:txBody>
        </p:sp>
        <p:pic>
          <p:nvPicPr>
            <p:cNvPr id="10" name="그림 9">
              <a:extLst>
                <a:ext uri="{FF2B5EF4-FFF2-40B4-BE49-F238E27FC236}">
                  <a16:creationId xmlns:a16="http://schemas.microsoft.com/office/drawing/2014/main" id="{1BBA1136-98D9-4E99-8434-EE1DC1AE0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158" y="3375391"/>
              <a:ext cx="2160000" cy="2160000"/>
            </a:xfrm>
            <a:prstGeom prst="rect">
              <a:avLst/>
            </a:prstGeom>
          </p:spPr>
        </p:pic>
        <p:pic>
          <p:nvPicPr>
            <p:cNvPr id="11" name="그림 10">
              <a:extLst>
                <a:ext uri="{FF2B5EF4-FFF2-40B4-BE49-F238E27FC236}">
                  <a16:creationId xmlns:a16="http://schemas.microsoft.com/office/drawing/2014/main" id="{A6D637AB-6193-4F94-A88B-98BD6BA23F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6972" y="3375391"/>
              <a:ext cx="2160000" cy="2160000"/>
            </a:xfrm>
            <a:prstGeom prst="rect">
              <a:avLst/>
            </a:prstGeom>
          </p:spPr>
        </p:pic>
        <p:pic>
          <p:nvPicPr>
            <p:cNvPr id="12" name="그림 11">
              <a:extLst>
                <a:ext uri="{FF2B5EF4-FFF2-40B4-BE49-F238E27FC236}">
                  <a16:creationId xmlns:a16="http://schemas.microsoft.com/office/drawing/2014/main" id="{8EF95530-D8E8-4D87-A109-0585C25A0E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2786" y="3375391"/>
              <a:ext cx="2160000" cy="2160000"/>
            </a:xfrm>
            <a:prstGeom prst="rect">
              <a:avLst/>
            </a:prstGeom>
          </p:spPr>
        </p:pic>
        <p:pic>
          <p:nvPicPr>
            <p:cNvPr id="13" name="그림 12">
              <a:extLst>
                <a:ext uri="{FF2B5EF4-FFF2-40B4-BE49-F238E27FC236}">
                  <a16:creationId xmlns:a16="http://schemas.microsoft.com/office/drawing/2014/main" id="{564FF1F4-1B51-4AB2-BAC3-8C2D979CF5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8600" y="3375391"/>
              <a:ext cx="2160000" cy="2160000"/>
            </a:xfrm>
            <a:prstGeom prst="rect">
              <a:avLst/>
            </a:prstGeom>
          </p:spPr>
        </p:pic>
        <p:pic>
          <p:nvPicPr>
            <p:cNvPr id="14" name="그림 13">
              <a:extLst>
                <a:ext uri="{FF2B5EF4-FFF2-40B4-BE49-F238E27FC236}">
                  <a16:creationId xmlns:a16="http://schemas.microsoft.com/office/drawing/2014/main" id="{2B78B5EE-067D-4823-A219-641111E25D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4415" y="3375391"/>
              <a:ext cx="2160000" cy="2160000"/>
            </a:xfrm>
            <a:prstGeom prst="rect">
              <a:avLst/>
            </a:prstGeom>
          </p:spPr>
        </p:pic>
        <p:sp>
          <p:nvSpPr>
            <p:cNvPr id="15" name="TextBox 14">
              <a:extLst>
                <a:ext uri="{FF2B5EF4-FFF2-40B4-BE49-F238E27FC236}">
                  <a16:creationId xmlns:a16="http://schemas.microsoft.com/office/drawing/2014/main" id="{7761FC7E-50B9-47DD-A518-5F06EC0BE992}"/>
                </a:ext>
              </a:extLst>
            </p:cNvPr>
            <p:cNvSpPr txBox="1"/>
            <p:nvPr/>
          </p:nvSpPr>
          <p:spPr>
            <a:xfrm>
              <a:off x="2716972" y="5535388"/>
              <a:ext cx="2160000" cy="369332"/>
            </a:xfrm>
            <a:prstGeom prst="rect">
              <a:avLst/>
            </a:prstGeom>
            <a:noFill/>
            <a:ln>
              <a:noFill/>
            </a:ln>
          </p:spPr>
          <p:txBody>
            <a:bodyPr wrap="square" rtlCol="0">
              <a:spAutoFit/>
            </a:bodyPr>
            <a:lstStyle/>
            <a:p>
              <a:pPr algn="ctr"/>
              <a:r>
                <a:rPr lang="en-US" altLang="ko-KR" dirty="0">
                  <a:cs typeface="Times New Roman" panose="02020603050405020304" pitchFamily="18" charset="0"/>
                </a:rPr>
                <a:t>Gorilla</a:t>
              </a:r>
              <a:endParaRPr lang="ko-KR" altLang="en-US" dirty="0">
                <a:cs typeface="Times New Roman" panose="02020603050405020304" pitchFamily="18" charset="0"/>
              </a:endParaRPr>
            </a:p>
          </p:txBody>
        </p:sp>
        <p:sp>
          <p:nvSpPr>
            <p:cNvPr id="16" name="TextBox 15">
              <a:extLst>
                <a:ext uri="{FF2B5EF4-FFF2-40B4-BE49-F238E27FC236}">
                  <a16:creationId xmlns:a16="http://schemas.microsoft.com/office/drawing/2014/main" id="{EB40DED6-3DDA-4739-9FAE-0941DBAF6C32}"/>
                </a:ext>
              </a:extLst>
            </p:cNvPr>
            <p:cNvSpPr txBox="1"/>
            <p:nvPr/>
          </p:nvSpPr>
          <p:spPr>
            <a:xfrm>
              <a:off x="4922786" y="5535388"/>
              <a:ext cx="2160000" cy="369332"/>
            </a:xfrm>
            <a:prstGeom prst="rect">
              <a:avLst/>
            </a:prstGeom>
            <a:noFill/>
            <a:ln>
              <a:noFill/>
            </a:ln>
          </p:spPr>
          <p:txBody>
            <a:bodyPr wrap="square" rtlCol="0">
              <a:spAutoFit/>
            </a:bodyPr>
            <a:lstStyle/>
            <a:p>
              <a:pPr algn="ctr"/>
              <a:r>
                <a:rPr lang="en-US" altLang="ko-KR" dirty="0">
                  <a:cs typeface="Times New Roman" panose="02020603050405020304" pitchFamily="18" charset="0"/>
                </a:rPr>
                <a:t>Gorilla</a:t>
              </a:r>
              <a:endParaRPr lang="ko-KR" altLang="en-US" dirty="0">
                <a:cs typeface="Times New Roman" panose="02020603050405020304" pitchFamily="18" charset="0"/>
              </a:endParaRPr>
            </a:p>
          </p:txBody>
        </p:sp>
        <p:sp>
          <p:nvSpPr>
            <p:cNvPr id="17" name="TextBox 16">
              <a:extLst>
                <a:ext uri="{FF2B5EF4-FFF2-40B4-BE49-F238E27FC236}">
                  <a16:creationId xmlns:a16="http://schemas.microsoft.com/office/drawing/2014/main" id="{98E3DA53-E6E5-431C-AEE3-E1CF134221E8}"/>
                </a:ext>
              </a:extLst>
            </p:cNvPr>
            <p:cNvSpPr txBox="1"/>
            <p:nvPr/>
          </p:nvSpPr>
          <p:spPr>
            <a:xfrm>
              <a:off x="7128600" y="5535388"/>
              <a:ext cx="2160000" cy="369332"/>
            </a:xfrm>
            <a:prstGeom prst="rect">
              <a:avLst/>
            </a:prstGeom>
            <a:noFill/>
            <a:ln>
              <a:noFill/>
            </a:ln>
          </p:spPr>
          <p:txBody>
            <a:bodyPr wrap="square" rtlCol="0">
              <a:spAutoFit/>
            </a:bodyPr>
            <a:lstStyle/>
            <a:p>
              <a:pPr algn="ctr"/>
              <a:r>
                <a:rPr lang="en-US" altLang="ko-KR" dirty="0">
                  <a:cs typeface="Times New Roman" panose="02020603050405020304" pitchFamily="18" charset="0"/>
                </a:rPr>
                <a:t>Gorilla</a:t>
              </a:r>
              <a:endParaRPr lang="ko-KR" altLang="en-US" dirty="0">
                <a:cs typeface="Times New Roman" panose="02020603050405020304" pitchFamily="18" charset="0"/>
              </a:endParaRPr>
            </a:p>
          </p:txBody>
        </p:sp>
        <p:sp>
          <p:nvSpPr>
            <p:cNvPr id="18" name="TextBox 17">
              <a:extLst>
                <a:ext uri="{FF2B5EF4-FFF2-40B4-BE49-F238E27FC236}">
                  <a16:creationId xmlns:a16="http://schemas.microsoft.com/office/drawing/2014/main" id="{7B6E9BDF-AE03-4A08-A63D-7D4308BAD68A}"/>
                </a:ext>
              </a:extLst>
            </p:cNvPr>
            <p:cNvSpPr txBox="1"/>
            <p:nvPr/>
          </p:nvSpPr>
          <p:spPr>
            <a:xfrm>
              <a:off x="9334415" y="5535388"/>
              <a:ext cx="2160000" cy="369332"/>
            </a:xfrm>
            <a:prstGeom prst="rect">
              <a:avLst/>
            </a:prstGeom>
            <a:noFill/>
            <a:ln>
              <a:noFill/>
            </a:ln>
          </p:spPr>
          <p:txBody>
            <a:bodyPr wrap="square" rtlCol="0">
              <a:spAutoFit/>
            </a:bodyPr>
            <a:lstStyle/>
            <a:p>
              <a:pPr algn="ctr"/>
              <a:r>
                <a:rPr lang="en-US" altLang="ko-KR" dirty="0">
                  <a:cs typeface="Times New Roman" panose="02020603050405020304" pitchFamily="18" charset="0"/>
                </a:rPr>
                <a:t>Gorilla</a:t>
              </a:r>
              <a:endParaRPr lang="ko-KR" altLang="en-US" dirty="0">
                <a:cs typeface="Times New Roman" panose="02020603050405020304" pitchFamily="18" charset="0"/>
              </a:endParaRPr>
            </a:p>
          </p:txBody>
        </p:sp>
      </p:grpSp>
    </p:spTree>
    <p:extLst>
      <p:ext uri="{BB962C8B-B14F-4D97-AF65-F5344CB8AC3E}">
        <p14:creationId xmlns:p14="http://schemas.microsoft.com/office/powerpoint/2010/main" val="2215351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FE91722-6943-4A84-8526-8D34E50864A4}"/>
              </a:ext>
            </a:extLst>
          </p:cNvPr>
          <p:cNvSpPr>
            <a:spLocks noGrp="1"/>
          </p:cNvSpPr>
          <p:nvPr>
            <p:ph type="title"/>
          </p:nvPr>
        </p:nvSpPr>
        <p:spPr/>
        <p:txBody>
          <a:bodyPr/>
          <a:lstStyle/>
          <a:p>
            <a:r>
              <a:rPr lang="en-US" altLang="ko-KR" dirty="0"/>
              <a:t>(2) Attention Perturbation</a:t>
            </a:r>
            <a:endParaRPr lang="ko-KR" altLang="en-US" dirty="0"/>
          </a:p>
        </p:txBody>
      </p:sp>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0D50D93D-46AD-4132-9450-8F366D9097EB}"/>
                  </a:ext>
                </a:extLst>
              </p:cNvPr>
              <p:cNvSpPr>
                <a:spLocks noGrp="1"/>
              </p:cNvSpPr>
              <p:nvPr>
                <p:ph idx="1"/>
              </p:nvPr>
            </p:nvSpPr>
            <p:spPr>
              <a:xfrm>
                <a:off x="838200" y="1825625"/>
                <a:ext cx="10515600" cy="4351338"/>
              </a:xfrm>
            </p:spPr>
            <p:txBody>
              <a:bodyPr>
                <a:normAutofit/>
              </a:bodyPr>
              <a:lstStyle/>
              <a:p>
                <a:r>
                  <a:rPr lang="en-US" altLang="ko-KR" dirty="0"/>
                  <a:t>Disrupting attention on surrogate model will disrupt attention on target models</a:t>
                </a:r>
              </a:p>
              <a:p>
                <a:r>
                  <a:rPr lang="en-US" altLang="ko-KR" dirty="0"/>
                  <a:t>Calculating attention </a:t>
                </a:r>
                <a14:m>
                  <m:oMath xmlns:m="http://schemas.openxmlformats.org/officeDocument/2006/math">
                    <m:r>
                      <a:rPr lang="en-US" altLang="ko-KR" b="0" i="1" smtClean="0">
                        <a:latin typeface="Cambria Math" panose="02040503050406030204" pitchFamily="18" charset="0"/>
                      </a:rPr>
                      <m:t>𝐴</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𝑥</m:t>
                        </m:r>
                        <m:r>
                          <a:rPr lang="en-US" altLang="ko-KR" b="0" i="1" smtClean="0">
                            <a:latin typeface="Cambria Math" panose="02040503050406030204" pitchFamily="18" charset="0"/>
                          </a:rPr>
                          <m:t>;</m:t>
                        </m:r>
                        <m:r>
                          <a:rPr lang="en-US" altLang="ko-KR" b="0" i="1" smtClean="0">
                            <a:latin typeface="Cambria Math" panose="02040503050406030204" pitchFamily="18" charset="0"/>
                          </a:rPr>
                          <m:t>𝑡</m:t>
                        </m:r>
                      </m:e>
                    </m:d>
                  </m:oMath>
                </a14:m>
                <a:endParaRPr lang="en-US" altLang="ko-KR" b="0" dirty="0"/>
              </a:p>
              <a:p>
                <a:pPr marL="0" indent="0">
                  <a:buNone/>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𝐴</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𝑥</m:t>
                          </m:r>
                          <m:r>
                            <a:rPr lang="en-US" altLang="ko-KR" b="0" i="1" smtClean="0">
                              <a:latin typeface="Cambria Math" panose="02040503050406030204" pitchFamily="18" charset="0"/>
                            </a:rPr>
                            <m:t>;</m:t>
                          </m:r>
                          <m:r>
                            <a:rPr lang="en-US" altLang="ko-KR" b="0" i="1" smtClean="0">
                              <a:latin typeface="Cambria Math" panose="02040503050406030204" pitchFamily="18" charset="0"/>
                            </a:rPr>
                            <m:t>𝑡</m:t>
                          </m:r>
                        </m:e>
                      </m:d>
                      <m:r>
                        <a:rPr lang="en-US" altLang="ko-KR" b="0" i="1" smtClean="0">
                          <a:latin typeface="Cambria Math" panose="02040503050406030204" pitchFamily="18" charset="0"/>
                        </a:rPr>
                        <m:t>=</m:t>
                      </m:r>
                      <m:r>
                        <m:rPr>
                          <m:sty m:val="p"/>
                        </m:rPr>
                        <a:rPr lang="en-US" altLang="ko-KR" b="0" i="0" smtClean="0">
                          <a:latin typeface="Cambria Math" panose="02040503050406030204" pitchFamily="18" charset="0"/>
                        </a:rPr>
                        <m:t>GAP</m:t>
                      </m:r>
                      <m:d>
                        <m:dPr>
                          <m:ctrlPr>
                            <a:rPr lang="en-US" altLang="ko-KR" b="0" i="1" smtClean="0">
                              <a:latin typeface="Cambria Math" panose="02040503050406030204" pitchFamily="18" charset="0"/>
                            </a:rPr>
                          </m:ctrlPr>
                        </m:dPr>
                        <m:e>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m:t>
                              </m:r>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𝑦</m:t>
                                  </m:r>
                                </m:e>
                                <m:sub>
                                  <m:r>
                                    <a:rPr lang="en-US" altLang="ko-KR" b="0" i="1" smtClean="0">
                                      <a:latin typeface="Cambria Math" panose="02040503050406030204" pitchFamily="18" charset="0"/>
                                    </a:rPr>
                                    <m:t>𝑡</m:t>
                                  </m:r>
                                </m:sub>
                              </m:sSub>
                            </m:num>
                            <m:den>
                              <m:r>
                                <a:rPr lang="en-US" altLang="ko-KR" b="0" i="1" smtClean="0">
                                  <a:latin typeface="Cambria Math" panose="02040503050406030204" pitchFamily="18" charset="0"/>
                                </a:rPr>
                                <m:t>𝜕</m:t>
                              </m:r>
                              <m:r>
                                <a:rPr lang="en-US" altLang="ko-KR" b="0" i="1" smtClean="0">
                                  <a:latin typeface="Cambria Math" panose="02040503050406030204" pitchFamily="18" charset="0"/>
                                </a:rPr>
                                <m:t>𝐹</m:t>
                              </m:r>
                            </m:den>
                          </m:f>
                        </m:e>
                      </m:d>
                      <m:r>
                        <a:rPr lang="en-US" altLang="ko-KR" b="0" i="1" smtClean="0">
                          <a:latin typeface="Cambria Math" panose="02040503050406030204" pitchFamily="18" charset="0"/>
                        </a:rPr>
                        <m:t>𝐹</m:t>
                      </m:r>
                      <m:r>
                        <a:rPr lang="en-US" altLang="ko-KR" b="0" i="1" smtClean="0">
                          <a:latin typeface="Cambria Math" panose="02040503050406030204" pitchFamily="18" charset="0"/>
                        </a:rPr>
                        <m:t>,</m:t>
                      </m:r>
                    </m:oMath>
                  </m:oMathPara>
                </a14:m>
                <a:endParaRPr lang="en-US" altLang="ko-KR" dirty="0"/>
              </a:p>
              <a:p>
                <a:pPr marL="0" indent="0">
                  <a:buNone/>
                </a:pPr>
                <a:endParaRPr lang="en-US" altLang="ko-KR" dirty="0"/>
              </a:p>
              <a:p>
                <a:endParaRPr lang="en-US" altLang="ko-KR" dirty="0"/>
              </a:p>
            </p:txBody>
          </p:sp>
        </mc:Choice>
        <mc:Fallback xmlns="">
          <p:sp>
            <p:nvSpPr>
              <p:cNvPr id="3" name="내용 개체 틀 2">
                <a:extLst>
                  <a:ext uri="{FF2B5EF4-FFF2-40B4-BE49-F238E27FC236}">
                    <a16:creationId xmlns:a16="http://schemas.microsoft.com/office/drawing/2014/main" id="{0D50D93D-46AD-4132-9450-8F366D9097EB}"/>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3"/>
                <a:stretch>
                  <a:fillRect l="-812" t="-1961"/>
                </a:stretch>
              </a:blipFill>
            </p:spPr>
            <p:txBody>
              <a:bodyPr/>
              <a:lstStyle/>
              <a:p>
                <a:r>
                  <a:rPr lang="ko-KR" altLang="en-US">
                    <a:noFill/>
                  </a:rPr>
                  <a:t> </a:t>
                </a:r>
              </a:p>
            </p:txBody>
          </p:sp>
        </mc:Fallback>
      </mc:AlternateContent>
      <p:sp>
        <p:nvSpPr>
          <p:cNvPr id="4" name="슬라이드 번호 개체 틀 3">
            <a:extLst>
              <a:ext uri="{FF2B5EF4-FFF2-40B4-BE49-F238E27FC236}">
                <a16:creationId xmlns:a16="http://schemas.microsoft.com/office/drawing/2014/main" id="{8346A31E-3E5D-4913-B346-AB6BF352C9FA}"/>
              </a:ext>
            </a:extLst>
          </p:cNvPr>
          <p:cNvSpPr>
            <a:spLocks noGrp="1"/>
          </p:cNvSpPr>
          <p:nvPr>
            <p:ph type="sldNum" sz="quarter" idx="12"/>
          </p:nvPr>
        </p:nvSpPr>
        <p:spPr>
          <a:xfrm>
            <a:off x="8610600" y="6356350"/>
            <a:ext cx="2743200" cy="365125"/>
          </a:xfrm>
        </p:spPr>
        <p:txBody>
          <a:bodyPr/>
          <a:lstStyle/>
          <a:p>
            <a:fld id="{1D7E3998-2BFB-4414-AC15-78CB3FC6DFE0}" type="slidenum">
              <a:rPr lang="en-US" smtClean="0"/>
              <a:t>18</a:t>
            </a:fld>
            <a:endParaRPr lang="en-US" dirty="0"/>
          </a:p>
        </p:txBody>
      </p:sp>
      <p:sp>
        <p:nvSpPr>
          <p:cNvPr id="5" name="왼쪽 대괄호 4">
            <a:extLst>
              <a:ext uri="{FF2B5EF4-FFF2-40B4-BE49-F238E27FC236}">
                <a16:creationId xmlns:a16="http://schemas.microsoft.com/office/drawing/2014/main" id="{EA780ADE-BB9C-4F4E-805F-C66E4DC8680B}"/>
              </a:ext>
            </a:extLst>
          </p:cNvPr>
          <p:cNvSpPr/>
          <p:nvPr/>
        </p:nvSpPr>
        <p:spPr>
          <a:xfrm rot="16200000">
            <a:off x="7403711" y="3152062"/>
            <a:ext cx="45719" cy="185595"/>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6" name="왼쪽 대괄호 5">
            <a:extLst>
              <a:ext uri="{FF2B5EF4-FFF2-40B4-BE49-F238E27FC236}">
                <a16:creationId xmlns:a16="http://schemas.microsoft.com/office/drawing/2014/main" id="{64E97119-CFE0-45BF-ABC1-2C988C30CB87}"/>
              </a:ext>
            </a:extLst>
          </p:cNvPr>
          <p:cNvSpPr/>
          <p:nvPr/>
        </p:nvSpPr>
        <p:spPr>
          <a:xfrm rot="16200000" flipH="1">
            <a:off x="6907487" y="2528550"/>
            <a:ext cx="63830" cy="208228"/>
          </a:xfrm>
          <a:prstGeom prst="lef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7" name="TextBox 6">
            <a:extLst>
              <a:ext uri="{FF2B5EF4-FFF2-40B4-BE49-F238E27FC236}">
                <a16:creationId xmlns:a16="http://schemas.microsoft.com/office/drawing/2014/main" id="{891AA9FD-28DE-43CD-96D0-4448F6754B6D}"/>
              </a:ext>
            </a:extLst>
          </p:cNvPr>
          <p:cNvSpPr txBox="1"/>
          <p:nvPr/>
        </p:nvSpPr>
        <p:spPr>
          <a:xfrm>
            <a:off x="7222580" y="3259723"/>
            <a:ext cx="2103333" cy="338554"/>
          </a:xfrm>
          <a:prstGeom prst="rect">
            <a:avLst/>
          </a:prstGeom>
          <a:noFill/>
        </p:spPr>
        <p:txBody>
          <a:bodyPr wrap="none" rtlCol="0">
            <a:spAutoFit/>
          </a:bodyPr>
          <a:lstStyle/>
          <a:p>
            <a:pPr algn="ctr"/>
            <a:r>
              <a:rPr lang="en-US" altLang="ko-KR" sz="1600" dirty="0">
                <a:solidFill>
                  <a:srgbClr val="0070C0"/>
                </a:solidFill>
              </a:rPr>
              <a:t>Feature representation</a:t>
            </a:r>
            <a:endParaRPr lang="ko-KR" altLang="en-US" sz="1600" dirty="0">
              <a:solidFill>
                <a:srgbClr val="0070C0"/>
              </a:solidFil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29AD25F-797C-488D-B8F2-924FC61AD207}"/>
                  </a:ext>
                </a:extLst>
              </p:cNvPr>
              <p:cNvSpPr txBox="1"/>
              <p:nvPr/>
            </p:nvSpPr>
            <p:spPr>
              <a:xfrm>
                <a:off x="6907987" y="2262194"/>
                <a:ext cx="2166170" cy="338554"/>
              </a:xfrm>
              <a:prstGeom prst="rect">
                <a:avLst/>
              </a:prstGeom>
              <a:noFill/>
            </p:spPr>
            <p:txBody>
              <a:bodyPr wrap="none" rtlCol="0">
                <a:spAutoFit/>
              </a:bodyPr>
              <a:lstStyle/>
              <a:p>
                <a:pPr algn="ctr"/>
                <a:r>
                  <a:rPr lang="en-US" altLang="ko-KR" sz="1600" dirty="0">
                    <a:solidFill>
                      <a:srgbClr val="FF0000"/>
                    </a:solidFill>
                  </a:rPr>
                  <a:t>Prediction for GT class </a:t>
                </a:r>
                <a14:m>
                  <m:oMath xmlns:m="http://schemas.openxmlformats.org/officeDocument/2006/math">
                    <m:r>
                      <a:rPr lang="en-US" altLang="ko-KR" sz="1600" b="0" i="1" smtClean="0">
                        <a:solidFill>
                          <a:srgbClr val="FF0000"/>
                        </a:solidFill>
                        <a:latin typeface="Cambria Math" panose="02040503050406030204" pitchFamily="18" charset="0"/>
                      </a:rPr>
                      <m:t>𝑡</m:t>
                    </m:r>
                  </m:oMath>
                </a14:m>
                <a:endParaRPr lang="ko-KR" altLang="en-US" sz="1600" dirty="0">
                  <a:solidFill>
                    <a:srgbClr val="FF0000"/>
                  </a:solidFill>
                </a:endParaRPr>
              </a:p>
            </p:txBody>
          </p:sp>
        </mc:Choice>
        <mc:Fallback xmlns="">
          <p:sp>
            <p:nvSpPr>
              <p:cNvPr id="9" name="TextBox 8">
                <a:extLst>
                  <a:ext uri="{FF2B5EF4-FFF2-40B4-BE49-F238E27FC236}">
                    <a16:creationId xmlns:a16="http://schemas.microsoft.com/office/drawing/2014/main" id="{229AD25F-797C-488D-B8F2-924FC61AD207}"/>
                  </a:ext>
                </a:extLst>
              </p:cNvPr>
              <p:cNvSpPr txBox="1">
                <a:spLocks noRot="1" noChangeAspect="1" noMove="1" noResize="1" noEditPoints="1" noAdjustHandles="1" noChangeArrowheads="1" noChangeShapeType="1" noTextEdit="1"/>
              </p:cNvSpPr>
              <p:nvPr/>
            </p:nvSpPr>
            <p:spPr>
              <a:xfrm>
                <a:off x="6907987" y="2262194"/>
                <a:ext cx="2166170" cy="338554"/>
              </a:xfrm>
              <a:prstGeom prst="rect">
                <a:avLst/>
              </a:prstGeom>
              <a:blipFill>
                <a:blip r:embed="rId4"/>
                <a:stretch>
                  <a:fillRect l="-1124" t="-5357" b="-21429"/>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2064609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FE91722-6943-4A84-8526-8D34E50864A4}"/>
              </a:ext>
            </a:extLst>
          </p:cNvPr>
          <p:cNvSpPr>
            <a:spLocks noGrp="1"/>
          </p:cNvSpPr>
          <p:nvPr>
            <p:ph type="title"/>
          </p:nvPr>
        </p:nvSpPr>
        <p:spPr/>
        <p:txBody>
          <a:bodyPr/>
          <a:lstStyle/>
          <a:p>
            <a:r>
              <a:rPr lang="en-US" altLang="ko-KR" dirty="0"/>
              <a:t>(2) Attention Perturbation</a:t>
            </a:r>
            <a:endParaRPr lang="ko-KR" altLang="en-US" dirty="0"/>
          </a:p>
        </p:txBody>
      </p:sp>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0D50D93D-46AD-4132-9450-8F366D9097EB}"/>
                  </a:ext>
                </a:extLst>
              </p:cNvPr>
              <p:cNvSpPr>
                <a:spLocks noGrp="1"/>
              </p:cNvSpPr>
              <p:nvPr>
                <p:ph idx="1"/>
              </p:nvPr>
            </p:nvSpPr>
            <p:spPr>
              <a:xfrm>
                <a:off x="838200" y="1825625"/>
                <a:ext cx="10515600" cy="4351338"/>
              </a:xfrm>
            </p:spPr>
            <p:txBody>
              <a:bodyPr>
                <a:normAutofit/>
              </a:bodyPr>
              <a:lstStyle/>
              <a:p>
                <a:r>
                  <a:rPr lang="en-US" altLang="ko-KR" dirty="0"/>
                  <a:t>Disrupting attention on surrogate model will disrupt attention on target models</a:t>
                </a:r>
              </a:p>
              <a:p>
                <a:r>
                  <a:rPr lang="en-US" altLang="ko-KR" dirty="0"/>
                  <a:t>Calculating attention </a:t>
                </a:r>
                <a14:m>
                  <m:oMath xmlns:m="http://schemas.openxmlformats.org/officeDocument/2006/math">
                    <m:r>
                      <a:rPr lang="en-US" altLang="ko-KR" b="0" i="1" smtClean="0">
                        <a:latin typeface="Cambria Math" panose="02040503050406030204" pitchFamily="18" charset="0"/>
                      </a:rPr>
                      <m:t>𝐴</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𝑥</m:t>
                        </m:r>
                        <m:r>
                          <a:rPr lang="en-US" altLang="ko-KR" b="0" i="1" smtClean="0">
                            <a:latin typeface="Cambria Math" panose="02040503050406030204" pitchFamily="18" charset="0"/>
                          </a:rPr>
                          <m:t>;</m:t>
                        </m:r>
                        <m:r>
                          <a:rPr lang="en-US" altLang="ko-KR" b="0" i="1" smtClean="0">
                            <a:latin typeface="Cambria Math" panose="02040503050406030204" pitchFamily="18" charset="0"/>
                          </a:rPr>
                          <m:t>𝑡</m:t>
                        </m:r>
                      </m:e>
                    </m:d>
                  </m:oMath>
                </a14:m>
                <a:endParaRPr lang="en-US" altLang="ko-KR" b="0" dirty="0"/>
              </a:p>
              <a:p>
                <a:pPr marL="0" indent="0">
                  <a:buNone/>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𝐴</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𝑥</m:t>
                          </m:r>
                          <m:r>
                            <a:rPr lang="en-US" altLang="ko-KR" b="0" i="1" smtClean="0">
                              <a:latin typeface="Cambria Math" panose="02040503050406030204" pitchFamily="18" charset="0"/>
                            </a:rPr>
                            <m:t>;</m:t>
                          </m:r>
                          <m:r>
                            <a:rPr lang="en-US" altLang="ko-KR" b="0" i="1" smtClean="0">
                              <a:latin typeface="Cambria Math" panose="02040503050406030204" pitchFamily="18" charset="0"/>
                            </a:rPr>
                            <m:t>𝑡</m:t>
                          </m:r>
                        </m:e>
                      </m:d>
                      <m:r>
                        <a:rPr lang="en-US" altLang="ko-KR" b="0" i="1" smtClean="0">
                          <a:latin typeface="Cambria Math" panose="02040503050406030204" pitchFamily="18" charset="0"/>
                        </a:rPr>
                        <m:t>=</m:t>
                      </m:r>
                      <m:r>
                        <m:rPr>
                          <m:sty m:val="p"/>
                        </m:rPr>
                        <a:rPr lang="en-US" altLang="ko-KR" b="0" i="0" smtClean="0">
                          <a:latin typeface="Cambria Math" panose="02040503050406030204" pitchFamily="18" charset="0"/>
                        </a:rPr>
                        <m:t>GAP</m:t>
                      </m:r>
                      <m:d>
                        <m:dPr>
                          <m:ctrlPr>
                            <a:rPr lang="en-US" altLang="ko-KR" b="0" i="1" smtClean="0">
                              <a:latin typeface="Cambria Math" panose="02040503050406030204" pitchFamily="18" charset="0"/>
                            </a:rPr>
                          </m:ctrlPr>
                        </m:dPr>
                        <m:e>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m:t>
                              </m:r>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𝑦</m:t>
                                  </m:r>
                                </m:e>
                                <m:sub>
                                  <m:r>
                                    <a:rPr lang="en-US" altLang="ko-KR" b="0" i="1" smtClean="0">
                                      <a:latin typeface="Cambria Math" panose="02040503050406030204" pitchFamily="18" charset="0"/>
                                    </a:rPr>
                                    <m:t>𝑡</m:t>
                                  </m:r>
                                </m:sub>
                              </m:sSub>
                            </m:num>
                            <m:den>
                              <m:r>
                                <a:rPr lang="en-US" altLang="ko-KR" b="0" i="1" smtClean="0">
                                  <a:latin typeface="Cambria Math" panose="02040503050406030204" pitchFamily="18" charset="0"/>
                                </a:rPr>
                                <m:t>𝜕</m:t>
                              </m:r>
                              <m:r>
                                <a:rPr lang="en-US" altLang="ko-KR" b="0" i="1" smtClean="0">
                                  <a:latin typeface="Cambria Math" panose="02040503050406030204" pitchFamily="18" charset="0"/>
                                </a:rPr>
                                <m:t>𝐹</m:t>
                              </m:r>
                            </m:den>
                          </m:f>
                        </m:e>
                      </m:d>
                      <m:r>
                        <a:rPr lang="en-US" altLang="ko-KR" b="0" i="1" smtClean="0">
                          <a:latin typeface="Cambria Math" panose="02040503050406030204" pitchFamily="18" charset="0"/>
                        </a:rPr>
                        <m:t>𝐹</m:t>
                      </m:r>
                      <m:r>
                        <a:rPr lang="en-US" altLang="ko-KR" b="0" i="1" smtClean="0">
                          <a:latin typeface="Cambria Math" panose="02040503050406030204" pitchFamily="18" charset="0"/>
                        </a:rPr>
                        <m:t>,</m:t>
                      </m:r>
                    </m:oMath>
                  </m:oMathPara>
                </a14:m>
                <a:endParaRPr lang="en-US" altLang="ko-KR" dirty="0"/>
              </a:p>
              <a:p>
                <a:pPr marL="0" indent="0">
                  <a:buNone/>
                </a:pPr>
                <a:endParaRPr lang="en-US" altLang="ko-KR" dirty="0"/>
              </a:p>
              <a:p>
                <a:endParaRPr lang="en-US" altLang="ko-KR" dirty="0"/>
              </a:p>
              <a:p>
                <a:r>
                  <a:rPr lang="en-US" altLang="ko-KR" dirty="0"/>
                  <a:t>Calculating attention loss </a:t>
                </a:r>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𝐿</m:t>
                        </m:r>
                      </m:e>
                      <m:sub>
                        <m:r>
                          <a:rPr lang="en-US" altLang="ko-KR" b="0" i="1" smtClean="0">
                            <a:latin typeface="Cambria Math" panose="02040503050406030204" pitchFamily="18" charset="0"/>
                          </a:rPr>
                          <m:t>𝑎𝑡𝑡𝑛</m:t>
                        </m:r>
                      </m:sub>
                    </m:sSub>
                  </m:oMath>
                </a14:m>
                <a:r>
                  <a:rPr lang="en-US" altLang="ko-KR" dirty="0"/>
                  <a:t>:</a:t>
                </a:r>
              </a:p>
              <a:p>
                <a:pPr marL="0" indent="0">
                  <a:buNone/>
                </a:pPr>
                <a:endParaRPr lang="en-US" altLang="ko-KR" dirty="0"/>
              </a:p>
              <a:p>
                <a:pPr marL="0" indent="0">
                  <a:buNone/>
                </a:pPr>
                <a14:m>
                  <m:oMathPara xmlns:m="http://schemas.openxmlformats.org/officeDocument/2006/math">
                    <m:oMathParaPr>
                      <m:jc m:val="centerGroup"/>
                    </m:oMathParaPr>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𝐿</m:t>
                          </m:r>
                        </m:e>
                        <m:sub>
                          <m:r>
                            <a:rPr lang="en-US" altLang="ko-KR" b="0" i="1" smtClean="0">
                              <a:latin typeface="Cambria Math" panose="02040503050406030204" pitchFamily="18" charset="0"/>
                            </a:rPr>
                            <m:t>𝑎𝑡𝑡𝑛</m:t>
                          </m:r>
                        </m:sub>
                      </m:sSub>
                      <m:r>
                        <a:rPr lang="en-US" altLang="ko-KR" b="0" i="1" smtClean="0">
                          <a:latin typeface="Cambria Math" panose="02040503050406030204" pitchFamily="18" charset="0"/>
                        </a:rPr>
                        <m:t> = −∥</m:t>
                      </m:r>
                      <m:r>
                        <a:rPr lang="en-US" altLang="ko-KR" b="0" i="1" smtClean="0">
                          <a:latin typeface="Cambria Math" panose="02040503050406030204" pitchFamily="18" charset="0"/>
                        </a:rPr>
                        <m:t>𝐴</m:t>
                      </m:r>
                      <m:d>
                        <m:dPr>
                          <m:ctrlPr>
                            <a:rPr lang="en-US" altLang="ko-KR" b="0" i="1" smtClean="0">
                              <a:latin typeface="Cambria Math" panose="02040503050406030204" pitchFamily="18" charset="0"/>
                            </a:rPr>
                          </m:ctrlPr>
                        </m:dPr>
                        <m:e>
                          <m:sSubSup>
                            <m:sSubSupPr>
                              <m:ctrlPr>
                                <a:rPr lang="en-US" altLang="ko-KR" b="0" i="1" smtClean="0">
                                  <a:latin typeface="Cambria Math" panose="02040503050406030204" pitchFamily="18" charset="0"/>
                                </a:rPr>
                              </m:ctrlPr>
                            </m:sSubSupPr>
                            <m:e>
                              <m:r>
                                <a:rPr lang="en-US" altLang="ko-KR" b="0" i="1" smtClean="0">
                                  <a:latin typeface="Cambria Math" panose="02040503050406030204" pitchFamily="18" charset="0"/>
                                </a:rPr>
                                <m:t>𝑥</m:t>
                              </m:r>
                            </m:e>
                            <m:sub>
                              <m:r>
                                <a:rPr lang="en-US" altLang="ko-KR" b="0" i="1" smtClean="0">
                                  <a:latin typeface="Cambria Math" panose="02040503050406030204" pitchFamily="18" charset="0"/>
                                </a:rPr>
                                <m:t>𝑧</m:t>
                              </m:r>
                            </m:sub>
                            <m:sup>
                              <m:r>
                                <a:rPr lang="en-US" altLang="ko-KR" b="0" i="1" smtClean="0">
                                  <a:latin typeface="Cambria Math" panose="02040503050406030204" pitchFamily="18" charset="0"/>
                                </a:rPr>
                                <m:t>𝑎𝑑𝑣</m:t>
                              </m:r>
                            </m:sup>
                          </m:sSubSup>
                          <m:r>
                            <a:rPr lang="en-US" altLang="ko-KR" b="0" i="1" smtClean="0">
                              <a:latin typeface="Cambria Math" panose="02040503050406030204" pitchFamily="18" charset="0"/>
                            </a:rPr>
                            <m:t>;</m:t>
                          </m:r>
                          <m:r>
                            <a:rPr lang="en-US" altLang="ko-KR" b="0" i="1" smtClean="0">
                              <a:latin typeface="Cambria Math" panose="02040503050406030204" pitchFamily="18" charset="0"/>
                            </a:rPr>
                            <m:t>𝑡</m:t>
                          </m:r>
                        </m:e>
                      </m:d>
                      <m:r>
                        <a:rPr lang="en-US" altLang="ko-KR" b="0" i="1" smtClean="0">
                          <a:latin typeface="Cambria Math" panose="02040503050406030204" pitchFamily="18" charset="0"/>
                        </a:rPr>
                        <m:t> −</m:t>
                      </m:r>
                      <m:r>
                        <a:rPr lang="en-US" altLang="ko-KR" b="0" i="1" smtClean="0">
                          <a:latin typeface="Cambria Math" panose="02040503050406030204" pitchFamily="18" charset="0"/>
                        </a:rPr>
                        <m:t>𝐴</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𝑥</m:t>
                          </m:r>
                          <m:r>
                            <a:rPr lang="en-US" altLang="ko-KR" b="0" i="1" smtClean="0">
                              <a:latin typeface="Cambria Math" panose="02040503050406030204" pitchFamily="18" charset="0"/>
                            </a:rPr>
                            <m:t>;</m:t>
                          </m:r>
                          <m:r>
                            <a:rPr lang="en-US" altLang="ko-KR" b="0" i="1" smtClean="0">
                              <a:latin typeface="Cambria Math" panose="02040503050406030204" pitchFamily="18" charset="0"/>
                            </a:rPr>
                            <m:t>𝑡</m:t>
                          </m:r>
                        </m:e>
                      </m:d>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m:t>
                          </m:r>
                        </m:e>
                        <m:sub>
                          <m:r>
                            <a:rPr lang="en-US" altLang="ko-KR" b="0" i="1" smtClean="0">
                              <a:latin typeface="Cambria Math" panose="02040503050406030204" pitchFamily="18" charset="0"/>
                            </a:rPr>
                            <m:t>2</m:t>
                          </m:r>
                        </m:sub>
                      </m:sSub>
                    </m:oMath>
                  </m:oMathPara>
                </a14:m>
                <a:endParaRPr lang="en-US" altLang="ko-KR" dirty="0"/>
              </a:p>
            </p:txBody>
          </p:sp>
        </mc:Choice>
        <mc:Fallback xmlns="">
          <p:sp>
            <p:nvSpPr>
              <p:cNvPr id="3" name="내용 개체 틀 2">
                <a:extLst>
                  <a:ext uri="{FF2B5EF4-FFF2-40B4-BE49-F238E27FC236}">
                    <a16:creationId xmlns:a16="http://schemas.microsoft.com/office/drawing/2014/main" id="{0D50D93D-46AD-4132-9450-8F366D9097EB}"/>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3"/>
                <a:stretch>
                  <a:fillRect l="-812" t="-1961"/>
                </a:stretch>
              </a:blipFill>
            </p:spPr>
            <p:txBody>
              <a:bodyPr/>
              <a:lstStyle/>
              <a:p>
                <a:r>
                  <a:rPr lang="ko-KR" altLang="en-US">
                    <a:noFill/>
                  </a:rPr>
                  <a:t> </a:t>
                </a:r>
              </a:p>
            </p:txBody>
          </p:sp>
        </mc:Fallback>
      </mc:AlternateContent>
      <p:sp>
        <p:nvSpPr>
          <p:cNvPr id="4" name="슬라이드 번호 개체 틀 3">
            <a:extLst>
              <a:ext uri="{FF2B5EF4-FFF2-40B4-BE49-F238E27FC236}">
                <a16:creationId xmlns:a16="http://schemas.microsoft.com/office/drawing/2014/main" id="{8346A31E-3E5D-4913-B346-AB6BF352C9FA}"/>
              </a:ext>
            </a:extLst>
          </p:cNvPr>
          <p:cNvSpPr>
            <a:spLocks noGrp="1"/>
          </p:cNvSpPr>
          <p:nvPr>
            <p:ph type="sldNum" sz="quarter" idx="12"/>
          </p:nvPr>
        </p:nvSpPr>
        <p:spPr>
          <a:xfrm>
            <a:off x="8610600" y="6356350"/>
            <a:ext cx="2743200" cy="365125"/>
          </a:xfrm>
        </p:spPr>
        <p:txBody>
          <a:bodyPr/>
          <a:lstStyle/>
          <a:p>
            <a:fld id="{1D7E3998-2BFB-4414-AC15-78CB3FC6DFE0}" type="slidenum">
              <a:rPr lang="en-US" smtClean="0"/>
              <a:t>19</a:t>
            </a:fld>
            <a:endParaRPr lang="en-US" dirty="0"/>
          </a:p>
        </p:txBody>
      </p:sp>
      <p:sp>
        <p:nvSpPr>
          <p:cNvPr id="5" name="왼쪽 대괄호 4">
            <a:extLst>
              <a:ext uri="{FF2B5EF4-FFF2-40B4-BE49-F238E27FC236}">
                <a16:creationId xmlns:a16="http://schemas.microsoft.com/office/drawing/2014/main" id="{EA780ADE-BB9C-4F4E-805F-C66E4DC8680B}"/>
              </a:ext>
            </a:extLst>
          </p:cNvPr>
          <p:cNvSpPr/>
          <p:nvPr/>
        </p:nvSpPr>
        <p:spPr>
          <a:xfrm rot="16200000">
            <a:off x="7403711" y="3152062"/>
            <a:ext cx="45719" cy="185595"/>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6" name="왼쪽 대괄호 5">
            <a:extLst>
              <a:ext uri="{FF2B5EF4-FFF2-40B4-BE49-F238E27FC236}">
                <a16:creationId xmlns:a16="http://schemas.microsoft.com/office/drawing/2014/main" id="{64E97119-CFE0-45BF-ABC1-2C988C30CB87}"/>
              </a:ext>
            </a:extLst>
          </p:cNvPr>
          <p:cNvSpPr/>
          <p:nvPr/>
        </p:nvSpPr>
        <p:spPr>
          <a:xfrm rot="16200000" flipH="1">
            <a:off x="6907487" y="2528550"/>
            <a:ext cx="63830" cy="208228"/>
          </a:xfrm>
          <a:prstGeom prst="lef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7" name="TextBox 6">
            <a:extLst>
              <a:ext uri="{FF2B5EF4-FFF2-40B4-BE49-F238E27FC236}">
                <a16:creationId xmlns:a16="http://schemas.microsoft.com/office/drawing/2014/main" id="{891AA9FD-28DE-43CD-96D0-4448F6754B6D}"/>
              </a:ext>
            </a:extLst>
          </p:cNvPr>
          <p:cNvSpPr txBox="1"/>
          <p:nvPr/>
        </p:nvSpPr>
        <p:spPr>
          <a:xfrm>
            <a:off x="7222580" y="3259723"/>
            <a:ext cx="2103333" cy="338554"/>
          </a:xfrm>
          <a:prstGeom prst="rect">
            <a:avLst/>
          </a:prstGeom>
          <a:noFill/>
        </p:spPr>
        <p:txBody>
          <a:bodyPr wrap="none" rtlCol="0">
            <a:spAutoFit/>
          </a:bodyPr>
          <a:lstStyle/>
          <a:p>
            <a:pPr algn="ctr"/>
            <a:r>
              <a:rPr lang="en-US" altLang="ko-KR" sz="1600" dirty="0">
                <a:solidFill>
                  <a:srgbClr val="0070C0"/>
                </a:solidFill>
              </a:rPr>
              <a:t>Feature representation</a:t>
            </a:r>
            <a:endParaRPr lang="ko-KR" altLang="en-US" sz="1600" dirty="0">
              <a:solidFill>
                <a:srgbClr val="0070C0"/>
              </a:solidFil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29AD25F-797C-488D-B8F2-924FC61AD207}"/>
                  </a:ext>
                </a:extLst>
              </p:cNvPr>
              <p:cNvSpPr txBox="1"/>
              <p:nvPr/>
            </p:nvSpPr>
            <p:spPr>
              <a:xfrm>
                <a:off x="6907987" y="2262194"/>
                <a:ext cx="2166170" cy="338554"/>
              </a:xfrm>
              <a:prstGeom prst="rect">
                <a:avLst/>
              </a:prstGeom>
              <a:noFill/>
            </p:spPr>
            <p:txBody>
              <a:bodyPr wrap="none" rtlCol="0">
                <a:spAutoFit/>
              </a:bodyPr>
              <a:lstStyle/>
              <a:p>
                <a:pPr algn="ctr"/>
                <a:r>
                  <a:rPr lang="en-US" altLang="ko-KR" sz="1600" dirty="0">
                    <a:solidFill>
                      <a:srgbClr val="FF0000"/>
                    </a:solidFill>
                  </a:rPr>
                  <a:t>Prediction for GT class </a:t>
                </a:r>
                <a14:m>
                  <m:oMath xmlns:m="http://schemas.openxmlformats.org/officeDocument/2006/math">
                    <m:r>
                      <a:rPr lang="en-US" altLang="ko-KR" sz="1600" b="0" i="1" smtClean="0">
                        <a:solidFill>
                          <a:srgbClr val="FF0000"/>
                        </a:solidFill>
                        <a:latin typeface="Cambria Math" panose="02040503050406030204" pitchFamily="18" charset="0"/>
                      </a:rPr>
                      <m:t>𝑡</m:t>
                    </m:r>
                  </m:oMath>
                </a14:m>
                <a:endParaRPr lang="ko-KR" altLang="en-US" sz="1600" dirty="0">
                  <a:solidFill>
                    <a:srgbClr val="FF0000"/>
                  </a:solidFill>
                </a:endParaRPr>
              </a:p>
            </p:txBody>
          </p:sp>
        </mc:Choice>
        <mc:Fallback xmlns="">
          <p:sp>
            <p:nvSpPr>
              <p:cNvPr id="9" name="TextBox 8">
                <a:extLst>
                  <a:ext uri="{FF2B5EF4-FFF2-40B4-BE49-F238E27FC236}">
                    <a16:creationId xmlns:a16="http://schemas.microsoft.com/office/drawing/2014/main" id="{229AD25F-797C-488D-B8F2-924FC61AD207}"/>
                  </a:ext>
                </a:extLst>
              </p:cNvPr>
              <p:cNvSpPr txBox="1">
                <a:spLocks noRot="1" noChangeAspect="1" noMove="1" noResize="1" noEditPoints="1" noAdjustHandles="1" noChangeArrowheads="1" noChangeShapeType="1" noTextEdit="1"/>
              </p:cNvSpPr>
              <p:nvPr/>
            </p:nvSpPr>
            <p:spPr>
              <a:xfrm>
                <a:off x="6907987" y="2262194"/>
                <a:ext cx="2166170" cy="338554"/>
              </a:xfrm>
              <a:prstGeom prst="rect">
                <a:avLst/>
              </a:prstGeom>
              <a:blipFill>
                <a:blip r:embed="rId4"/>
                <a:stretch>
                  <a:fillRect l="-1124" t="-5357" b="-21429"/>
                </a:stretch>
              </a:blipFill>
            </p:spPr>
            <p:txBody>
              <a:bodyPr/>
              <a:lstStyle/>
              <a:p>
                <a:r>
                  <a:rPr lang="ko-KR" altLang="en-US">
                    <a:noFill/>
                  </a:rPr>
                  <a:t> </a:t>
                </a:r>
              </a:p>
            </p:txBody>
          </p:sp>
        </mc:Fallback>
      </mc:AlternateContent>
      <p:sp>
        <p:nvSpPr>
          <p:cNvPr id="10" name="왼쪽 대괄호 9">
            <a:extLst>
              <a:ext uri="{FF2B5EF4-FFF2-40B4-BE49-F238E27FC236}">
                <a16:creationId xmlns:a16="http://schemas.microsoft.com/office/drawing/2014/main" id="{CD9BB565-5CFA-43F8-8A43-E460A18A4989}"/>
              </a:ext>
            </a:extLst>
          </p:cNvPr>
          <p:cNvSpPr/>
          <p:nvPr/>
        </p:nvSpPr>
        <p:spPr>
          <a:xfrm rot="16200000">
            <a:off x="5897261" y="5447854"/>
            <a:ext cx="45719" cy="414950"/>
          </a:xfrm>
          <a:prstGeom prst="lef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1" name="TextBox 10">
            <a:extLst>
              <a:ext uri="{FF2B5EF4-FFF2-40B4-BE49-F238E27FC236}">
                <a16:creationId xmlns:a16="http://schemas.microsoft.com/office/drawing/2014/main" id="{B2C609F2-BEDC-4866-AB24-13F36C819A38}"/>
              </a:ext>
            </a:extLst>
          </p:cNvPr>
          <p:cNvSpPr txBox="1"/>
          <p:nvPr/>
        </p:nvSpPr>
        <p:spPr>
          <a:xfrm>
            <a:off x="4843181" y="5678189"/>
            <a:ext cx="1665008" cy="338554"/>
          </a:xfrm>
          <a:prstGeom prst="rect">
            <a:avLst/>
          </a:prstGeom>
          <a:noFill/>
        </p:spPr>
        <p:txBody>
          <a:bodyPr wrap="none" rtlCol="0">
            <a:spAutoFit/>
          </a:bodyPr>
          <a:lstStyle/>
          <a:p>
            <a:pPr algn="ctr"/>
            <a:r>
              <a:rPr lang="en-US" altLang="ko-KR" sz="1600" dirty="0">
                <a:solidFill>
                  <a:srgbClr val="FF0000"/>
                </a:solidFill>
              </a:rPr>
              <a:t>Adversarial image</a:t>
            </a:r>
            <a:endParaRPr lang="ko-KR" altLang="en-US" sz="1600" dirty="0">
              <a:solidFill>
                <a:srgbClr val="FF0000"/>
              </a:solidFill>
            </a:endParaRPr>
          </a:p>
        </p:txBody>
      </p:sp>
      <p:sp>
        <p:nvSpPr>
          <p:cNvPr id="12" name="왼쪽 대괄호 11">
            <a:extLst>
              <a:ext uri="{FF2B5EF4-FFF2-40B4-BE49-F238E27FC236}">
                <a16:creationId xmlns:a16="http://schemas.microsoft.com/office/drawing/2014/main" id="{360ACB4B-5595-411A-91DA-F0246F911D6E}"/>
              </a:ext>
            </a:extLst>
          </p:cNvPr>
          <p:cNvSpPr/>
          <p:nvPr/>
        </p:nvSpPr>
        <p:spPr>
          <a:xfrm rot="16200000">
            <a:off x="7541818" y="5551588"/>
            <a:ext cx="45719" cy="207482"/>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3" name="TextBox 12">
            <a:extLst>
              <a:ext uri="{FF2B5EF4-FFF2-40B4-BE49-F238E27FC236}">
                <a16:creationId xmlns:a16="http://schemas.microsoft.com/office/drawing/2014/main" id="{3545C67F-6839-4674-9413-43E3ABC80E11}"/>
              </a:ext>
            </a:extLst>
          </p:cNvPr>
          <p:cNvSpPr txBox="1"/>
          <p:nvPr/>
        </p:nvSpPr>
        <p:spPr>
          <a:xfrm>
            <a:off x="7257216" y="5678189"/>
            <a:ext cx="1353384" cy="338554"/>
          </a:xfrm>
          <a:prstGeom prst="rect">
            <a:avLst/>
          </a:prstGeom>
          <a:noFill/>
        </p:spPr>
        <p:txBody>
          <a:bodyPr wrap="none" rtlCol="0">
            <a:spAutoFit/>
          </a:bodyPr>
          <a:lstStyle/>
          <a:p>
            <a:pPr algn="ctr"/>
            <a:r>
              <a:rPr lang="en-US" altLang="ko-KR" sz="1600" dirty="0">
                <a:solidFill>
                  <a:srgbClr val="0070C0"/>
                </a:solidFill>
              </a:rPr>
              <a:t>Natural image</a:t>
            </a:r>
            <a:endParaRPr lang="ko-KR" altLang="en-US" sz="1600" dirty="0">
              <a:solidFill>
                <a:srgbClr val="0070C0"/>
              </a:solidFill>
            </a:endParaRPr>
          </a:p>
        </p:txBody>
      </p:sp>
    </p:spTree>
    <p:extLst>
      <p:ext uri="{BB962C8B-B14F-4D97-AF65-F5344CB8AC3E}">
        <p14:creationId xmlns:p14="http://schemas.microsoft.com/office/powerpoint/2010/main" val="1299322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185CBC0-2026-4176-A21C-EA6ED765DD6E}"/>
              </a:ext>
            </a:extLst>
          </p:cNvPr>
          <p:cNvSpPr>
            <a:spLocks noGrp="1"/>
          </p:cNvSpPr>
          <p:nvPr>
            <p:ph type="title"/>
          </p:nvPr>
        </p:nvSpPr>
        <p:spPr/>
        <p:txBody>
          <a:bodyPr/>
          <a:lstStyle/>
          <a:p>
            <a:r>
              <a:rPr lang="en-US" altLang="ko-KR" dirty="0"/>
              <a:t>Contents</a:t>
            </a:r>
            <a:endParaRPr lang="ko-KR" altLang="en-US" dirty="0"/>
          </a:p>
        </p:txBody>
      </p:sp>
      <p:sp>
        <p:nvSpPr>
          <p:cNvPr id="3" name="내용 개체 틀 2">
            <a:extLst>
              <a:ext uri="{FF2B5EF4-FFF2-40B4-BE49-F238E27FC236}">
                <a16:creationId xmlns:a16="http://schemas.microsoft.com/office/drawing/2014/main" id="{7FD8E5F0-F603-4132-8551-A20D351B96CD}"/>
              </a:ext>
            </a:extLst>
          </p:cNvPr>
          <p:cNvSpPr>
            <a:spLocks noGrp="1"/>
          </p:cNvSpPr>
          <p:nvPr>
            <p:ph idx="1"/>
          </p:nvPr>
        </p:nvSpPr>
        <p:spPr/>
        <p:txBody>
          <a:bodyPr>
            <a:normAutofit lnSpcReduction="10000"/>
          </a:bodyPr>
          <a:lstStyle/>
          <a:p>
            <a:r>
              <a:rPr lang="en-US" altLang="ko-KR" sz="2800" dirty="0"/>
              <a:t>Introduction</a:t>
            </a:r>
          </a:p>
          <a:p>
            <a:endParaRPr lang="en-US" altLang="ko-KR" sz="2800" dirty="0"/>
          </a:p>
          <a:p>
            <a:r>
              <a:rPr lang="en-US" altLang="ko-KR" sz="2800" dirty="0"/>
              <a:t>Related Works &amp; Motivations</a:t>
            </a:r>
          </a:p>
          <a:p>
            <a:endParaRPr lang="en-US" altLang="ko-KR" sz="2800" dirty="0"/>
          </a:p>
          <a:p>
            <a:r>
              <a:rPr lang="en-US" altLang="ko-KR" sz="2800" dirty="0"/>
              <a:t>Our Approach</a:t>
            </a:r>
          </a:p>
          <a:p>
            <a:endParaRPr lang="en-US" altLang="ko-KR" sz="2800" dirty="0"/>
          </a:p>
          <a:p>
            <a:r>
              <a:rPr lang="en-US" altLang="ko-KR" sz="2800" dirty="0"/>
              <a:t>Experimental Results</a:t>
            </a:r>
          </a:p>
          <a:p>
            <a:endParaRPr lang="en-US" altLang="ko-KR" sz="2800" dirty="0"/>
          </a:p>
          <a:p>
            <a:r>
              <a:rPr lang="en-US" altLang="ko-KR" sz="2800" dirty="0"/>
              <a:t>Conclusion</a:t>
            </a:r>
          </a:p>
          <a:p>
            <a:endParaRPr lang="en-US" altLang="ko-KR" sz="2800" dirty="0"/>
          </a:p>
          <a:p>
            <a:endParaRPr lang="ko-KR" altLang="en-US" sz="2800" dirty="0"/>
          </a:p>
        </p:txBody>
      </p:sp>
      <p:sp>
        <p:nvSpPr>
          <p:cNvPr id="4" name="슬라이드 번호 개체 틀 3">
            <a:extLst>
              <a:ext uri="{FF2B5EF4-FFF2-40B4-BE49-F238E27FC236}">
                <a16:creationId xmlns:a16="http://schemas.microsoft.com/office/drawing/2014/main" id="{42039B23-93C3-4820-B545-EEA8CEA0AD27}"/>
              </a:ext>
            </a:extLst>
          </p:cNvPr>
          <p:cNvSpPr>
            <a:spLocks noGrp="1"/>
          </p:cNvSpPr>
          <p:nvPr>
            <p:ph type="sldNum" sz="quarter" idx="12"/>
          </p:nvPr>
        </p:nvSpPr>
        <p:spPr/>
        <p:txBody>
          <a:bodyPr/>
          <a:lstStyle/>
          <a:p>
            <a:fld id="{1D7E3998-2BFB-4414-AC15-78CB3FC6DFE0}" type="slidenum">
              <a:rPr lang="en-US" smtClean="0"/>
              <a:t>2</a:t>
            </a:fld>
            <a:endParaRPr lang="en-US" dirty="0"/>
          </a:p>
        </p:txBody>
      </p:sp>
    </p:spTree>
    <p:extLst>
      <p:ext uri="{BB962C8B-B14F-4D97-AF65-F5344CB8AC3E}">
        <p14:creationId xmlns:p14="http://schemas.microsoft.com/office/powerpoint/2010/main" val="2754324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5FD0ECC-34D7-48EB-A33D-29045C039767}"/>
              </a:ext>
            </a:extLst>
          </p:cNvPr>
          <p:cNvSpPr>
            <a:spLocks noGrp="1"/>
          </p:cNvSpPr>
          <p:nvPr>
            <p:ph type="title"/>
          </p:nvPr>
        </p:nvSpPr>
        <p:spPr/>
        <p:txBody>
          <a:bodyPr/>
          <a:lstStyle/>
          <a:p>
            <a:r>
              <a:rPr lang="en-US" altLang="ko-KR" dirty="0"/>
              <a:t>(2) Attention Perturbation</a:t>
            </a:r>
            <a:endParaRPr lang="ko-KR" altLang="en-US" dirty="0"/>
          </a:p>
        </p:txBody>
      </p:sp>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62919656-6409-43EA-8434-16A146DCBA94}"/>
                  </a:ext>
                </a:extLst>
              </p:cNvPr>
              <p:cNvSpPr>
                <a:spLocks noGrp="1"/>
              </p:cNvSpPr>
              <p:nvPr>
                <p:ph idx="1"/>
              </p:nvPr>
            </p:nvSpPr>
            <p:spPr>
              <a:xfrm>
                <a:off x="838200" y="1825625"/>
                <a:ext cx="10515600" cy="4351338"/>
              </a:xfrm>
            </p:spPr>
            <p:txBody>
              <a:bodyPr>
                <a:normAutofit/>
              </a:bodyPr>
              <a:lstStyle/>
              <a:p>
                <a:r>
                  <a:rPr lang="en-US" altLang="ko-KR" dirty="0"/>
                  <a:t>Attention loss </a:t>
                </a:r>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𝐿</m:t>
                        </m:r>
                      </m:e>
                      <m:sub>
                        <m:r>
                          <a:rPr lang="en-US" altLang="ko-KR" b="0" i="1" smtClean="0">
                            <a:latin typeface="Cambria Math" panose="02040503050406030204" pitchFamily="18" charset="0"/>
                          </a:rPr>
                          <m:t>𝑎𝑡𝑡𝑛</m:t>
                        </m:r>
                      </m:sub>
                    </m:sSub>
                  </m:oMath>
                </a14:m>
                <a:r>
                  <a:rPr lang="en-US" altLang="ko-KR" dirty="0"/>
                  <a:t> guides the attack generator to disrupt the </a:t>
                </a:r>
                <a:r>
                  <a:rPr lang="en-US" altLang="ko-KR" b="1" i="1" dirty="0"/>
                  <a:t>image attention</a:t>
                </a:r>
              </a:p>
              <a:p>
                <a:pPr marL="0" indent="0">
                  <a:buNone/>
                </a:pPr>
                <a:endParaRPr lang="en-US" altLang="ko-KR" b="1"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ko-KR" i="1">
                              <a:latin typeface="Cambria Math" panose="02040503050406030204" pitchFamily="18" charset="0"/>
                            </a:rPr>
                          </m:ctrlPr>
                        </m:sSubPr>
                        <m:e>
                          <m:r>
                            <a:rPr lang="en-US" altLang="ko-KR" i="1">
                              <a:latin typeface="Cambria Math" panose="02040503050406030204" pitchFamily="18" charset="0"/>
                            </a:rPr>
                            <m:t>𝐿</m:t>
                          </m:r>
                        </m:e>
                        <m:sub>
                          <m:r>
                            <a:rPr lang="en-US" altLang="ko-KR" i="1">
                              <a:latin typeface="Cambria Math" panose="02040503050406030204" pitchFamily="18" charset="0"/>
                            </a:rPr>
                            <m:t>𝑎𝑡𝑡𝑛</m:t>
                          </m:r>
                        </m:sub>
                      </m:sSub>
                      <m:r>
                        <a:rPr lang="en-US" altLang="ko-KR" b="0" i="1" smtClean="0">
                          <a:latin typeface="Cambria Math" panose="02040503050406030204" pitchFamily="18" charset="0"/>
                        </a:rPr>
                        <m:t> </m:t>
                      </m:r>
                      <m:r>
                        <a:rPr lang="en-US" altLang="ko-KR" i="1" smtClean="0">
                          <a:latin typeface="Cambria Math" panose="02040503050406030204" pitchFamily="18" charset="0"/>
                        </a:rPr>
                        <m:t>=</m:t>
                      </m:r>
                      <m:r>
                        <a:rPr lang="en-US" altLang="ko-KR" b="0" i="1" smtClean="0">
                          <a:latin typeface="Cambria Math" panose="02040503050406030204" pitchFamily="18" charset="0"/>
                        </a:rPr>
                        <m:t> −</m:t>
                      </m:r>
                      <m:r>
                        <a:rPr lang="en-US" altLang="ko-KR" i="1">
                          <a:latin typeface="Cambria Math" panose="02040503050406030204" pitchFamily="18" charset="0"/>
                        </a:rPr>
                        <m:t> ∥</m:t>
                      </m:r>
                      <m:r>
                        <a:rPr lang="en-US" altLang="ko-KR" i="1">
                          <a:latin typeface="Cambria Math" panose="02040503050406030204" pitchFamily="18" charset="0"/>
                        </a:rPr>
                        <m:t>𝐴</m:t>
                      </m:r>
                      <m:d>
                        <m:dPr>
                          <m:ctrlPr>
                            <a:rPr lang="en-US" altLang="ko-KR" i="1">
                              <a:latin typeface="Cambria Math" panose="02040503050406030204" pitchFamily="18" charset="0"/>
                            </a:rPr>
                          </m:ctrlPr>
                        </m:dPr>
                        <m:e>
                          <m:sSubSup>
                            <m:sSubSupPr>
                              <m:ctrlPr>
                                <a:rPr lang="en-US" altLang="ko-KR" i="1">
                                  <a:latin typeface="Cambria Math" panose="02040503050406030204" pitchFamily="18" charset="0"/>
                                </a:rPr>
                              </m:ctrlPr>
                            </m:sSubSupPr>
                            <m:e>
                              <m:r>
                                <a:rPr lang="en-US" altLang="ko-KR" i="1">
                                  <a:latin typeface="Cambria Math" panose="02040503050406030204" pitchFamily="18" charset="0"/>
                                </a:rPr>
                                <m:t>𝑥</m:t>
                              </m:r>
                            </m:e>
                            <m:sub>
                              <m:r>
                                <a:rPr lang="en-US" altLang="ko-KR" i="1">
                                  <a:latin typeface="Cambria Math" panose="02040503050406030204" pitchFamily="18" charset="0"/>
                                </a:rPr>
                                <m:t>𝑧</m:t>
                              </m:r>
                            </m:sub>
                            <m:sup>
                              <m:r>
                                <a:rPr lang="en-US" altLang="ko-KR" i="1">
                                  <a:latin typeface="Cambria Math" panose="02040503050406030204" pitchFamily="18" charset="0"/>
                                </a:rPr>
                                <m:t>𝑎𝑑𝑣</m:t>
                              </m:r>
                            </m:sup>
                          </m:sSubSup>
                          <m:r>
                            <a:rPr lang="en-US" altLang="ko-KR" i="1">
                              <a:latin typeface="Cambria Math" panose="02040503050406030204" pitchFamily="18" charset="0"/>
                            </a:rPr>
                            <m:t>;</m:t>
                          </m:r>
                          <m:r>
                            <a:rPr lang="en-US" altLang="ko-KR" i="1">
                              <a:latin typeface="Cambria Math" panose="02040503050406030204" pitchFamily="18" charset="0"/>
                            </a:rPr>
                            <m:t>𝑡</m:t>
                          </m:r>
                        </m:e>
                      </m:d>
                      <m:r>
                        <a:rPr lang="en-US" altLang="ko-KR" i="1">
                          <a:latin typeface="Cambria Math" panose="02040503050406030204" pitchFamily="18" charset="0"/>
                        </a:rPr>
                        <m:t> −</m:t>
                      </m:r>
                      <m:r>
                        <a:rPr lang="en-US" altLang="ko-KR" i="1">
                          <a:latin typeface="Cambria Math" panose="02040503050406030204" pitchFamily="18" charset="0"/>
                        </a:rPr>
                        <m:t>𝐴</m:t>
                      </m:r>
                      <m:d>
                        <m:dPr>
                          <m:ctrlPr>
                            <a:rPr lang="en-US" altLang="ko-KR" i="1">
                              <a:latin typeface="Cambria Math" panose="02040503050406030204" pitchFamily="18" charset="0"/>
                            </a:rPr>
                          </m:ctrlPr>
                        </m:dPr>
                        <m:e>
                          <m:r>
                            <a:rPr lang="en-US" altLang="ko-KR" i="1">
                              <a:latin typeface="Cambria Math" panose="02040503050406030204" pitchFamily="18" charset="0"/>
                            </a:rPr>
                            <m:t>𝑥</m:t>
                          </m:r>
                          <m:r>
                            <a:rPr lang="en-US" altLang="ko-KR" i="1">
                              <a:latin typeface="Cambria Math" panose="02040503050406030204" pitchFamily="18" charset="0"/>
                            </a:rPr>
                            <m:t>;</m:t>
                          </m:r>
                          <m:r>
                            <a:rPr lang="en-US" altLang="ko-KR" i="1">
                              <a:latin typeface="Cambria Math" panose="02040503050406030204" pitchFamily="18" charset="0"/>
                            </a:rPr>
                            <m:t>𝑡</m:t>
                          </m:r>
                        </m:e>
                      </m:d>
                      <m:sSub>
                        <m:sSubPr>
                          <m:ctrlPr>
                            <a:rPr lang="en-US" altLang="ko-KR" i="1">
                              <a:latin typeface="Cambria Math" panose="02040503050406030204" pitchFamily="18" charset="0"/>
                            </a:rPr>
                          </m:ctrlPr>
                        </m:sSubPr>
                        <m:e>
                          <m:r>
                            <a:rPr lang="en-US" altLang="ko-KR" i="1">
                              <a:latin typeface="Cambria Math" panose="02040503050406030204" pitchFamily="18" charset="0"/>
                            </a:rPr>
                            <m:t>∥</m:t>
                          </m:r>
                        </m:e>
                        <m:sub>
                          <m:r>
                            <a:rPr lang="en-US" altLang="ko-KR" i="1">
                              <a:latin typeface="Cambria Math" panose="02040503050406030204" pitchFamily="18" charset="0"/>
                            </a:rPr>
                            <m:t>2</m:t>
                          </m:r>
                        </m:sub>
                      </m:sSub>
                    </m:oMath>
                  </m:oMathPara>
                </a14:m>
                <a:endParaRPr lang="en-US" altLang="ko-KR" dirty="0"/>
              </a:p>
              <a:p>
                <a:pPr marL="0" indent="0">
                  <a:buNone/>
                </a:pPr>
                <a:endParaRPr lang="en-US" altLang="ko-KR" b="1" i="1" dirty="0"/>
              </a:p>
            </p:txBody>
          </p:sp>
        </mc:Choice>
        <mc:Fallback xmlns="">
          <p:sp>
            <p:nvSpPr>
              <p:cNvPr id="3" name="내용 개체 틀 2">
                <a:extLst>
                  <a:ext uri="{FF2B5EF4-FFF2-40B4-BE49-F238E27FC236}">
                    <a16:creationId xmlns:a16="http://schemas.microsoft.com/office/drawing/2014/main" id="{62919656-6409-43EA-8434-16A146DCBA94}"/>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3"/>
                <a:stretch>
                  <a:fillRect l="-812" t="-1961"/>
                </a:stretch>
              </a:blipFill>
            </p:spPr>
            <p:txBody>
              <a:bodyPr/>
              <a:lstStyle/>
              <a:p>
                <a:r>
                  <a:rPr lang="ko-KR" altLang="en-US">
                    <a:noFill/>
                  </a:rPr>
                  <a:t> </a:t>
                </a:r>
              </a:p>
            </p:txBody>
          </p:sp>
        </mc:Fallback>
      </mc:AlternateContent>
      <p:sp>
        <p:nvSpPr>
          <p:cNvPr id="4" name="슬라이드 번호 개체 틀 3">
            <a:extLst>
              <a:ext uri="{FF2B5EF4-FFF2-40B4-BE49-F238E27FC236}">
                <a16:creationId xmlns:a16="http://schemas.microsoft.com/office/drawing/2014/main" id="{512212BC-F982-44D5-9E52-9339DDB9C1C2}"/>
              </a:ext>
            </a:extLst>
          </p:cNvPr>
          <p:cNvSpPr>
            <a:spLocks noGrp="1"/>
          </p:cNvSpPr>
          <p:nvPr>
            <p:ph type="sldNum" sz="quarter" idx="12"/>
          </p:nvPr>
        </p:nvSpPr>
        <p:spPr/>
        <p:txBody>
          <a:bodyPr/>
          <a:lstStyle/>
          <a:p>
            <a:fld id="{1D7E3998-2BFB-4414-AC15-78CB3FC6DFE0}" type="slidenum">
              <a:rPr lang="en-US" smtClean="0"/>
              <a:t>20</a:t>
            </a:fld>
            <a:endParaRPr lang="en-US" dirty="0"/>
          </a:p>
        </p:txBody>
      </p:sp>
      <p:grpSp>
        <p:nvGrpSpPr>
          <p:cNvPr id="59" name="그룹 58">
            <a:extLst>
              <a:ext uri="{FF2B5EF4-FFF2-40B4-BE49-F238E27FC236}">
                <a16:creationId xmlns:a16="http://schemas.microsoft.com/office/drawing/2014/main" id="{41974ACD-32A1-49AD-A836-B02166772A4B}"/>
              </a:ext>
            </a:extLst>
          </p:cNvPr>
          <p:cNvGrpSpPr/>
          <p:nvPr/>
        </p:nvGrpSpPr>
        <p:grpSpPr>
          <a:xfrm>
            <a:off x="1423789" y="3771448"/>
            <a:ext cx="9344422" cy="2496946"/>
            <a:chOff x="1363500" y="4240366"/>
            <a:chExt cx="9344422" cy="2496946"/>
          </a:xfrm>
        </p:grpSpPr>
        <p:cxnSp>
          <p:nvCxnSpPr>
            <p:cNvPr id="5" name="연결선: 꺾임 4">
              <a:extLst>
                <a:ext uri="{FF2B5EF4-FFF2-40B4-BE49-F238E27FC236}">
                  <a16:creationId xmlns:a16="http://schemas.microsoft.com/office/drawing/2014/main" id="{65B96E44-2563-4101-835C-30BE3181C5F2}"/>
                </a:ext>
              </a:extLst>
            </p:cNvPr>
            <p:cNvCxnSpPr>
              <a:cxnSpLocks/>
              <a:stCxn id="30" idx="0"/>
              <a:endCxn id="21" idx="0"/>
            </p:cNvCxnSpPr>
            <p:nvPr/>
          </p:nvCxnSpPr>
          <p:spPr>
            <a:xfrm rot="16200000" flipH="1">
              <a:off x="6191164" y="547978"/>
              <a:ext cx="2386" cy="8062270"/>
            </a:xfrm>
            <a:prstGeom prst="bentConnector3">
              <a:avLst>
                <a:gd name="adj1" fmla="val -21722967"/>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 name="직선 화살표 연결선 6">
              <a:extLst>
                <a:ext uri="{FF2B5EF4-FFF2-40B4-BE49-F238E27FC236}">
                  <a16:creationId xmlns:a16="http://schemas.microsoft.com/office/drawing/2014/main" id="{3ADF2C1B-D0AD-4C91-A30E-20B1AEA576A1}"/>
                </a:ext>
              </a:extLst>
            </p:cNvPr>
            <p:cNvCxnSpPr>
              <a:cxnSpLocks/>
              <a:stCxn id="30" idx="3"/>
            </p:cNvCxnSpPr>
            <p:nvPr/>
          </p:nvCxnSpPr>
          <p:spPr>
            <a:xfrm>
              <a:off x="2645652" y="5062350"/>
              <a:ext cx="919549"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직선 화살표 연결선 8">
              <a:extLst>
                <a:ext uri="{FF2B5EF4-FFF2-40B4-BE49-F238E27FC236}">
                  <a16:creationId xmlns:a16="http://schemas.microsoft.com/office/drawing/2014/main" id="{D609E2D4-6925-4CD3-8F8E-3BB7E39D1BE4}"/>
                </a:ext>
              </a:extLst>
            </p:cNvPr>
            <p:cNvCxnSpPr>
              <a:cxnSpLocks/>
              <a:endCxn id="20" idx="1"/>
            </p:cNvCxnSpPr>
            <p:nvPr/>
          </p:nvCxnSpPr>
          <p:spPr>
            <a:xfrm>
              <a:off x="5099473" y="5062350"/>
              <a:ext cx="46166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직선 화살표 연결선 11">
              <a:extLst>
                <a:ext uri="{FF2B5EF4-FFF2-40B4-BE49-F238E27FC236}">
                  <a16:creationId xmlns:a16="http://schemas.microsoft.com/office/drawing/2014/main" id="{DFEC8CEE-5E77-434C-A98F-177B8659CF76}"/>
                </a:ext>
              </a:extLst>
            </p:cNvPr>
            <p:cNvCxnSpPr>
              <a:cxnSpLocks/>
              <a:stCxn id="20" idx="3"/>
              <a:endCxn id="42" idx="1"/>
            </p:cNvCxnSpPr>
            <p:nvPr/>
          </p:nvCxnSpPr>
          <p:spPr>
            <a:xfrm>
              <a:off x="5933335" y="5062350"/>
              <a:ext cx="380646"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연결선: 구부러짐 12">
              <a:extLst>
                <a:ext uri="{FF2B5EF4-FFF2-40B4-BE49-F238E27FC236}">
                  <a16:creationId xmlns:a16="http://schemas.microsoft.com/office/drawing/2014/main" id="{33F0BE6B-AE23-427A-A51A-D4983B28E539}"/>
                </a:ext>
              </a:extLst>
            </p:cNvPr>
            <p:cNvCxnSpPr>
              <a:cxnSpLocks/>
              <a:stCxn id="34" idx="6"/>
              <a:endCxn id="23" idx="2"/>
            </p:cNvCxnSpPr>
            <p:nvPr/>
          </p:nvCxnSpPr>
          <p:spPr>
            <a:xfrm flipV="1">
              <a:off x="2554666" y="5232792"/>
              <a:ext cx="1010535" cy="972708"/>
            </a:xfrm>
            <a:prstGeom prst="curvedConnector3">
              <a:avLst>
                <a:gd name="adj1" fmla="val 46306"/>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직선 화살표 연결선 15">
              <a:extLst>
                <a:ext uri="{FF2B5EF4-FFF2-40B4-BE49-F238E27FC236}">
                  <a16:creationId xmlns:a16="http://schemas.microsoft.com/office/drawing/2014/main" id="{A17ED095-AF1F-4FDB-B3DB-A1C0C02B1C7D}"/>
                </a:ext>
              </a:extLst>
            </p:cNvPr>
            <p:cNvCxnSpPr>
              <a:cxnSpLocks/>
              <a:stCxn id="42" idx="3"/>
              <a:endCxn id="43" idx="1"/>
            </p:cNvCxnSpPr>
            <p:nvPr/>
          </p:nvCxnSpPr>
          <p:spPr>
            <a:xfrm flipV="1">
              <a:off x="7278068" y="5062350"/>
              <a:ext cx="157634" cy="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직선 화살표 연결선 17">
              <a:extLst>
                <a:ext uri="{FF2B5EF4-FFF2-40B4-BE49-F238E27FC236}">
                  <a16:creationId xmlns:a16="http://schemas.microsoft.com/office/drawing/2014/main" id="{C3E1ED86-3B41-41A2-B194-682DDDD44F19}"/>
                </a:ext>
              </a:extLst>
            </p:cNvPr>
            <p:cNvCxnSpPr>
              <a:cxnSpLocks/>
              <a:endCxn id="49" idx="3"/>
            </p:cNvCxnSpPr>
            <p:nvPr/>
          </p:nvCxnSpPr>
          <p:spPr>
            <a:xfrm flipH="1">
              <a:off x="9430135" y="5246832"/>
              <a:ext cx="3089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직사각형 18">
              <a:extLst>
                <a:ext uri="{FF2B5EF4-FFF2-40B4-BE49-F238E27FC236}">
                  <a16:creationId xmlns:a16="http://schemas.microsoft.com/office/drawing/2014/main" id="{FDCFEB1B-492D-404F-8641-1C4542DFDF60}"/>
                </a:ext>
              </a:extLst>
            </p:cNvPr>
            <p:cNvSpPr/>
            <p:nvPr/>
          </p:nvSpPr>
          <p:spPr>
            <a:xfrm>
              <a:off x="7687918" y="4833095"/>
              <a:ext cx="716645" cy="978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pic>
          <p:nvPicPr>
            <p:cNvPr id="20" name="그림 19">
              <a:extLst>
                <a:ext uri="{FF2B5EF4-FFF2-40B4-BE49-F238E27FC236}">
                  <a16:creationId xmlns:a16="http://schemas.microsoft.com/office/drawing/2014/main" id="{B2EC04C6-1AB7-4A62-95F0-5AAAE0E748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1134" y="4876249"/>
              <a:ext cx="372202" cy="372202"/>
            </a:xfrm>
            <a:prstGeom prst="rect">
              <a:avLst/>
            </a:prstGeom>
          </p:spPr>
        </p:pic>
        <p:pic>
          <p:nvPicPr>
            <p:cNvPr id="21" name="그림 20">
              <a:extLst>
                <a:ext uri="{FF2B5EF4-FFF2-40B4-BE49-F238E27FC236}">
                  <a16:creationId xmlns:a16="http://schemas.microsoft.com/office/drawing/2014/main" id="{33B371B8-D033-46D2-A396-7F7018878A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9062" y="4580306"/>
              <a:ext cx="968860" cy="964086"/>
            </a:xfrm>
            <a:prstGeom prst="rect">
              <a:avLst/>
            </a:prstGeom>
            <a:ln w="19050">
              <a:noFill/>
            </a:ln>
          </p:spPr>
        </p:pic>
        <p:sp>
          <p:nvSpPr>
            <p:cNvPr id="22" name="TextBox 21">
              <a:extLst>
                <a:ext uri="{FF2B5EF4-FFF2-40B4-BE49-F238E27FC236}">
                  <a16:creationId xmlns:a16="http://schemas.microsoft.com/office/drawing/2014/main" id="{A5FAC761-3070-45F9-B730-86E7857E1BE3}"/>
                </a:ext>
              </a:extLst>
            </p:cNvPr>
            <p:cNvSpPr txBox="1"/>
            <p:nvPr/>
          </p:nvSpPr>
          <p:spPr>
            <a:xfrm>
              <a:off x="9737143" y="5539053"/>
              <a:ext cx="970779" cy="338554"/>
            </a:xfrm>
            <a:prstGeom prst="rect">
              <a:avLst/>
            </a:prstGeom>
            <a:solidFill>
              <a:schemeClr val="bg1"/>
            </a:solidFill>
          </p:spPr>
          <p:txBody>
            <a:bodyPr wrap="none" rtlCol="0">
              <a:spAutoFit/>
            </a:bodyPr>
            <a:lstStyle/>
            <a:p>
              <a:pPr algn="ctr"/>
              <a:r>
                <a:rPr lang="en-US" altLang="ko-KR" sz="1600" dirty="0">
                  <a:cs typeface="Times New Roman" panose="02020603050405020304" pitchFamily="18" charset="0"/>
                </a:rPr>
                <a:t>Attention</a:t>
              </a:r>
            </a:p>
          </p:txBody>
        </p:sp>
        <p:sp>
          <p:nvSpPr>
            <p:cNvPr id="23" name="정육면체 22">
              <a:extLst>
                <a:ext uri="{FF2B5EF4-FFF2-40B4-BE49-F238E27FC236}">
                  <a16:creationId xmlns:a16="http://schemas.microsoft.com/office/drawing/2014/main" id="{9E3FF870-93B1-4B92-ABD0-2C517B7873E9}"/>
                </a:ext>
              </a:extLst>
            </p:cNvPr>
            <p:cNvSpPr/>
            <p:nvPr/>
          </p:nvSpPr>
          <p:spPr>
            <a:xfrm>
              <a:off x="3565201" y="4497303"/>
              <a:ext cx="413450" cy="1130094"/>
            </a:xfrm>
            <a:prstGeom prst="cube">
              <a:avLst>
                <a:gd name="adj" fmla="val 82449"/>
              </a:avLst>
            </a:prstGeom>
            <a:solidFill>
              <a:srgbClr val="000099"/>
            </a:solidFill>
            <a:ln>
              <a:noFill/>
            </a:ln>
          </p:spPr>
          <p:style>
            <a:lnRef idx="2">
              <a:schemeClr val="accent4">
                <a:shade val="50000"/>
              </a:schemeClr>
            </a:lnRef>
            <a:fillRef idx="1001">
              <a:schemeClr val="dk2"/>
            </a:fillRef>
            <a:effectRef idx="0">
              <a:schemeClr val="accent4"/>
            </a:effectRef>
            <a:fontRef idx="minor">
              <a:schemeClr val="lt1"/>
            </a:fontRef>
          </p:style>
          <p:txBody>
            <a:bodyPr rtlCol="0" anchor="ctr"/>
            <a:lstStyle/>
            <a:p>
              <a:pPr algn="ctr"/>
              <a:endParaRPr lang="ko-KR" altLang="en-US" sz="1600"/>
            </a:p>
          </p:txBody>
        </p:sp>
        <p:sp>
          <p:nvSpPr>
            <p:cNvPr id="24" name="정육면체 23">
              <a:extLst>
                <a:ext uri="{FF2B5EF4-FFF2-40B4-BE49-F238E27FC236}">
                  <a16:creationId xmlns:a16="http://schemas.microsoft.com/office/drawing/2014/main" id="{866C906D-3927-46F3-ACAD-EB27AD1B7367}"/>
                </a:ext>
              </a:extLst>
            </p:cNvPr>
            <p:cNvSpPr/>
            <p:nvPr/>
          </p:nvSpPr>
          <p:spPr>
            <a:xfrm>
              <a:off x="3817757" y="4639134"/>
              <a:ext cx="310358" cy="846431"/>
            </a:xfrm>
            <a:prstGeom prst="cube">
              <a:avLst>
                <a:gd name="adj" fmla="val 75452"/>
              </a:avLst>
            </a:prstGeom>
            <a:solidFill>
              <a:srgbClr val="000099"/>
            </a:solidFill>
            <a:ln>
              <a:noFill/>
            </a:ln>
          </p:spPr>
          <p:style>
            <a:lnRef idx="2">
              <a:schemeClr val="accent4">
                <a:shade val="50000"/>
              </a:schemeClr>
            </a:lnRef>
            <a:fillRef idx="1001">
              <a:schemeClr val="dk2"/>
            </a:fillRef>
            <a:effectRef idx="0">
              <a:schemeClr val="accent4"/>
            </a:effectRef>
            <a:fontRef idx="minor">
              <a:schemeClr val="lt1"/>
            </a:fontRef>
          </p:style>
          <p:txBody>
            <a:bodyPr rtlCol="0" anchor="ctr"/>
            <a:lstStyle/>
            <a:p>
              <a:pPr algn="ctr"/>
              <a:endParaRPr lang="ko-KR" altLang="en-US" sz="1600" dirty="0"/>
            </a:p>
          </p:txBody>
        </p:sp>
        <p:sp>
          <p:nvSpPr>
            <p:cNvPr id="25" name="정육면체 24">
              <a:extLst>
                <a:ext uri="{FF2B5EF4-FFF2-40B4-BE49-F238E27FC236}">
                  <a16:creationId xmlns:a16="http://schemas.microsoft.com/office/drawing/2014/main" id="{5A019D50-E476-466E-AD0F-5187F2BDA270}"/>
                </a:ext>
              </a:extLst>
            </p:cNvPr>
            <p:cNvSpPr/>
            <p:nvPr/>
          </p:nvSpPr>
          <p:spPr>
            <a:xfrm>
              <a:off x="4039607" y="4780206"/>
              <a:ext cx="230393" cy="564287"/>
            </a:xfrm>
            <a:prstGeom prst="cube">
              <a:avLst>
                <a:gd name="adj" fmla="val 64876"/>
              </a:avLst>
            </a:prstGeom>
            <a:solidFill>
              <a:srgbClr val="000099"/>
            </a:solidFill>
            <a:ln>
              <a:noFill/>
            </a:ln>
          </p:spPr>
          <p:style>
            <a:lnRef idx="2">
              <a:schemeClr val="accent4">
                <a:shade val="50000"/>
              </a:schemeClr>
            </a:lnRef>
            <a:fillRef idx="1001">
              <a:schemeClr val="dk2"/>
            </a:fillRef>
            <a:effectRef idx="0">
              <a:schemeClr val="accent4"/>
            </a:effectRef>
            <a:fontRef idx="minor">
              <a:schemeClr val="lt1"/>
            </a:fontRef>
          </p:style>
          <p:txBody>
            <a:bodyPr rtlCol="0" anchor="ctr"/>
            <a:lstStyle/>
            <a:p>
              <a:pPr algn="ctr"/>
              <a:endParaRPr lang="ko-KR" altLang="en-US" sz="1600"/>
            </a:p>
          </p:txBody>
        </p:sp>
        <p:sp>
          <p:nvSpPr>
            <p:cNvPr id="26" name="정육면체 25">
              <a:extLst>
                <a:ext uri="{FF2B5EF4-FFF2-40B4-BE49-F238E27FC236}">
                  <a16:creationId xmlns:a16="http://schemas.microsoft.com/office/drawing/2014/main" id="{5C0A825C-33CC-457F-A862-934521ACD0C5}"/>
                </a:ext>
              </a:extLst>
            </p:cNvPr>
            <p:cNvSpPr/>
            <p:nvPr/>
          </p:nvSpPr>
          <p:spPr>
            <a:xfrm>
              <a:off x="4476643" y="4780206"/>
              <a:ext cx="230393" cy="564287"/>
            </a:xfrm>
            <a:prstGeom prst="cube">
              <a:avLst>
                <a:gd name="adj" fmla="val 64876"/>
              </a:avLst>
            </a:prstGeom>
            <a:solidFill>
              <a:srgbClr val="FF0000"/>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ko-KR" altLang="en-US" sz="1600"/>
            </a:p>
          </p:txBody>
        </p:sp>
        <p:sp>
          <p:nvSpPr>
            <p:cNvPr id="27" name="정육면체 26">
              <a:extLst>
                <a:ext uri="{FF2B5EF4-FFF2-40B4-BE49-F238E27FC236}">
                  <a16:creationId xmlns:a16="http://schemas.microsoft.com/office/drawing/2014/main" id="{55719ADE-5759-47B7-911B-0BD21B215856}"/>
                </a:ext>
              </a:extLst>
            </p:cNvPr>
            <p:cNvSpPr/>
            <p:nvPr/>
          </p:nvSpPr>
          <p:spPr>
            <a:xfrm>
              <a:off x="4645065" y="4639134"/>
              <a:ext cx="310358" cy="846431"/>
            </a:xfrm>
            <a:prstGeom prst="cube">
              <a:avLst>
                <a:gd name="adj" fmla="val 75452"/>
              </a:avLst>
            </a:prstGeom>
            <a:solidFill>
              <a:srgbClr val="FF0000"/>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ko-KR" altLang="en-US" sz="1600" dirty="0"/>
            </a:p>
          </p:txBody>
        </p:sp>
        <p:sp>
          <p:nvSpPr>
            <p:cNvPr id="28" name="정육면체 27">
              <a:extLst>
                <a:ext uri="{FF2B5EF4-FFF2-40B4-BE49-F238E27FC236}">
                  <a16:creationId xmlns:a16="http://schemas.microsoft.com/office/drawing/2014/main" id="{8060FA21-D01A-4733-A4BD-57FA64432D21}"/>
                </a:ext>
              </a:extLst>
            </p:cNvPr>
            <p:cNvSpPr/>
            <p:nvPr/>
          </p:nvSpPr>
          <p:spPr>
            <a:xfrm>
              <a:off x="4821067" y="4497303"/>
              <a:ext cx="413450" cy="1130094"/>
            </a:xfrm>
            <a:prstGeom prst="cube">
              <a:avLst>
                <a:gd name="adj" fmla="val 82449"/>
              </a:avLst>
            </a:prstGeom>
            <a:solidFill>
              <a:srgbClr val="FF0000"/>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ko-KR" altLang="en-US" sz="1600"/>
            </a:p>
          </p:txBody>
        </p:sp>
        <p:sp>
          <p:nvSpPr>
            <p:cNvPr id="29" name="TextBox 28">
              <a:extLst>
                <a:ext uri="{FF2B5EF4-FFF2-40B4-BE49-F238E27FC236}">
                  <a16:creationId xmlns:a16="http://schemas.microsoft.com/office/drawing/2014/main" id="{A3C26C51-C307-454C-B3CF-7DAEA48016D4}"/>
                </a:ext>
              </a:extLst>
            </p:cNvPr>
            <p:cNvSpPr txBox="1"/>
            <p:nvPr/>
          </p:nvSpPr>
          <p:spPr>
            <a:xfrm>
              <a:off x="3458161" y="5582409"/>
              <a:ext cx="1883401" cy="338554"/>
            </a:xfrm>
            <a:prstGeom prst="rect">
              <a:avLst/>
            </a:prstGeom>
            <a:noFill/>
          </p:spPr>
          <p:txBody>
            <a:bodyPr wrap="none" rtlCol="0">
              <a:spAutoFit/>
            </a:bodyPr>
            <a:lstStyle/>
            <a:p>
              <a:pPr algn="ctr"/>
              <a:r>
                <a:rPr lang="en-US" altLang="ko-KR" sz="1600" b="1" dirty="0">
                  <a:cs typeface="Times New Roman" panose="02020603050405020304" pitchFamily="18" charset="0"/>
                </a:rPr>
                <a:t>(1) Attack generator</a:t>
              </a:r>
            </a:p>
          </p:txBody>
        </p:sp>
        <p:pic>
          <p:nvPicPr>
            <p:cNvPr id="30" name="그림 29">
              <a:extLst>
                <a:ext uri="{FF2B5EF4-FFF2-40B4-BE49-F238E27FC236}">
                  <a16:creationId xmlns:a16="http://schemas.microsoft.com/office/drawing/2014/main" id="{04C365B0-6815-49EB-A8F5-C27D0AF655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6792" y="4577920"/>
              <a:ext cx="968860" cy="968859"/>
            </a:xfrm>
            <a:prstGeom prst="rect">
              <a:avLst/>
            </a:prstGeom>
            <a:ln w="19050">
              <a:noFill/>
            </a:ln>
          </p:spPr>
        </p:pic>
        <p:sp>
          <p:nvSpPr>
            <p:cNvPr id="31" name="TextBox 30">
              <a:extLst>
                <a:ext uri="{FF2B5EF4-FFF2-40B4-BE49-F238E27FC236}">
                  <a16:creationId xmlns:a16="http://schemas.microsoft.com/office/drawing/2014/main" id="{D70A751E-14A6-4488-B1F5-D1D1240D2062}"/>
                </a:ext>
              </a:extLst>
            </p:cNvPr>
            <p:cNvSpPr txBox="1"/>
            <p:nvPr/>
          </p:nvSpPr>
          <p:spPr>
            <a:xfrm>
              <a:off x="1485804" y="4240366"/>
              <a:ext cx="1354290" cy="338554"/>
            </a:xfrm>
            <a:prstGeom prst="rect">
              <a:avLst/>
            </a:prstGeom>
            <a:solidFill>
              <a:schemeClr val="bg1"/>
            </a:solidFill>
          </p:spPr>
          <p:txBody>
            <a:bodyPr wrap="square" rtlCol="0">
              <a:spAutoFit/>
            </a:bodyPr>
            <a:lstStyle/>
            <a:p>
              <a:pPr algn="ctr"/>
              <a:r>
                <a:rPr lang="en-US" altLang="ko-KR" sz="1600" dirty="0">
                  <a:cs typeface="Times New Roman" panose="02020603050405020304" pitchFamily="18" charset="0"/>
                </a:rPr>
                <a:t>Natural image</a:t>
              </a:r>
            </a:p>
          </p:txBody>
        </p:sp>
        <p:grpSp>
          <p:nvGrpSpPr>
            <p:cNvPr id="32" name="그룹 31">
              <a:extLst>
                <a:ext uri="{FF2B5EF4-FFF2-40B4-BE49-F238E27FC236}">
                  <a16:creationId xmlns:a16="http://schemas.microsoft.com/office/drawing/2014/main" id="{82089779-369B-44E2-BB62-60098456F7B3}"/>
                </a:ext>
              </a:extLst>
            </p:cNvPr>
            <p:cNvGrpSpPr/>
            <p:nvPr/>
          </p:nvGrpSpPr>
          <p:grpSpPr>
            <a:xfrm>
              <a:off x="1363500" y="6117716"/>
              <a:ext cx="1661305" cy="619596"/>
              <a:chOff x="-140553" y="4614227"/>
              <a:chExt cx="2119734" cy="790571"/>
            </a:xfrm>
          </p:grpSpPr>
          <p:sp>
            <p:nvSpPr>
              <p:cNvPr id="33" name="타원 32">
                <a:extLst>
                  <a:ext uri="{FF2B5EF4-FFF2-40B4-BE49-F238E27FC236}">
                    <a16:creationId xmlns:a16="http://schemas.microsoft.com/office/drawing/2014/main" id="{594A1D8C-4AF2-4D27-98E8-5B3A043263B0}"/>
                  </a:ext>
                </a:extLst>
              </p:cNvPr>
              <p:cNvSpPr/>
              <p:nvPr/>
            </p:nvSpPr>
            <p:spPr>
              <a:xfrm>
                <a:off x="-140553" y="4614227"/>
                <a:ext cx="2119734" cy="7905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cs typeface="Times New Roman" panose="02020603050405020304" pitchFamily="18" charset="0"/>
                  </a:rPr>
                  <a:t>Gaussian</a:t>
                </a:r>
              </a:p>
              <a:p>
                <a:pPr algn="ctr"/>
                <a:r>
                  <a:rPr lang="en-US" altLang="ko-KR" sz="1600" dirty="0">
                    <a:solidFill>
                      <a:schemeClr val="tx1"/>
                    </a:solidFill>
                    <a:cs typeface="Times New Roman" panose="02020603050405020304" pitchFamily="18" charset="0"/>
                  </a:rPr>
                  <a:t>distribution</a:t>
                </a:r>
                <a:endParaRPr lang="ko-KR" altLang="en-US" sz="1600" dirty="0">
                  <a:solidFill>
                    <a:schemeClr val="tx1"/>
                  </a:solidFill>
                  <a:cs typeface="Times New Roman" panose="02020603050405020304" pitchFamily="18" charset="0"/>
                </a:endParaRPr>
              </a:p>
            </p:txBody>
          </p:sp>
          <p:sp>
            <p:nvSpPr>
              <p:cNvPr id="34" name="타원 33">
                <a:extLst>
                  <a:ext uri="{FF2B5EF4-FFF2-40B4-BE49-F238E27FC236}">
                    <a16:creationId xmlns:a16="http://schemas.microsoft.com/office/drawing/2014/main" id="{0129380A-7332-4AA2-A036-95328C160675}"/>
                  </a:ext>
                </a:extLst>
              </p:cNvPr>
              <p:cNvSpPr/>
              <p:nvPr/>
            </p:nvSpPr>
            <p:spPr>
              <a:xfrm>
                <a:off x="1297770" y="4684835"/>
                <a:ext cx="81539" cy="828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sp>
          <p:nvSpPr>
            <p:cNvPr id="37" name="TextBox 36">
              <a:extLst>
                <a:ext uri="{FF2B5EF4-FFF2-40B4-BE49-F238E27FC236}">
                  <a16:creationId xmlns:a16="http://schemas.microsoft.com/office/drawing/2014/main" id="{535ED8A9-20FC-44F7-94CA-A9101AADD724}"/>
                </a:ext>
              </a:extLst>
            </p:cNvPr>
            <p:cNvSpPr txBox="1"/>
            <p:nvPr/>
          </p:nvSpPr>
          <p:spPr>
            <a:xfrm>
              <a:off x="2203988" y="5671947"/>
              <a:ext cx="1161152" cy="338554"/>
            </a:xfrm>
            <a:prstGeom prst="rect">
              <a:avLst/>
            </a:prstGeom>
            <a:solidFill>
              <a:schemeClr val="bg1"/>
            </a:solidFill>
            <a:ln>
              <a:solidFill>
                <a:schemeClr val="tx1"/>
              </a:solidFill>
            </a:ln>
          </p:spPr>
          <p:txBody>
            <a:bodyPr wrap="none" rtlCol="0">
              <a:spAutoFit/>
            </a:bodyPr>
            <a:lstStyle/>
            <a:p>
              <a:pPr algn="ctr"/>
              <a:r>
                <a:rPr lang="en-US" altLang="ko-KR" sz="1600" dirty="0">
                  <a:cs typeface="Times New Roman" panose="02020603050405020304" pitchFamily="18" charset="0"/>
                </a:rPr>
                <a:t>Latent code</a:t>
              </a:r>
              <a:endParaRPr lang="ko-KR" altLang="en-US" sz="1600" b="1" dirty="0">
                <a:cs typeface="Times New Roman" panose="02020603050405020304" pitchFamily="18" charset="0"/>
              </a:endParaRPr>
            </a:p>
          </p:txBody>
        </p:sp>
        <p:grpSp>
          <p:nvGrpSpPr>
            <p:cNvPr id="41" name="그룹 40">
              <a:extLst>
                <a:ext uri="{FF2B5EF4-FFF2-40B4-BE49-F238E27FC236}">
                  <a16:creationId xmlns:a16="http://schemas.microsoft.com/office/drawing/2014/main" id="{EB20B391-3C69-4CEA-9F5B-3AA60E0E621D}"/>
                </a:ext>
              </a:extLst>
            </p:cNvPr>
            <p:cNvGrpSpPr/>
            <p:nvPr/>
          </p:nvGrpSpPr>
          <p:grpSpPr>
            <a:xfrm>
              <a:off x="6313981" y="4577920"/>
              <a:ext cx="2090582" cy="968860"/>
              <a:chOff x="6175990" y="2533058"/>
              <a:chExt cx="2667468" cy="1236213"/>
            </a:xfrm>
          </p:grpSpPr>
          <p:pic>
            <p:nvPicPr>
              <p:cNvPr id="42" name="그림 41">
                <a:extLst>
                  <a:ext uri="{FF2B5EF4-FFF2-40B4-BE49-F238E27FC236}">
                    <a16:creationId xmlns:a16="http://schemas.microsoft.com/office/drawing/2014/main" id="{710EAEED-7ACF-482C-A706-48E6E5978E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5990" y="2533058"/>
                <a:ext cx="1230123" cy="1236213"/>
              </a:xfrm>
              <a:prstGeom prst="rect">
                <a:avLst/>
              </a:prstGeom>
              <a:ln w="19050">
                <a:solidFill>
                  <a:srgbClr val="7030A0"/>
                </a:solidFill>
              </a:ln>
            </p:spPr>
          </p:pic>
          <p:pic>
            <p:nvPicPr>
              <p:cNvPr id="43" name="그림 42">
                <a:extLst>
                  <a:ext uri="{FF2B5EF4-FFF2-40B4-BE49-F238E27FC236}">
                    <a16:creationId xmlns:a16="http://schemas.microsoft.com/office/drawing/2014/main" id="{0C224020-4260-47A7-8B31-38D393E730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7246" y="2533058"/>
                <a:ext cx="1236212" cy="1236212"/>
              </a:xfrm>
              <a:prstGeom prst="rect">
                <a:avLst/>
              </a:prstGeom>
              <a:ln w="19050">
                <a:solidFill>
                  <a:srgbClr val="7030A0"/>
                </a:solidFill>
              </a:ln>
            </p:spPr>
          </p:pic>
        </p:grpSp>
        <p:sp>
          <p:nvSpPr>
            <p:cNvPr id="47" name="TextBox 46">
              <a:extLst>
                <a:ext uri="{FF2B5EF4-FFF2-40B4-BE49-F238E27FC236}">
                  <a16:creationId xmlns:a16="http://schemas.microsoft.com/office/drawing/2014/main" id="{8BC6484F-A472-4893-96DB-D27E1709501D}"/>
                </a:ext>
              </a:extLst>
            </p:cNvPr>
            <p:cNvSpPr txBox="1"/>
            <p:nvPr/>
          </p:nvSpPr>
          <p:spPr>
            <a:xfrm>
              <a:off x="7433784" y="4240366"/>
              <a:ext cx="970779" cy="338554"/>
            </a:xfrm>
            <a:prstGeom prst="rect">
              <a:avLst/>
            </a:prstGeom>
            <a:noFill/>
          </p:spPr>
          <p:txBody>
            <a:bodyPr wrap="none" rtlCol="0">
              <a:spAutoFit/>
            </a:bodyPr>
            <a:lstStyle/>
            <a:p>
              <a:pPr algn="ctr"/>
              <a:r>
                <a:rPr lang="en-US" altLang="ko-KR" sz="1600" dirty="0">
                  <a:cs typeface="Times New Roman" panose="02020603050405020304" pitchFamily="18" charset="0"/>
                </a:rPr>
                <a:t>Attention</a:t>
              </a:r>
              <a:endParaRPr lang="en-US" altLang="ko-KR" sz="1600" b="1" i="1"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9" name="사각형: 둥근 모서리 48">
                  <a:extLst>
                    <a:ext uri="{FF2B5EF4-FFF2-40B4-BE49-F238E27FC236}">
                      <a16:creationId xmlns:a16="http://schemas.microsoft.com/office/drawing/2014/main" id="{2C5B5874-2CE5-4BA4-B69A-4F3067665D0C}"/>
                    </a:ext>
                  </a:extLst>
                </p:cNvPr>
                <p:cNvSpPr/>
                <p:nvPr/>
              </p:nvSpPr>
              <p:spPr>
                <a:xfrm>
                  <a:off x="8713490" y="5062350"/>
                  <a:ext cx="716645" cy="368966"/>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chemeClr val="tx1"/>
                      </a:solidFill>
                    </a:rPr>
                    <a:t>(2)</a:t>
                  </a:r>
                  <a14:m>
                    <m:oMath xmlns:m="http://schemas.openxmlformats.org/officeDocument/2006/math">
                      <m:sSub>
                        <m:sSubPr>
                          <m:ctrlPr>
                            <a:rPr lang="en-US" altLang="ko-KR" sz="1600" b="1" i="1" smtClean="0">
                              <a:solidFill>
                                <a:schemeClr val="tx1"/>
                              </a:solidFill>
                              <a:latin typeface="Cambria Math" panose="02040503050406030204" pitchFamily="18" charset="0"/>
                            </a:rPr>
                          </m:ctrlPr>
                        </m:sSubPr>
                        <m:e>
                          <m:r>
                            <a:rPr lang="en-US" altLang="ko-KR" sz="1600" b="1" i="1" smtClean="0">
                              <a:solidFill>
                                <a:schemeClr val="tx1"/>
                              </a:solidFill>
                              <a:latin typeface="Cambria Math" panose="02040503050406030204" pitchFamily="18" charset="0"/>
                            </a:rPr>
                            <m:t>𝑳</m:t>
                          </m:r>
                        </m:e>
                        <m:sub>
                          <m:r>
                            <a:rPr lang="en-US" altLang="ko-KR" sz="1600" b="1" i="1" smtClean="0">
                              <a:solidFill>
                                <a:schemeClr val="tx1"/>
                              </a:solidFill>
                              <a:latin typeface="Cambria Math" panose="02040503050406030204" pitchFamily="18" charset="0"/>
                            </a:rPr>
                            <m:t>𝒂𝒕𝒕𝒏</m:t>
                          </m:r>
                        </m:sub>
                      </m:sSub>
                    </m:oMath>
                  </a14:m>
                  <a:endParaRPr lang="ko-KR" altLang="en-US" sz="1600" b="1" dirty="0">
                    <a:solidFill>
                      <a:schemeClr val="tx1"/>
                    </a:solidFill>
                  </a:endParaRPr>
                </a:p>
              </p:txBody>
            </p:sp>
          </mc:Choice>
          <mc:Fallback xmlns="">
            <p:sp>
              <p:nvSpPr>
                <p:cNvPr id="49" name="사각형: 둥근 모서리 48">
                  <a:extLst>
                    <a:ext uri="{FF2B5EF4-FFF2-40B4-BE49-F238E27FC236}">
                      <a16:creationId xmlns:a16="http://schemas.microsoft.com/office/drawing/2014/main" id="{2C5B5874-2CE5-4BA4-B69A-4F3067665D0C}"/>
                    </a:ext>
                  </a:extLst>
                </p:cNvPr>
                <p:cNvSpPr>
                  <a:spLocks noRot="1" noChangeAspect="1" noMove="1" noResize="1" noEditPoints="1" noAdjustHandles="1" noChangeArrowheads="1" noChangeShapeType="1" noTextEdit="1"/>
                </p:cNvSpPr>
                <p:nvPr/>
              </p:nvSpPr>
              <p:spPr>
                <a:xfrm>
                  <a:off x="8713490" y="5062350"/>
                  <a:ext cx="716645" cy="368966"/>
                </a:xfrm>
                <a:prstGeom prst="roundRect">
                  <a:avLst/>
                </a:prstGeom>
                <a:blipFill>
                  <a:blip r:embed="rId9"/>
                  <a:stretch>
                    <a:fillRect t="-33333" b="-26667"/>
                  </a:stretch>
                </a:blipFill>
                <a:ln w="19050">
                  <a:noFill/>
                </a:ln>
              </p:spPr>
              <p:txBody>
                <a:bodyPr/>
                <a:lstStyle/>
                <a:p>
                  <a:r>
                    <a:rPr lang="ko-KR" altLang="en-US">
                      <a:noFill/>
                    </a:rPr>
                    <a:t> </a:t>
                  </a:r>
                </a:p>
              </p:txBody>
            </p:sp>
          </mc:Fallback>
        </mc:AlternateContent>
        <p:cxnSp>
          <p:nvCxnSpPr>
            <p:cNvPr id="53" name="직선 화살표 연결선 52">
              <a:extLst>
                <a:ext uri="{FF2B5EF4-FFF2-40B4-BE49-F238E27FC236}">
                  <a16:creationId xmlns:a16="http://schemas.microsoft.com/office/drawing/2014/main" id="{896BE951-F4DC-4976-8189-C4DA05660E67}"/>
                </a:ext>
              </a:extLst>
            </p:cNvPr>
            <p:cNvCxnSpPr>
              <a:cxnSpLocks/>
              <a:endCxn id="49" idx="1"/>
            </p:cNvCxnSpPr>
            <p:nvPr/>
          </p:nvCxnSpPr>
          <p:spPr>
            <a:xfrm flipV="1">
              <a:off x="8404563" y="5246832"/>
              <a:ext cx="308927" cy="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연결선: 꺾임 54">
              <a:extLst>
                <a:ext uri="{FF2B5EF4-FFF2-40B4-BE49-F238E27FC236}">
                  <a16:creationId xmlns:a16="http://schemas.microsoft.com/office/drawing/2014/main" id="{CBE82548-CC86-4CAC-AB57-D68165EF17C0}"/>
                </a:ext>
              </a:extLst>
            </p:cNvPr>
            <p:cNvCxnSpPr>
              <a:cxnSpLocks/>
            </p:cNvCxnSpPr>
            <p:nvPr/>
          </p:nvCxnSpPr>
          <p:spPr>
            <a:xfrm flipV="1">
              <a:off x="2645652" y="4876249"/>
              <a:ext cx="3101583" cy="186101"/>
            </a:xfrm>
            <a:prstGeom prst="bentConnector4">
              <a:avLst>
                <a:gd name="adj1" fmla="val 18394"/>
                <a:gd name="adj2" fmla="val 38314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855031B-D46B-49D3-B925-3E2A82A1A5C9}"/>
                </a:ext>
              </a:extLst>
            </p:cNvPr>
            <p:cNvSpPr txBox="1"/>
            <p:nvPr/>
          </p:nvSpPr>
          <p:spPr>
            <a:xfrm>
              <a:off x="6212681" y="4240366"/>
              <a:ext cx="1166688" cy="338554"/>
            </a:xfrm>
            <a:prstGeom prst="rect">
              <a:avLst/>
            </a:prstGeom>
            <a:noFill/>
          </p:spPr>
          <p:txBody>
            <a:bodyPr wrap="square" rtlCol="0">
              <a:spAutoFit/>
            </a:bodyPr>
            <a:lstStyle/>
            <a:p>
              <a:pPr algn="ctr"/>
              <a:r>
                <a:rPr lang="en-US" altLang="ko-KR" sz="1600" dirty="0">
                  <a:cs typeface="Times New Roman" panose="02020603050405020304" pitchFamily="18" charset="0"/>
                </a:rPr>
                <a:t>Adv. image</a:t>
              </a:r>
              <a:endParaRPr lang="ko-KR" altLang="en-US" sz="1600" b="1" dirty="0">
                <a:cs typeface="Times New Roman" panose="02020603050405020304" pitchFamily="18" charset="0"/>
              </a:endParaRPr>
            </a:p>
          </p:txBody>
        </p:sp>
      </p:grpSp>
      <p:sp>
        <p:nvSpPr>
          <p:cNvPr id="39" name="왼쪽 대괄호 38">
            <a:extLst>
              <a:ext uri="{FF2B5EF4-FFF2-40B4-BE49-F238E27FC236}">
                <a16:creationId xmlns:a16="http://schemas.microsoft.com/office/drawing/2014/main" id="{123FC378-0B51-477A-89B1-7ABFE627DB60}"/>
              </a:ext>
            </a:extLst>
          </p:cNvPr>
          <p:cNvSpPr/>
          <p:nvPr/>
        </p:nvSpPr>
        <p:spPr>
          <a:xfrm rot="16200000">
            <a:off x="6007446" y="2824259"/>
            <a:ext cx="45719" cy="414950"/>
          </a:xfrm>
          <a:prstGeom prst="lef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40" name="TextBox 39">
            <a:extLst>
              <a:ext uri="{FF2B5EF4-FFF2-40B4-BE49-F238E27FC236}">
                <a16:creationId xmlns:a16="http://schemas.microsoft.com/office/drawing/2014/main" id="{E2F32FDD-56D2-4256-95FA-A63ED6EF14A9}"/>
              </a:ext>
            </a:extLst>
          </p:cNvPr>
          <p:cNvSpPr txBox="1"/>
          <p:nvPr/>
        </p:nvSpPr>
        <p:spPr>
          <a:xfrm>
            <a:off x="4953366" y="3054594"/>
            <a:ext cx="1665008" cy="338554"/>
          </a:xfrm>
          <a:prstGeom prst="rect">
            <a:avLst/>
          </a:prstGeom>
          <a:noFill/>
        </p:spPr>
        <p:txBody>
          <a:bodyPr wrap="none" rtlCol="0">
            <a:spAutoFit/>
          </a:bodyPr>
          <a:lstStyle/>
          <a:p>
            <a:pPr algn="ctr"/>
            <a:r>
              <a:rPr lang="en-US" altLang="ko-KR" sz="1600" dirty="0">
                <a:solidFill>
                  <a:srgbClr val="FF0000"/>
                </a:solidFill>
              </a:rPr>
              <a:t>Adversarial image</a:t>
            </a:r>
            <a:endParaRPr lang="ko-KR" altLang="en-US" sz="1600" dirty="0">
              <a:solidFill>
                <a:srgbClr val="FF0000"/>
              </a:solidFill>
            </a:endParaRPr>
          </a:p>
        </p:txBody>
      </p:sp>
      <p:sp>
        <p:nvSpPr>
          <p:cNvPr id="44" name="왼쪽 대괄호 43">
            <a:extLst>
              <a:ext uri="{FF2B5EF4-FFF2-40B4-BE49-F238E27FC236}">
                <a16:creationId xmlns:a16="http://schemas.microsoft.com/office/drawing/2014/main" id="{CC189B8E-76BC-424E-8272-5B03433783FE}"/>
              </a:ext>
            </a:extLst>
          </p:cNvPr>
          <p:cNvSpPr/>
          <p:nvPr/>
        </p:nvSpPr>
        <p:spPr>
          <a:xfrm rot="16200000">
            <a:off x="7622959" y="2932419"/>
            <a:ext cx="45719" cy="207482"/>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45" name="TextBox 44">
            <a:extLst>
              <a:ext uri="{FF2B5EF4-FFF2-40B4-BE49-F238E27FC236}">
                <a16:creationId xmlns:a16="http://schemas.microsoft.com/office/drawing/2014/main" id="{3D9AAB42-0AD3-4560-AFCF-0323C9560952}"/>
              </a:ext>
            </a:extLst>
          </p:cNvPr>
          <p:cNvSpPr txBox="1"/>
          <p:nvPr/>
        </p:nvSpPr>
        <p:spPr>
          <a:xfrm>
            <a:off x="7338357" y="3059020"/>
            <a:ext cx="1353384" cy="338554"/>
          </a:xfrm>
          <a:prstGeom prst="rect">
            <a:avLst/>
          </a:prstGeom>
          <a:noFill/>
        </p:spPr>
        <p:txBody>
          <a:bodyPr wrap="none" rtlCol="0">
            <a:spAutoFit/>
          </a:bodyPr>
          <a:lstStyle/>
          <a:p>
            <a:pPr algn="ctr"/>
            <a:r>
              <a:rPr lang="en-US" altLang="ko-KR" sz="1600" dirty="0">
                <a:solidFill>
                  <a:srgbClr val="0070C0"/>
                </a:solidFill>
              </a:rPr>
              <a:t>Natural image</a:t>
            </a:r>
            <a:endParaRPr lang="ko-KR" altLang="en-US" sz="1600" dirty="0">
              <a:solidFill>
                <a:srgbClr val="0070C0"/>
              </a:solidFill>
            </a:endParaRPr>
          </a:p>
        </p:txBody>
      </p:sp>
    </p:spTree>
    <p:extLst>
      <p:ext uri="{BB962C8B-B14F-4D97-AF65-F5344CB8AC3E}">
        <p14:creationId xmlns:p14="http://schemas.microsoft.com/office/powerpoint/2010/main" val="1744084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160B9F0-2F1F-4B76-8E36-1E48BA02AC76}"/>
              </a:ext>
            </a:extLst>
          </p:cNvPr>
          <p:cNvSpPr>
            <a:spLocks noGrp="1"/>
          </p:cNvSpPr>
          <p:nvPr>
            <p:ph type="title"/>
          </p:nvPr>
        </p:nvSpPr>
        <p:spPr/>
        <p:txBody>
          <a:bodyPr/>
          <a:lstStyle/>
          <a:p>
            <a:r>
              <a:rPr lang="en-US" altLang="ko-KR" dirty="0"/>
              <a:t>(3) Feature Diversification</a:t>
            </a:r>
            <a:endParaRPr lang="ko-KR" altLang="en-US" dirty="0"/>
          </a:p>
        </p:txBody>
      </p:sp>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35E1AD38-83DE-493E-A402-21F8D30B1F95}"/>
                  </a:ext>
                </a:extLst>
              </p:cNvPr>
              <p:cNvSpPr>
                <a:spLocks noGrp="1"/>
              </p:cNvSpPr>
              <p:nvPr>
                <p:ph idx="1"/>
              </p:nvPr>
            </p:nvSpPr>
            <p:spPr/>
            <p:txBody>
              <a:bodyPr>
                <a:normAutofit/>
              </a:bodyPr>
              <a:lstStyle/>
              <a:p>
                <a:r>
                  <a:rPr lang="en-US" altLang="ko-KR" dirty="0"/>
                  <a:t>Without any guidance, the attack generator may disrupt the attention in a deterministic manner</a:t>
                </a:r>
              </a:p>
              <a:p>
                <a:r>
                  <a:rPr lang="en-US" altLang="ko-KR" dirty="0"/>
                  <a:t>We explicitly guide it to </a:t>
                </a:r>
                <a:r>
                  <a:rPr lang="en-US" altLang="ko-KR" b="1" i="1" dirty="0"/>
                  <a:t>disrupt attention differently</a:t>
                </a:r>
                <a:r>
                  <a:rPr lang="en-US" altLang="ko-KR" dirty="0"/>
                  <a:t> given the latent code [7]</a:t>
                </a:r>
              </a:p>
              <a:p>
                <a:r>
                  <a:rPr lang="en-US" altLang="ko-KR" dirty="0"/>
                  <a:t>The attack generator avoids falling into poor local optimum</a:t>
                </a:r>
              </a:p>
              <a:p>
                <a:endParaRPr lang="en-US" altLang="ko-KR" dirty="0"/>
              </a:p>
              <a:p>
                <a:pPr marL="0" indent="0">
                  <a:buNone/>
                </a:pPr>
                <a14:m>
                  <m:oMathPara xmlns:m="http://schemas.openxmlformats.org/officeDocument/2006/math">
                    <m:oMathParaPr>
                      <m:jc m:val="centerGroup"/>
                    </m:oMathParaPr>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𝐿</m:t>
                          </m:r>
                        </m:e>
                        <m:sub>
                          <m:r>
                            <a:rPr lang="en-US" altLang="ko-KR" b="0" i="1" smtClean="0">
                              <a:latin typeface="Cambria Math" panose="02040503050406030204" pitchFamily="18" charset="0"/>
                            </a:rPr>
                            <m:t>𝑑𝑖𝑣</m:t>
                          </m:r>
                        </m:sub>
                      </m:sSub>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m:t>
                          </m:r>
                          <m:r>
                            <a:rPr lang="en-US" altLang="ko-KR" b="0" i="1" smtClean="0">
                              <a:latin typeface="Cambria Math" panose="02040503050406030204" pitchFamily="18" charset="0"/>
                            </a:rPr>
                            <m:t>𝐴</m:t>
                          </m:r>
                          <m:d>
                            <m:dPr>
                              <m:ctrlPr>
                                <a:rPr lang="en-US" altLang="ko-KR" b="0" i="1" smtClean="0">
                                  <a:latin typeface="Cambria Math" panose="02040503050406030204" pitchFamily="18" charset="0"/>
                                </a:rPr>
                              </m:ctrlPr>
                            </m:dPr>
                            <m:e>
                              <m:sSubSup>
                                <m:sSubSupPr>
                                  <m:ctrlPr>
                                    <a:rPr lang="en-US" altLang="ko-KR" b="0" i="1" smtClean="0">
                                      <a:latin typeface="Cambria Math" panose="02040503050406030204" pitchFamily="18" charset="0"/>
                                    </a:rPr>
                                  </m:ctrlPr>
                                </m:sSubSupPr>
                                <m:e>
                                  <m:r>
                                    <a:rPr lang="en-US" altLang="ko-KR" b="0" i="1" smtClean="0">
                                      <a:latin typeface="Cambria Math" panose="02040503050406030204" pitchFamily="18" charset="0"/>
                                    </a:rPr>
                                    <m:t>𝑥</m:t>
                                  </m:r>
                                </m:e>
                                <m:sub>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𝑧</m:t>
                                      </m:r>
                                    </m:e>
                                    <m:sub>
                                      <m:r>
                                        <a:rPr lang="en-US" altLang="ko-KR" b="0" i="1" smtClean="0">
                                          <a:latin typeface="Cambria Math" panose="02040503050406030204" pitchFamily="18" charset="0"/>
                                        </a:rPr>
                                        <m:t>1</m:t>
                                      </m:r>
                                    </m:sub>
                                  </m:sSub>
                                </m:sub>
                                <m:sup>
                                  <m:r>
                                    <a:rPr lang="en-US" altLang="ko-KR" b="0" i="1" smtClean="0">
                                      <a:latin typeface="Cambria Math" panose="02040503050406030204" pitchFamily="18" charset="0"/>
                                    </a:rPr>
                                    <m:t>𝑎𝑑𝑣</m:t>
                                  </m:r>
                                </m:sup>
                              </m:sSubSup>
                              <m:r>
                                <a:rPr lang="en-US" altLang="ko-KR" b="0" i="1" smtClean="0">
                                  <a:latin typeface="Cambria Math" panose="02040503050406030204" pitchFamily="18" charset="0"/>
                                </a:rPr>
                                <m:t>;</m:t>
                              </m:r>
                              <m:r>
                                <a:rPr lang="en-US" altLang="ko-KR" b="0" i="1" smtClean="0">
                                  <a:latin typeface="Cambria Math" panose="02040503050406030204" pitchFamily="18" charset="0"/>
                                </a:rPr>
                                <m:t>𝑡</m:t>
                              </m:r>
                            </m:e>
                          </m:d>
                          <m:r>
                            <a:rPr lang="en-US" altLang="ko-KR" b="0" i="1" smtClean="0">
                              <a:latin typeface="Cambria Math" panose="02040503050406030204" pitchFamily="18" charset="0"/>
                            </a:rPr>
                            <m:t> −</m:t>
                          </m:r>
                          <m:r>
                            <a:rPr lang="en-US" altLang="ko-KR" b="0" i="1" smtClean="0">
                              <a:latin typeface="Cambria Math" panose="02040503050406030204" pitchFamily="18" charset="0"/>
                            </a:rPr>
                            <m:t>𝐴</m:t>
                          </m:r>
                          <m:d>
                            <m:dPr>
                              <m:ctrlPr>
                                <a:rPr lang="en-US" altLang="ko-KR" b="0" i="1" smtClean="0">
                                  <a:latin typeface="Cambria Math" panose="02040503050406030204" pitchFamily="18" charset="0"/>
                                </a:rPr>
                              </m:ctrlPr>
                            </m:dPr>
                            <m:e>
                              <m:sSubSup>
                                <m:sSubSupPr>
                                  <m:ctrlPr>
                                    <a:rPr lang="en-US" altLang="ko-KR" b="0" i="1" smtClean="0">
                                      <a:latin typeface="Cambria Math" panose="02040503050406030204" pitchFamily="18" charset="0"/>
                                    </a:rPr>
                                  </m:ctrlPr>
                                </m:sSubSupPr>
                                <m:e>
                                  <m:r>
                                    <a:rPr lang="en-US" altLang="ko-KR" b="0" i="1" smtClean="0">
                                      <a:latin typeface="Cambria Math" panose="02040503050406030204" pitchFamily="18" charset="0"/>
                                    </a:rPr>
                                    <m:t>𝑥</m:t>
                                  </m:r>
                                </m:e>
                                <m:sub>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𝑧</m:t>
                                      </m:r>
                                    </m:e>
                                    <m:sub>
                                      <m:r>
                                        <a:rPr lang="en-US" altLang="ko-KR" b="0" i="1" smtClean="0">
                                          <a:latin typeface="Cambria Math" panose="02040503050406030204" pitchFamily="18" charset="0"/>
                                        </a:rPr>
                                        <m:t>2</m:t>
                                      </m:r>
                                    </m:sub>
                                  </m:sSub>
                                </m:sub>
                                <m:sup>
                                  <m:r>
                                    <a:rPr lang="en-US" altLang="ko-KR" b="0" i="1" smtClean="0">
                                      <a:latin typeface="Cambria Math" panose="02040503050406030204" pitchFamily="18" charset="0"/>
                                    </a:rPr>
                                    <m:t>𝑎𝑑𝑣</m:t>
                                  </m:r>
                                </m:sup>
                              </m:sSubSup>
                              <m:r>
                                <a:rPr lang="en-US" altLang="ko-KR" b="0" i="1" smtClean="0">
                                  <a:latin typeface="Cambria Math" panose="02040503050406030204" pitchFamily="18" charset="0"/>
                                </a:rPr>
                                <m:t>;</m:t>
                              </m:r>
                              <m:r>
                                <a:rPr lang="en-US" altLang="ko-KR" b="0" i="1" smtClean="0">
                                  <a:latin typeface="Cambria Math" panose="02040503050406030204" pitchFamily="18" charset="0"/>
                                </a:rPr>
                                <m:t>𝑡</m:t>
                              </m:r>
                            </m:e>
                          </m:d>
                          <m:r>
                            <a:rPr lang="en-US" altLang="ko-KR" b="0" i="1" smtClean="0">
                              <a:latin typeface="Cambria Math" panose="02040503050406030204" pitchFamily="18" charset="0"/>
                            </a:rPr>
                            <m:t>∥</m:t>
                          </m:r>
                        </m:num>
                        <m:den>
                          <m:r>
                            <a:rPr lang="en-US" altLang="ko-KR" b="0" i="1" smtClean="0">
                              <a:latin typeface="Cambria Math" panose="02040503050406030204" pitchFamily="18" charset="0"/>
                            </a:rPr>
                            <m:t>∥</m:t>
                          </m:r>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𝑧</m:t>
                              </m:r>
                            </m:e>
                            <m:sub>
                              <m:r>
                                <a:rPr lang="en-US" altLang="ko-KR" b="0" i="1" smtClean="0">
                                  <a:latin typeface="Cambria Math" panose="02040503050406030204" pitchFamily="18" charset="0"/>
                                </a:rPr>
                                <m:t>1</m:t>
                              </m:r>
                            </m:sub>
                          </m:sSub>
                          <m:r>
                            <a:rPr lang="en-US" altLang="ko-KR" b="0" i="1" smtClean="0">
                              <a:latin typeface="Cambria Math" panose="02040503050406030204" pitchFamily="18" charset="0"/>
                            </a:rPr>
                            <m:t> −</m:t>
                          </m:r>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𝑧</m:t>
                              </m:r>
                            </m:e>
                            <m:sub>
                              <m:r>
                                <a:rPr lang="en-US" altLang="ko-KR" b="0" i="1" smtClean="0">
                                  <a:latin typeface="Cambria Math" panose="02040503050406030204" pitchFamily="18" charset="0"/>
                                </a:rPr>
                                <m:t>2</m:t>
                              </m:r>
                            </m:sub>
                          </m:sSub>
                          <m:r>
                            <a:rPr lang="en-US" altLang="ko-KR" b="0" i="1" smtClean="0">
                              <a:latin typeface="Cambria Math" panose="02040503050406030204" pitchFamily="18" charset="0"/>
                            </a:rPr>
                            <m:t>∥</m:t>
                          </m:r>
                        </m:den>
                      </m:f>
                    </m:oMath>
                  </m:oMathPara>
                </a14:m>
                <a:endParaRPr lang="en-US" altLang="ko-KR" b="0" dirty="0"/>
              </a:p>
              <a:p>
                <a:pPr marL="0" indent="0">
                  <a:buNone/>
                </a:pPr>
                <a:endParaRPr lang="en-US" altLang="ko-KR" dirty="0"/>
              </a:p>
              <a:p>
                <a:endParaRPr lang="en-US" altLang="ko-KR" dirty="0"/>
              </a:p>
            </p:txBody>
          </p:sp>
        </mc:Choice>
        <mc:Fallback xmlns="">
          <p:sp>
            <p:nvSpPr>
              <p:cNvPr id="3" name="내용 개체 틀 2">
                <a:extLst>
                  <a:ext uri="{FF2B5EF4-FFF2-40B4-BE49-F238E27FC236}">
                    <a16:creationId xmlns:a16="http://schemas.microsoft.com/office/drawing/2014/main" id="{35E1AD38-83DE-493E-A402-21F8D30B1F95}"/>
                  </a:ext>
                </a:extLst>
              </p:cNvPr>
              <p:cNvSpPr>
                <a:spLocks noGrp="1" noRot="1" noChangeAspect="1" noMove="1" noResize="1" noEditPoints="1" noAdjustHandles="1" noChangeArrowheads="1" noChangeShapeType="1" noTextEdit="1"/>
              </p:cNvSpPr>
              <p:nvPr>
                <p:ph idx="1"/>
              </p:nvPr>
            </p:nvSpPr>
            <p:spPr>
              <a:blipFill>
                <a:blip r:embed="rId3"/>
                <a:stretch>
                  <a:fillRect l="-812" t="-1961"/>
                </a:stretch>
              </a:blipFill>
            </p:spPr>
            <p:txBody>
              <a:bodyPr/>
              <a:lstStyle/>
              <a:p>
                <a:r>
                  <a:rPr lang="ko-KR" altLang="en-US">
                    <a:noFill/>
                  </a:rPr>
                  <a:t> </a:t>
                </a:r>
              </a:p>
            </p:txBody>
          </p:sp>
        </mc:Fallback>
      </mc:AlternateContent>
      <p:sp>
        <p:nvSpPr>
          <p:cNvPr id="4" name="슬라이드 번호 개체 틀 3">
            <a:extLst>
              <a:ext uri="{FF2B5EF4-FFF2-40B4-BE49-F238E27FC236}">
                <a16:creationId xmlns:a16="http://schemas.microsoft.com/office/drawing/2014/main" id="{5AA5826A-8BE1-478B-A710-BF56D0DDFA0B}"/>
              </a:ext>
            </a:extLst>
          </p:cNvPr>
          <p:cNvSpPr>
            <a:spLocks noGrp="1"/>
          </p:cNvSpPr>
          <p:nvPr>
            <p:ph type="sldNum" sz="quarter" idx="12"/>
          </p:nvPr>
        </p:nvSpPr>
        <p:spPr/>
        <p:txBody>
          <a:bodyPr/>
          <a:lstStyle/>
          <a:p>
            <a:fld id="{1D7E3998-2BFB-4414-AC15-78CB3FC6DFE0}" type="slidenum">
              <a:rPr lang="en-US" smtClean="0"/>
              <a:t>21</a:t>
            </a:fld>
            <a:endParaRPr lang="en-US" dirty="0"/>
          </a:p>
        </p:txBody>
      </p:sp>
    </p:spTree>
    <p:extLst>
      <p:ext uri="{BB962C8B-B14F-4D97-AF65-F5344CB8AC3E}">
        <p14:creationId xmlns:p14="http://schemas.microsoft.com/office/powerpoint/2010/main" val="3707182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A4A2C94-F0C2-4147-B91F-6AEE4B6D454F}"/>
              </a:ext>
            </a:extLst>
          </p:cNvPr>
          <p:cNvSpPr>
            <a:spLocks noGrp="1"/>
          </p:cNvSpPr>
          <p:nvPr>
            <p:ph type="title"/>
          </p:nvPr>
        </p:nvSpPr>
        <p:spPr/>
        <p:txBody>
          <a:bodyPr/>
          <a:lstStyle/>
          <a:p>
            <a:r>
              <a:rPr lang="en-US" altLang="ko-KR" dirty="0"/>
              <a:t>(3) Feature Diversification</a:t>
            </a:r>
            <a:endParaRPr lang="ko-KR" altLang="en-US" dirty="0"/>
          </a:p>
        </p:txBody>
      </p:sp>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8B05C68D-455B-459D-B197-47545C0B48FD}"/>
                  </a:ext>
                </a:extLst>
              </p:cNvPr>
              <p:cNvSpPr>
                <a:spLocks noGrp="1"/>
              </p:cNvSpPr>
              <p:nvPr>
                <p:ph idx="1"/>
              </p:nvPr>
            </p:nvSpPr>
            <p:spPr>
              <a:xfrm>
                <a:off x="838200" y="1825625"/>
                <a:ext cx="10515600" cy="4351338"/>
              </a:xfrm>
            </p:spPr>
            <p:txBody>
              <a:bodyPr>
                <a:normAutofit/>
              </a:bodyPr>
              <a:lstStyle/>
              <a:p>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𝐿</m:t>
                        </m:r>
                      </m:e>
                      <m:sub>
                        <m:r>
                          <a:rPr lang="en-US" altLang="ko-KR" b="0" i="1" smtClean="0">
                            <a:latin typeface="Cambria Math" panose="02040503050406030204" pitchFamily="18" charset="0"/>
                          </a:rPr>
                          <m:t>𝑑𝑖𝑣</m:t>
                        </m:r>
                      </m:sub>
                    </m:sSub>
                  </m:oMath>
                </a14:m>
                <a:r>
                  <a:rPr lang="en-US" altLang="ko-KR" dirty="0"/>
                  <a:t> forces the attack generator to disrupt attention in a </a:t>
                </a:r>
                <a:r>
                  <a:rPr lang="en-US" altLang="ko-KR" b="1" i="1" dirty="0"/>
                  <a:t>diverse manner</a:t>
                </a:r>
              </a:p>
              <a:p>
                <a:pPr marL="0" indent="0">
                  <a:buNone/>
                </a:pPr>
                <a:endParaRPr lang="en-US" altLang="ko-KR" sz="600" i="1" dirty="0">
                  <a:latin typeface="Cambria Math" panose="02040503050406030204" pitchFamily="18" charset="0"/>
                </a:endParaRPr>
              </a:p>
              <a:p>
                <a:pPr marL="0" indent="0">
                  <a:buNone/>
                </a:pPr>
                <a:endParaRPr lang="en-US" altLang="ko-KR" dirty="0"/>
              </a:p>
              <a:p>
                <a:pPr marL="0" indent="0">
                  <a:buNone/>
                </a:pPr>
                <a:endParaRPr lang="en-US" altLang="ko-KR" i="1" dirty="0"/>
              </a:p>
            </p:txBody>
          </p:sp>
        </mc:Choice>
        <mc:Fallback xmlns="">
          <p:sp>
            <p:nvSpPr>
              <p:cNvPr id="3" name="내용 개체 틀 2">
                <a:extLst>
                  <a:ext uri="{FF2B5EF4-FFF2-40B4-BE49-F238E27FC236}">
                    <a16:creationId xmlns:a16="http://schemas.microsoft.com/office/drawing/2014/main" id="{8B05C68D-455B-459D-B197-47545C0B48FD}"/>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3"/>
                <a:stretch>
                  <a:fillRect l="-812" t="-1961"/>
                </a:stretch>
              </a:blipFill>
            </p:spPr>
            <p:txBody>
              <a:bodyPr/>
              <a:lstStyle/>
              <a:p>
                <a:r>
                  <a:rPr lang="ko-KR" altLang="en-US">
                    <a:noFill/>
                  </a:rPr>
                  <a:t> </a:t>
                </a:r>
              </a:p>
            </p:txBody>
          </p:sp>
        </mc:Fallback>
      </mc:AlternateContent>
      <p:sp>
        <p:nvSpPr>
          <p:cNvPr id="4" name="슬라이드 번호 개체 틀 3">
            <a:extLst>
              <a:ext uri="{FF2B5EF4-FFF2-40B4-BE49-F238E27FC236}">
                <a16:creationId xmlns:a16="http://schemas.microsoft.com/office/drawing/2014/main" id="{1B1C82E2-F1EE-4A6F-A8BC-AEA294CCFFBB}"/>
              </a:ext>
            </a:extLst>
          </p:cNvPr>
          <p:cNvSpPr>
            <a:spLocks noGrp="1"/>
          </p:cNvSpPr>
          <p:nvPr>
            <p:ph type="sldNum" sz="quarter" idx="12"/>
          </p:nvPr>
        </p:nvSpPr>
        <p:spPr/>
        <p:txBody>
          <a:bodyPr/>
          <a:lstStyle/>
          <a:p>
            <a:fld id="{1D7E3998-2BFB-4414-AC15-78CB3FC6DFE0}" type="slidenum">
              <a:rPr lang="en-US" smtClean="0"/>
              <a:t>22</a:t>
            </a:fld>
            <a:endParaRPr lang="en-US" dirty="0"/>
          </a:p>
        </p:txBody>
      </p:sp>
      <p:grpSp>
        <p:nvGrpSpPr>
          <p:cNvPr id="55" name="그룹 54">
            <a:extLst>
              <a:ext uri="{FF2B5EF4-FFF2-40B4-BE49-F238E27FC236}">
                <a16:creationId xmlns:a16="http://schemas.microsoft.com/office/drawing/2014/main" id="{B4428CC6-804B-48A6-B33F-2D5D8835C8B9}"/>
              </a:ext>
            </a:extLst>
          </p:cNvPr>
          <p:cNvGrpSpPr/>
          <p:nvPr/>
        </p:nvGrpSpPr>
        <p:grpSpPr>
          <a:xfrm>
            <a:off x="1423789" y="3091659"/>
            <a:ext cx="9344422" cy="3709640"/>
            <a:chOff x="1363500" y="3027672"/>
            <a:chExt cx="9344422" cy="3709640"/>
          </a:xfrm>
        </p:grpSpPr>
        <p:cxnSp>
          <p:nvCxnSpPr>
            <p:cNvPr id="106" name="연결선: 꺾임 105">
              <a:extLst>
                <a:ext uri="{FF2B5EF4-FFF2-40B4-BE49-F238E27FC236}">
                  <a16:creationId xmlns:a16="http://schemas.microsoft.com/office/drawing/2014/main" id="{51FF735D-7D94-46EF-880F-2CB114C77FF9}"/>
                </a:ext>
              </a:extLst>
            </p:cNvPr>
            <p:cNvCxnSpPr>
              <a:cxnSpLocks/>
              <a:stCxn id="130" idx="0"/>
              <a:endCxn id="121" idx="0"/>
            </p:cNvCxnSpPr>
            <p:nvPr/>
          </p:nvCxnSpPr>
          <p:spPr>
            <a:xfrm rot="16200000" flipH="1">
              <a:off x="6191164" y="547978"/>
              <a:ext cx="2386" cy="8062270"/>
            </a:xfrm>
            <a:prstGeom prst="bentConnector3">
              <a:avLst>
                <a:gd name="adj1" fmla="val -66876488"/>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7" name="연결선: 구부러짐 106">
              <a:extLst>
                <a:ext uri="{FF2B5EF4-FFF2-40B4-BE49-F238E27FC236}">
                  <a16:creationId xmlns:a16="http://schemas.microsoft.com/office/drawing/2014/main" id="{DD995D0D-3FE2-465A-B5DD-900C3C24E5ED}"/>
                </a:ext>
              </a:extLst>
            </p:cNvPr>
            <p:cNvCxnSpPr>
              <a:cxnSpLocks/>
              <a:stCxn id="154" idx="6"/>
              <a:endCxn id="123" idx="2"/>
            </p:cNvCxnSpPr>
            <p:nvPr/>
          </p:nvCxnSpPr>
          <p:spPr>
            <a:xfrm flipV="1">
              <a:off x="2813344" y="5232792"/>
              <a:ext cx="751857" cy="1313137"/>
            </a:xfrm>
            <a:prstGeom prst="curvedConnector3">
              <a:avLst>
                <a:gd name="adj1" fmla="val 50000"/>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직선 화살표 연결선 107">
              <a:extLst>
                <a:ext uri="{FF2B5EF4-FFF2-40B4-BE49-F238E27FC236}">
                  <a16:creationId xmlns:a16="http://schemas.microsoft.com/office/drawing/2014/main" id="{84A62111-5202-4F4A-9882-5F5DAF703EA8}"/>
                </a:ext>
              </a:extLst>
            </p:cNvPr>
            <p:cNvCxnSpPr>
              <a:cxnSpLocks/>
              <a:stCxn id="130" idx="3"/>
            </p:cNvCxnSpPr>
            <p:nvPr/>
          </p:nvCxnSpPr>
          <p:spPr>
            <a:xfrm>
              <a:off x="2645652" y="5062350"/>
              <a:ext cx="919549"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직선 화살표 연결선 108">
              <a:extLst>
                <a:ext uri="{FF2B5EF4-FFF2-40B4-BE49-F238E27FC236}">
                  <a16:creationId xmlns:a16="http://schemas.microsoft.com/office/drawing/2014/main" id="{872828DB-E451-43E7-B885-F426E22BAFF7}"/>
                </a:ext>
              </a:extLst>
            </p:cNvPr>
            <p:cNvCxnSpPr>
              <a:cxnSpLocks/>
              <a:endCxn id="120" idx="1"/>
            </p:cNvCxnSpPr>
            <p:nvPr/>
          </p:nvCxnSpPr>
          <p:spPr>
            <a:xfrm>
              <a:off x="5099473" y="5062350"/>
              <a:ext cx="46166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연결선: 구부러짐 109">
              <a:extLst>
                <a:ext uri="{FF2B5EF4-FFF2-40B4-BE49-F238E27FC236}">
                  <a16:creationId xmlns:a16="http://schemas.microsoft.com/office/drawing/2014/main" id="{41BD496A-78D3-4B96-8692-25E6B9FDC398}"/>
                </a:ext>
              </a:extLst>
            </p:cNvPr>
            <p:cNvCxnSpPr>
              <a:cxnSpLocks/>
              <a:stCxn id="120" idx="3"/>
              <a:endCxn id="145" idx="1"/>
            </p:cNvCxnSpPr>
            <p:nvPr/>
          </p:nvCxnSpPr>
          <p:spPr>
            <a:xfrm>
              <a:off x="5933335" y="5062350"/>
              <a:ext cx="380646" cy="1190532"/>
            </a:xfrm>
            <a:prstGeom prst="curvedConnector3">
              <a:avLst>
                <a:gd name="adj1" fmla="val 50000"/>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연결선: 구부러짐 110">
              <a:extLst>
                <a:ext uri="{FF2B5EF4-FFF2-40B4-BE49-F238E27FC236}">
                  <a16:creationId xmlns:a16="http://schemas.microsoft.com/office/drawing/2014/main" id="{113AFF44-EAEC-414F-A418-9FB75A38E992}"/>
                </a:ext>
              </a:extLst>
            </p:cNvPr>
            <p:cNvCxnSpPr>
              <a:cxnSpLocks/>
              <a:stCxn id="120" idx="3"/>
              <a:endCxn id="149" idx="1"/>
            </p:cNvCxnSpPr>
            <p:nvPr/>
          </p:nvCxnSpPr>
          <p:spPr>
            <a:xfrm flipV="1">
              <a:off x="5933335" y="3868905"/>
              <a:ext cx="378260" cy="1193446"/>
            </a:xfrm>
            <a:prstGeom prst="curvedConnector3">
              <a:avLst>
                <a:gd name="adj1" fmla="val 50000"/>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직선 화살표 연결선 111">
              <a:extLst>
                <a:ext uri="{FF2B5EF4-FFF2-40B4-BE49-F238E27FC236}">
                  <a16:creationId xmlns:a16="http://schemas.microsoft.com/office/drawing/2014/main" id="{E0F16124-8E77-4917-BD40-29033954F55E}"/>
                </a:ext>
              </a:extLst>
            </p:cNvPr>
            <p:cNvCxnSpPr>
              <a:cxnSpLocks/>
              <a:stCxn id="120" idx="3"/>
              <a:endCxn id="147" idx="1"/>
            </p:cNvCxnSpPr>
            <p:nvPr/>
          </p:nvCxnSpPr>
          <p:spPr>
            <a:xfrm>
              <a:off x="5933335" y="5062350"/>
              <a:ext cx="380646"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연결선: 구부러짐 112">
              <a:extLst>
                <a:ext uri="{FF2B5EF4-FFF2-40B4-BE49-F238E27FC236}">
                  <a16:creationId xmlns:a16="http://schemas.microsoft.com/office/drawing/2014/main" id="{97C5201F-5A6B-4E17-93DB-EFBC32D953DB}"/>
                </a:ext>
              </a:extLst>
            </p:cNvPr>
            <p:cNvCxnSpPr>
              <a:cxnSpLocks/>
              <a:stCxn id="152" idx="6"/>
              <a:endCxn id="123" idx="2"/>
            </p:cNvCxnSpPr>
            <p:nvPr/>
          </p:nvCxnSpPr>
          <p:spPr>
            <a:xfrm flipV="1">
              <a:off x="2554666" y="5232792"/>
              <a:ext cx="1010535" cy="972708"/>
            </a:xfrm>
            <a:prstGeom prst="curvedConnector3">
              <a:avLst>
                <a:gd name="adj1" fmla="val 46306"/>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연결선: 구부러짐 113">
              <a:extLst>
                <a:ext uri="{FF2B5EF4-FFF2-40B4-BE49-F238E27FC236}">
                  <a16:creationId xmlns:a16="http://schemas.microsoft.com/office/drawing/2014/main" id="{B6AA08DC-FE69-4037-A3A4-346337919D26}"/>
                </a:ext>
              </a:extLst>
            </p:cNvPr>
            <p:cNvCxnSpPr>
              <a:cxnSpLocks/>
              <a:stCxn id="153" idx="6"/>
              <a:endCxn id="123" idx="2"/>
            </p:cNvCxnSpPr>
            <p:nvPr/>
          </p:nvCxnSpPr>
          <p:spPr>
            <a:xfrm flipV="1">
              <a:off x="1903895" y="5232792"/>
              <a:ext cx="1661305" cy="972708"/>
            </a:xfrm>
            <a:prstGeom prst="curvedConnector3">
              <a:avLst>
                <a:gd name="adj1" fmla="val 50000"/>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직선 화살표 연결선 114">
              <a:extLst>
                <a:ext uri="{FF2B5EF4-FFF2-40B4-BE49-F238E27FC236}">
                  <a16:creationId xmlns:a16="http://schemas.microsoft.com/office/drawing/2014/main" id="{A13CBE87-6B39-405A-BF7F-5ED451745536}"/>
                </a:ext>
              </a:extLst>
            </p:cNvPr>
            <p:cNvCxnSpPr>
              <a:cxnSpLocks/>
              <a:stCxn id="149" idx="3"/>
              <a:endCxn id="150" idx="1"/>
            </p:cNvCxnSpPr>
            <p:nvPr/>
          </p:nvCxnSpPr>
          <p:spPr>
            <a:xfrm>
              <a:off x="7280455" y="3868905"/>
              <a:ext cx="155248"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6" name="직선 화살표 연결선 115">
              <a:extLst>
                <a:ext uri="{FF2B5EF4-FFF2-40B4-BE49-F238E27FC236}">
                  <a16:creationId xmlns:a16="http://schemas.microsoft.com/office/drawing/2014/main" id="{D863D247-8F11-43D3-945D-170E06F158F3}"/>
                </a:ext>
              </a:extLst>
            </p:cNvPr>
            <p:cNvCxnSpPr>
              <a:cxnSpLocks/>
              <a:stCxn id="147" idx="3"/>
              <a:endCxn id="148" idx="1"/>
            </p:cNvCxnSpPr>
            <p:nvPr/>
          </p:nvCxnSpPr>
          <p:spPr>
            <a:xfrm flipV="1">
              <a:off x="7278068" y="5062350"/>
              <a:ext cx="157634" cy="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7" name="직선 화살표 연결선 116">
              <a:extLst>
                <a:ext uri="{FF2B5EF4-FFF2-40B4-BE49-F238E27FC236}">
                  <a16:creationId xmlns:a16="http://schemas.microsoft.com/office/drawing/2014/main" id="{D1A8736B-C2DF-4669-B0FD-8BBDA1C835B3}"/>
                </a:ext>
              </a:extLst>
            </p:cNvPr>
            <p:cNvCxnSpPr>
              <a:cxnSpLocks/>
              <a:stCxn id="145" idx="3"/>
              <a:endCxn id="146" idx="1"/>
            </p:cNvCxnSpPr>
            <p:nvPr/>
          </p:nvCxnSpPr>
          <p:spPr>
            <a:xfrm flipV="1">
              <a:off x="7278068" y="6252882"/>
              <a:ext cx="157634" cy="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8" name="직선 화살표 연결선 117">
              <a:extLst>
                <a:ext uri="{FF2B5EF4-FFF2-40B4-BE49-F238E27FC236}">
                  <a16:creationId xmlns:a16="http://schemas.microsoft.com/office/drawing/2014/main" id="{B88B23E0-7E1B-44CA-9DE7-43B642F86827}"/>
                </a:ext>
              </a:extLst>
            </p:cNvPr>
            <p:cNvCxnSpPr>
              <a:cxnSpLocks/>
              <a:endCxn id="139" idx="3"/>
            </p:cNvCxnSpPr>
            <p:nvPr/>
          </p:nvCxnSpPr>
          <p:spPr>
            <a:xfrm flipH="1">
              <a:off x="9430135" y="5246832"/>
              <a:ext cx="3089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9" name="직사각형 118">
              <a:extLst>
                <a:ext uri="{FF2B5EF4-FFF2-40B4-BE49-F238E27FC236}">
                  <a16:creationId xmlns:a16="http://schemas.microsoft.com/office/drawing/2014/main" id="{F53924CB-F445-427A-8823-C44CC139A9A0}"/>
                </a:ext>
              </a:extLst>
            </p:cNvPr>
            <p:cNvSpPr/>
            <p:nvPr/>
          </p:nvSpPr>
          <p:spPr>
            <a:xfrm>
              <a:off x="7687918" y="4833095"/>
              <a:ext cx="716645" cy="978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pic>
          <p:nvPicPr>
            <p:cNvPr id="120" name="그림 119">
              <a:extLst>
                <a:ext uri="{FF2B5EF4-FFF2-40B4-BE49-F238E27FC236}">
                  <a16:creationId xmlns:a16="http://schemas.microsoft.com/office/drawing/2014/main" id="{7AB5438D-3565-465F-AB8A-76101358B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1134" y="4876249"/>
              <a:ext cx="372202" cy="372202"/>
            </a:xfrm>
            <a:prstGeom prst="rect">
              <a:avLst/>
            </a:prstGeom>
          </p:spPr>
        </p:pic>
        <p:pic>
          <p:nvPicPr>
            <p:cNvPr id="121" name="그림 120">
              <a:extLst>
                <a:ext uri="{FF2B5EF4-FFF2-40B4-BE49-F238E27FC236}">
                  <a16:creationId xmlns:a16="http://schemas.microsoft.com/office/drawing/2014/main" id="{2A6252AC-D05D-46B0-AC8D-06D2E47B8D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9062" y="4580306"/>
              <a:ext cx="968860" cy="964086"/>
            </a:xfrm>
            <a:prstGeom prst="rect">
              <a:avLst/>
            </a:prstGeom>
            <a:ln w="19050">
              <a:noFill/>
            </a:ln>
          </p:spPr>
        </p:pic>
        <p:sp>
          <p:nvSpPr>
            <p:cNvPr id="122" name="TextBox 121">
              <a:extLst>
                <a:ext uri="{FF2B5EF4-FFF2-40B4-BE49-F238E27FC236}">
                  <a16:creationId xmlns:a16="http://schemas.microsoft.com/office/drawing/2014/main" id="{F510FB0E-5DE7-4F07-96D1-C3F28D5A0951}"/>
                </a:ext>
              </a:extLst>
            </p:cNvPr>
            <p:cNvSpPr txBox="1"/>
            <p:nvPr/>
          </p:nvSpPr>
          <p:spPr>
            <a:xfrm>
              <a:off x="9737143" y="5539053"/>
              <a:ext cx="970779" cy="338554"/>
            </a:xfrm>
            <a:prstGeom prst="rect">
              <a:avLst/>
            </a:prstGeom>
            <a:solidFill>
              <a:schemeClr val="bg1"/>
            </a:solidFill>
          </p:spPr>
          <p:txBody>
            <a:bodyPr wrap="none" rtlCol="0">
              <a:spAutoFit/>
            </a:bodyPr>
            <a:lstStyle/>
            <a:p>
              <a:pPr algn="ctr"/>
              <a:r>
                <a:rPr lang="en-US" altLang="ko-KR" sz="1600" dirty="0">
                  <a:cs typeface="Times New Roman" panose="02020603050405020304" pitchFamily="18" charset="0"/>
                </a:rPr>
                <a:t>Attention</a:t>
              </a:r>
            </a:p>
          </p:txBody>
        </p:sp>
        <p:sp>
          <p:nvSpPr>
            <p:cNvPr id="123" name="정육면체 122">
              <a:extLst>
                <a:ext uri="{FF2B5EF4-FFF2-40B4-BE49-F238E27FC236}">
                  <a16:creationId xmlns:a16="http://schemas.microsoft.com/office/drawing/2014/main" id="{49BE2734-0607-4D77-B8A6-8D95C023511C}"/>
                </a:ext>
              </a:extLst>
            </p:cNvPr>
            <p:cNvSpPr/>
            <p:nvPr/>
          </p:nvSpPr>
          <p:spPr>
            <a:xfrm>
              <a:off x="3565201" y="4497303"/>
              <a:ext cx="413450" cy="1130094"/>
            </a:xfrm>
            <a:prstGeom prst="cube">
              <a:avLst>
                <a:gd name="adj" fmla="val 82449"/>
              </a:avLst>
            </a:prstGeom>
            <a:solidFill>
              <a:srgbClr val="000099"/>
            </a:solidFill>
            <a:ln>
              <a:noFill/>
            </a:ln>
          </p:spPr>
          <p:style>
            <a:lnRef idx="2">
              <a:schemeClr val="accent4">
                <a:shade val="50000"/>
              </a:schemeClr>
            </a:lnRef>
            <a:fillRef idx="1001">
              <a:schemeClr val="dk2"/>
            </a:fillRef>
            <a:effectRef idx="0">
              <a:schemeClr val="accent4"/>
            </a:effectRef>
            <a:fontRef idx="minor">
              <a:schemeClr val="lt1"/>
            </a:fontRef>
          </p:style>
          <p:txBody>
            <a:bodyPr rtlCol="0" anchor="ctr"/>
            <a:lstStyle/>
            <a:p>
              <a:pPr algn="ctr"/>
              <a:endParaRPr lang="ko-KR" altLang="en-US" sz="1600"/>
            </a:p>
          </p:txBody>
        </p:sp>
        <p:sp>
          <p:nvSpPr>
            <p:cNvPr id="124" name="정육면체 123">
              <a:extLst>
                <a:ext uri="{FF2B5EF4-FFF2-40B4-BE49-F238E27FC236}">
                  <a16:creationId xmlns:a16="http://schemas.microsoft.com/office/drawing/2014/main" id="{A3EEB20E-39B5-44B3-B677-D9C6DBEDD261}"/>
                </a:ext>
              </a:extLst>
            </p:cNvPr>
            <p:cNvSpPr/>
            <p:nvPr/>
          </p:nvSpPr>
          <p:spPr>
            <a:xfrm>
              <a:off x="3817757" y="4639134"/>
              <a:ext cx="310358" cy="846431"/>
            </a:xfrm>
            <a:prstGeom prst="cube">
              <a:avLst>
                <a:gd name="adj" fmla="val 75452"/>
              </a:avLst>
            </a:prstGeom>
            <a:solidFill>
              <a:srgbClr val="000099"/>
            </a:solidFill>
            <a:ln>
              <a:noFill/>
            </a:ln>
          </p:spPr>
          <p:style>
            <a:lnRef idx="2">
              <a:schemeClr val="accent4">
                <a:shade val="50000"/>
              </a:schemeClr>
            </a:lnRef>
            <a:fillRef idx="1001">
              <a:schemeClr val="dk2"/>
            </a:fillRef>
            <a:effectRef idx="0">
              <a:schemeClr val="accent4"/>
            </a:effectRef>
            <a:fontRef idx="minor">
              <a:schemeClr val="lt1"/>
            </a:fontRef>
          </p:style>
          <p:txBody>
            <a:bodyPr rtlCol="0" anchor="ctr"/>
            <a:lstStyle/>
            <a:p>
              <a:pPr algn="ctr"/>
              <a:endParaRPr lang="ko-KR" altLang="en-US" sz="1600" dirty="0"/>
            </a:p>
          </p:txBody>
        </p:sp>
        <p:sp>
          <p:nvSpPr>
            <p:cNvPr id="125" name="정육면체 124">
              <a:extLst>
                <a:ext uri="{FF2B5EF4-FFF2-40B4-BE49-F238E27FC236}">
                  <a16:creationId xmlns:a16="http://schemas.microsoft.com/office/drawing/2014/main" id="{CD16654F-CE3E-460F-8391-A7AB804FB864}"/>
                </a:ext>
              </a:extLst>
            </p:cNvPr>
            <p:cNvSpPr/>
            <p:nvPr/>
          </p:nvSpPr>
          <p:spPr>
            <a:xfrm>
              <a:off x="4039607" y="4780206"/>
              <a:ext cx="230393" cy="564287"/>
            </a:xfrm>
            <a:prstGeom prst="cube">
              <a:avLst>
                <a:gd name="adj" fmla="val 64876"/>
              </a:avLst>
            </a:prstGeom>
            <a:solidFill>
              <a:srgbClr val="000099"/>
            </a:solidFill>
            <a:ln>
              <a:noFill/>
            </a:ln>
          </p:spPr>
          <p:style>
            <a:lnRef idx="2">
              <a:schemeClr val="accent4">
                <a:shade val="50000"/>
              </a:schemeClr>
            </a:lnRef>
            <a:fillRef idx="1001">
              <a:schemeClr val="dk2"/>
            </a:fillRef>
            <a:effectRef idx="0">
              <a:schemeClr val="accent4"/>
            </a:effectRef>
            <a:fontRef idx="minor">
              <a:schemeClr val="lt1"/>
            </a:fontRef>
          </p:style>
          <p:txBody>
            <a:bodyPr rtlCol="0" anchor="ctr"/>
            <a:lstStyle/>
            <a:p>
              <a:pPr algn="ctr"/>
              <a:endParaRPr lang="ko-KR" altLang="en-US" sz="1600"/>
            </a:p>
          </p:txBody>
        </p:sp>
        <p:sp>
          <p:nvSpPr>
            <p:cNvPr id="126" name="정육면체 125">
              <a:extLst>
                <a:ext uri="{FF2B5EF4-FFF2-40B4-BE49-F238E27FC236}">
                  <a16:creationId xmlns:a16="http://schemas.microsoft.com/office/drawing/2014/main" id="{9FD4C98F-4E34-4622-8D55-A1EF2BA893A6}"/>
                </a:ext>
              </a:extLst>
            </p:cNvPr>
            <p:cNvSpPr/>
            <p:nvPr/>
          </p:nvSpPr>
          <p:spPr>
            <a:xfrm>
              <a:off x="4476643" y="4780206"/>
              <a:ext cx="230393" cy="564287"/>
            </a:xfrm>
            <a:prstGeom prst="cube">
              <a:avLst>
                <a:gd name="adj" fmla="val 64876"/>
              </a:avLst>
            </a:prstGeom>
            <a:solidFill>
              <a:srgbClr val="FF0000"/>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ko-KR" altLang="en-US" sz="1600"/>
            </a:p>
          </p:txBody>
        </p:sp>
        <p:sp>
          <p:nvSpPr>
            <p:cNvPr id="127" name="정육면체 126">
              <a:extLst>
                <a:ext uri="{FF2B5EF4-FFF2-40B4-BE49-F238E27FC236}">
                  <a16:creationId xmlns:a16="http://schemas.microsoft.com/office/drawing/2014/main" id="{7363B21C-9E7B-4703-9ED3-0EB219EDCD89}"/>
                </a:ext>
              </a:extLst>
            </p:cNvPr>
            <p:cNvSpPr/>
            <p:nvPr/>
          </p:nvSpPr>
          <p:spPr>
            <a:xfrm>
              <a:off x="4645065" y="4639134"/>
              <a:ext cx="310358" cy="846431"/>
            </a:xfrm>
            <a:prstGeom prst="cube">
              <a:avLst>
                <a:gd name="adj" fmla="val 75452"/>
              </a:avLst>
            </a:prstGeom>
            <a:solidFill>
              <a:srgbClr val="FF0000"/>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ko-KR" altLang="en-US" sz="1600" dirty="0"/>
            </a:p>
          </p:txBody>
        </p:sp>
        <p:sp>
          <p:nvSpPr>
            <p:cNvPr id="128" name="정육면체 127">
              <a:extLst>
                <a:ext uri="{FF2B5EF4-FFF2-40B4-BE49-F238E27FC236}">
                  <a16:creationId xmlns:a16="http://schemas.microsoft.com/office/drawing/2014/main" id="{0E4F6190-6405-4FAF-B934-A909C653A4B0}"/>
                </a:ext>
              </a:extLst>
            </p:cNvPr>
            <p:cNvSpPr/>
            <p:nvPr/>
          </p:nvSpPr>
          <p:spPr>
            <a:xfrm>
              <a:off x="4821067" y="4497303"/>
              <a:ext cx="413450" cy="1130094"/>
            </a:xfrm>
            <a:prstGeom prst="cube">
              <a:avLst>
                <a:gd name="adj" fmla="val 82449"/>
              </a:avLst>
            </a:prstGeom>
            <a:solidFill>
              <a:srgbClr val="FF0000"/>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ko-KR" altLang="en-US" sz="1600"/>
            </a:p>
          </p:txBody>
        </p:sp>
        <p:sp>
          <p:nvSpPr>
            <p:cNvPr id="129" name="TextBox 128">
              <a:extLst>
                <a:ext uri="{FF2B5EF4-FFF2-40B4-BE49-F238E27FC236}">
                  <a16:creationId xmlns:a16="http://schemas.microsoft.com/office/drawing/2014/main" id="{954429A8-8A50-49DC-81D6-A8D4C1FD0BCA}"/>
                </a:ext>
              </a:extLst>
            </p:cNvPr>
            <p:cNvSpPr txBox="1"/>
            <p:nvPr/>
          </p:nvSpPr>
          <p:spPr>
            <a:xfrm>
              <a:off x="3458161" y="5582409"/>
              <a:ext cx="1883401" cy="338554"/>
            </a:xfrm>
            <a:prstGeom prst="rect">
              <a:avLst/>
            </a:prstGeom>
            <a:noFill/>
          </p:spPr>
          <p:txBody>
            <a:bodyPr wrap="none" rtlCol="0">
              <a:spAutoFit/>
            </a:bodyPr>
            <a:lstStyle/>
            <a:p>
              <a:pPr algn="ctr"/>
              <a:r>
                <a:rPr lang="en-US" altLang="ko-KR" sz="1600" b="1" dirty="0">
                  <a:cs typeface="Times New Roman" panose="02020603050405020304" pitchFamily="18" charset="0"/>
                </a:rPr>
                <a:t>(1) Attack generator</a:t>
              </a:r>
            </a:p>
          </p:txBody>
        </p:sp>
        <p:pic>
          <p:nvPicPr>
            <p:cNvPr id="130" name="그림 129">
              <a:extLst>
                <a:ext uri="{FF2B5EF4-FFF2-40B4-BE49-F238E27FC236}">
                  <a16:creationId xmlns:a16="http://schemas.microsoft.com/office/drawing/2014/main" id="{965AFAE2-1B66-4FAD-959F-E269FAB9EB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6792" y="4577920"/>
              <a:ext cx="968860" cy="968859"/>
            </a:xfrm>
            <a:prstGeom prst="rect">
              <a:avLst/>
            </a:prstGeom>
            <a:ln w="19050">
              <a:noFill/>
            </a:ln>
          </p:spPr>
        </p:pic>
        <p:sp>
          <p:nvSpPr>
            <p:cNvPr id="131" name="TextBox 130">
              <a:extLst>
                <a:ext uri="{FF2B5EF4-FFF2-40B4-BE49-F238E27FC236}">
                  <a16:creationId xmlns:a16="http://schemas.microsoft.com/office/drawing/2014/main" id="{D9F162AB-F5DE-4912-A7C0-C1CFF61001C6}"/>
                </a:ext>
              </a:extLst>
            </p:cNvPr>
            <p:cNvSpPr txBox="1"/>
            <p:nvPr/>
          </p:nvSpPr>
          <p:spPr>
            <a:xfrm>
              <a:off x="1485804" y="4240366"/>
              <a:ext cx="1354290" cy="338554"/>
            </a:xfrm>
            <a:prstGeom prst="rect">
              <a:avLst/>
            </a:prstGeom>
            <a:solidFill>
              <a:schemeClr val="bg1"/>
            </a:solidFill>
          </p:spPr>
          <p:txBody>
            <a:bodyPr wrap="square" rtlCol="0">
              <a:spAutoFit/>
            </a:bodyPr>
            <a:lstStyle/>
            <a:p>
              <a:pPr algn="ctr"/>
              <a:r>
                <a:rPr lang="en-US" altLang="ko-KR" sz="1600" dirty="0">
                  <a:cs typeface="Times New Roman" panose="02020603050405020304" pitchFamily="18" charset="0"/>
                </a:rPr>
                <a:t>Natural image</a:t>
              </a:r>
            </a:p>
          </p:txBody>
        </p:sp>
        <p:grpSp>
          <p:nvGrpSpPr>
            <p:cNvPr id="132" name="그룹 131">
              <a:extLst>
                <a:ext uri="{FF2B5EF4-FFF2-40B4-BE49-F238E27FC236}">
                  <a16:creationId xmlns:a16="http://schemas.microsoft.com/office/drawing/2014/main" id="{517481B6-E5F3-4396-92E8-E8983D3D7C38}"/>
                </a:ext>
              </a:extLst>
            </p:cNvPr>
            <p:cNvGrpSpPr/>
            <p:nvPr/>
          </p:nvGrpSpPr>
          <p:grpSpPr>
            <a:xfrm>
              <a:off x="1363500" y="6117716"/>
              <a:ext cx="1661305" cy="619596"/>
              <a:chOff x="-140553" y="4614227"/>
              <a:chExt cx="2119734" cy="790571"/>
            </a:xfrm>
          </p:grpSpPr>
          <p:sp>
            <p:nvSpPr>
              <p:cNvPr id="151" name="타원 150">
                <a:extLst>
                  <a:ext uri="{FF2B5EF4-FFF2-40B4-BE49-F238E27FC236}">
                    <a16:creationId xmlns:a16="http://schemas.microsoft.com/office/drawing/2014/main" id="{194789AF-3A00-41E4-9F6F-82C37B6F661F}"/>
                  </a:ext>
                </a:extLst>
              </p:cNvPr>
              <p:cNvSpPr/>
              <p:nvPr/>
            </p:nvSpPr>
            <p:spPr>
              <a:xfrm>
                <a:off x="-140553" y="4614227"/>
                <a:ext cx="2119734" cy="7905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cs typeface="Times New Roman" panose="02020603050405020304" pitchFamily="18" charset="0"/>
                  </a:rPr>
                  <a:t>Gaussian</a:t>
                </a:r>
              </a:p>
              <a:p>
                <a:pPr algn="ctr"/>
                <a:r>
                  <a:rPr lang="en-US" altLang="ko-KR" sz="1600" dirty="0">
                    <a:solidFill>
                      <a:schemeClr val="tx1"/>
                    </a:solidFill>
                    <a:cs typeface="Times New Roman" panose="02020603050405020304" pitchFamily="18" charset="0"/>
                  </a:rPr>
                  <a:t>distribution</a:t>
                </a:r>
                <a:endParaRPr lang="ko-KR" altLang="en-US" sz="1600" dirty="0">
                  <a:solidFill>
                    <a:schemeClr val="tx1"/>
                  </a:solidFill>
                  <a:cs typeface="Times New Roman" panose="02020603050405020304" pitchFamily="18" charset="0"/>
                </a:endParaRPr>
              </a:p>
            </p:txBody>
          </p:sp>
          <p:sp>
            <p:nvSpPr>
              <p:cNvPr id="152" name="타원 151">
                <a:extLst>
                  <a:ext uri="{FF2B5EF4-FFF2-40B4-BE49-F238E27FC236}">
                    <a16:creationId xmlns:a16="http://schemas.microsoft.com/office/drawing/2014/main" id="{F5F96A2A-F987-485F-B021-61F2A38C5D00}"/>
                  </a:ext>
                </a:extLst>
              </p:cNvPr>
              <p:cNvSpPr/>
              <p:nvPr/>
            </p:nvSpPr>
            <p:spPr>
              <a:xfrm>
                <a:off x="1297770" y="4684835"/>
                <a:ext cx="81539" cy="828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53" name="타원 152">
                <a:extLst>
                  <a:ext uri="{FF2B5EF4-FFF2-40B4-BE49-F238E27FC236}">
                    <a16:creationId xmlns:a16="http://schemas.microsoft.com/office/drawing/2014/main" id="{BF15ADC2-9B7F-4499-8165-B78652987ADD}"/>
                  </a:ext>
                </a:extLst>
              </p:cNvPr>
              <p:cNvSpPr/>
              <p:nvPr/>
            </p:nvSpPr>
            <p:spPr>
              <a:xfrm>
                <a:off x="467423" y="4684835"/>
                <a:ext cx="81539" cy="82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54" name="타원 153">
                <a:extLst>
                  <a:ext uri="{FF2B5EF4-FFF2-40B4-BE49-F238E27FC236}">
                    <a16:creationId xmlns:a16="http://schemas.microsoft.com/office/drawing/2014/main" id="{EFD6D785-AED6-4A7A-AF54-129DA9462889}"/>
                  </a:ext>
                </a:extLst>
              </p:cNvPr>
              <p:cNvSpPr/>
              <p:nvPr/>
            </p:nvSpPr>
            <p:spPr>
              <a:xfrm>
                <a:off x="1627829" y="5119204"/>
                <a:ext cx="81539" cy="828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sp>
          <p:nvSpPr>
            <p:cNvPr id="133" name="TextBox 132">
              <a:extLst>
                <a:ext uri="{FF2B5EF4-FFF2-40B4-BE49-F238E27FC236}">
                  <a16:creationId xmlns:a16="http://schemas.microsoft.com/office/drawing/2014/main" id="{76BC5609-3E8E-4D63-A1A6-C3696BA30B2A}"/>
                </a:ext>
              </a:extLst>
            </p:cNvPr>
            <p:cNvSpPr txBox="1"/>
            <p:nvPr/>
          </p:nvSpPr>
          <p:spPr>
            <a:xfrm>
              <a:off x="2203988" y="5671947"/>
              <a:ext cx="1161152" cy="338554"/>
            </a:xfrm>
            <a:prstGeom prst="rect">
              <a:avLst/>
            </a:prstGeom>
            <a:solidFill>
              <a:schemeClr val="bg1"/>
            </a:solidFill>
            <a:ln>
              <a:solidFill>
                <a:schemeClr val="tx1"/>
              </a:solidFill>
            </a:ln>
          </p:spPr>
          <p:txBody>
            <a:bodyPr wrap="none" rtlCol="0">
              <a:spAutoFit/>
            </a:bodyPr>
            <a:lstStyle/>
            <a:p>
              <a:pPr algn="ctr"/>
              <a:r>
                <a:rPr lang="en-US" altLang="ko-KR" sz="1600" dirty="0">
                  <a:cs typeface="Times New Roman" panose="02020603050405020304" pitchFamily="18" charset="0"/>
                </a:rPr>
                <a:t>Latent code</a:t>
              </a:r>
              <a:endParaRPr lang="ko-KR" altLang="en-US" sz="1600" b="1" dirty="0">
                <a:cs typeface="Times New Roman" panose="02020603050405020304" pitchFamily="18" charset="0"/>
              </a:endParaRPr>
            </a:p>
          </p:txBody>
        </p:sp>
        <p:grpSp>
          <p:nvGrpSpPr>
            <p:cNvPr id="134" name="그룹 133">
              <a:extLst>
                <a:ext uri="{FF2B5EF4-FFF2-40B4-BE49-F238E27FC236}">
                  <a16:creationId xmlns:a16="http://schemas.microsoft.com/office/drawing/2014/main" id="{9A7C22E3-FB43-4B5A-8F6A-C78E5360CA48}"/>
                </a:ext>
              </a:extLst>
            </p:cNvPr>
            <p:cNvGrpSpPr/>
            <p:nvPr/>
          </p:nvGrpSpPr>
          <p:grpSpPr>
            <a:xfrm>
              <a:off x="6313981" y="3384474"/>
              <a:ext cx="2090582" cy="968860"/>
              <a:chOff x="6175990" y="1010286"/>
              <a:chExt cx="2667468" cy="1236213"/>
            </a:xfrm>
          </p:grpSpPr>
          <p:pic>
            <p:nvPicPr>
              <p:cNvPr id="149" name="그림 148">
                <a:extLst>
                  <a:ext uri="{FF2B5EF4-FFF2-40B4-BE49-F238E27FC236}">
                    <a16:creationId xmlns:a16="http://schemas.microsoft.com/office/drawing/2014/main" id="{FFB3A052-3FD5-45B1-A951-91ACC8448D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5990" y="1010286"/>
                <a:ext cx="1230123" cy="1236213"/>
              </a:xfrm>
              <a:prstGeom prst="rect">
                <a:avLst/>
              </a:prstGeom>
              <a:ln w="19050">
                <a:solidFill>
                  <a:srgbClr val="C00000"/>
                </a:solidFill>
              </a:ln>
            </p:spPr>
          </p:pic>
          <p:pic>
            <p:nvPicPr>
              <p:cNvPr id="150" name="그림 149">
                <a:extLst>
                  <a:ext uri="{FF2B5EF4-FFF2-40B4-BE49-F238E27FC236}">
                    <a16:creationId xmlns:a16="http://schemas.microsoft.com/office/drawing/2014/main" id="{A344DD45-5A30-45E0-A9C6-1D8D729667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7246" y="1010286"/>
                <a:ext cx="1236212" cy="1236212"/>
              </a:xfrm>
              <a:prstGeom prst="rect">
                <a:avLst/>
              </a:prstGeom>
              <a:ln w="19050">
                <a:solidFill>
                  <a:srgbClr val="C00000"/>
                </a:solidFill>
              </a:ln>
            </p:spPr>
          </p:pic>
        </p:grpSp>
        <p:grpSp>
          <p:nvGrpSpPr>
            <p:cNvPr id="135" name="그룹 134">
              <a:extLst>
                <a:ext uri="{FF2B5EF4-FFF2-40B4-BE49-F238E27FC236}">
                  <a16:creationId xmlns:a16="http://schemas.microsoft.com/office/drawing/2014/main" id="{D7D25E5D-B452-4309-A3DC-E7BDD848A422}"/>
                </a:ext>
              </a:extLst>
            </p:cNvPr>
            <p:cNvGrpSpPr/>
            <p:nvPr/>
          </p:nvGrpSpPr>
          <p:grpSpPr>
            <a:xfrm>
              <a:off x="6313981" y="4577920"/>
              <a:ext cx="2090582" cy="968860"/>
              <a:chOff x="6175990" y="2533058"/>
              <a:chExt cx="2667468" cy="1236213"/>
            </a:xfrm>
          </p:grpSpPr>
          <p:pic>
            <p:nvPicPr>
              <p:cNvPr id="147" name="그림 146">
                <a:extLst>
                  <a:ext uri="{FF2B5EF4-FFF2-40B4-BE49-F238E27FC236}">
                    <a16:creationId xmlns:a16="http://schemas.microsoft.com/office/drawing/2014/main" id="{10BD596D-301E-44A9-B370-018BC8F477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75990" y="2533058"/>
                <a:ext cx="1230123" cy="1236213"/>
              </a:xfrm>
              <a:prstGeom prst="rect">
                <a:avLst/>
              </a:prstGeom>
              <a:ln w="19050">
                <a:solidFill>
                  <a:srgbClr val="7030A0"/>
                </a:solidFill>
              </a:ln>
            </p:spPr>
          </p:pic>
          <p:pic>
            <p:nvPicPr>
              <p:cNvPr id="148" name="그림 147">
                <a:extLst>
                  <a:ext uri="{FF2B5EF4-FFF2-40B4-BE49-F238E27FC236}">
                    <a16:creationId xmlns:a16="http://schemas.microsoft.com/office/drawing/2014/main" id="{7401716B-2B2A-4649-A585-6AF6EC9EAE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07246" y="2533058"/>
                <a:ext cx="1236212" cy="1236212"/>
              </a:xfrm>
              <a:prstGeom prst="rect">
                <a:avLst/>
              </a:prstGeom>
              <a:ln w="19050">
                <a:solidFill>
                  <a:srgbClr val="7030A0"/>
                </a:solidFill>
              </a:ln>
            </p:spPr>
          </p:pic>
        </p:grpSp>
        <p:grpSp>
          <p:nvGrpSpPr>
            <p:cNvPr id="136" name="그룹 135">
              <a:extLst>
                <a:ext uri="{FF2B5EF4-FFF2-40B4-BE49-F238E27FC236}">
                  <a16:creationId xmlns:a16="http://schemas.microsoft.com/office/drawing/2014/main" id="{6C6DD4BD-8560-4253-8168-A3C5D8542666}"/>
                </a:ext>
              </a:extLst>
            </p:cNvPr>
            <p:cNvGrpSpPr/>
            <p:nvPr/>
          </p:nvGrpSpPr>
          <p:grpSpPr>
            <a:xfrm>
              <a:off x="6313981" y="5768452"/>
              <a:ext cx="2090582" cy="968860"/>
              <a:chOff x="6175990" y="4242226"/>
              <a:chExt cx="2667468" cy="1236213"/>
            </a:xfrm>
          </p:grpSpPr>
          <p:pic>
            <p:nvPicPr>
              <p:cNvPr id="145" name="그림 144">
                <a:extLst>
                  <a:ext uri="{FF2B5EF4-FFF2-40B4-BE49-F238E27FC236}">
                    <a16:creationId xmlns:a16="http://schemas.microsoft.com/office/drawing/2014/main" id="{55755659-7C64-42ED-91C7-4BE4C0E874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75990" y="4242226"/>
                <a:ext cx="1230123" cy="1236213"/>
              </a:xfrm>
              <a:prstGeom prst="rect">
                <a:avLst/>
              </a:prstGeom>
              <a:ln w="19050">
                <a:solidFill>
                  <a:srgbClr val="00B050"/>
                </a:solidFill>
              </a:ln>
            </p:spPr>
          </p:pic>
          <p:pic>
            <p:nvPicPr>
              <p:cNvPr id="146" name="그림 145">
                <a:extLst>
                  <a:ext uri="{FF2B5EF4-FFF2-40B4-BE49-F238E27FC236}">
                    <a16:creationId xmlns:a16="http://schemas.microsoft.com/office/drawing/2014/main" id="{ED9E82DE-3E10-403E-8DC1-EAF41C2CFE0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07246" y="4242226"/>
                <a:ext cx="1236212" cy="1236212"/>
              </a:xfrm>
              <a:prstGeom prst="rect">
                <a:avLst/>
              </a:prstGeom>
              <a:ln w="19050">
                <a:solidFill>
                  <a:srgbClr val="00B050"/>
                </a:solidFill>
              </a:ln>
            </p:spPr>
          </p:pic>
        </p:grpSp>
        <p:sp>
          <p:nvSpPr>
            <p:cNvPr id="137" name="TextBox 136">
              <a:extLst>
                <a:ext uri="{FF2B5EF4-FFF2-40B4-BE49-F238E27FC236}">
                  <a16:creationId xmlns:a16="http://schemas.microsoft.com/office/drawing/2014/main" id="{D7E668F2-AC57-476E-BF44-FF4D224A4206}"/>
                </a:ext>
              </a:extLst>
            </p:cNvPr>
            <p:cNvSpPr txBox="1"/>
            <p:nvPr/>
          </p:nvSpPr>
          <p:spPr>
            <a:xfrm>
              <a:off x="7434745" y="3027672"/>
              <a:ext cx="970779" cy="338554"/>
            </a:xfrm>
            <a:prstGeom prst="rect">
              <a:avLst/>
            </a:prstGeom>
            <a:noFill/>
          </p:spPr>
          <p:txBody>
            <a:bodyPr wrap="none" rtlCol="0">
              <a:spAutoFit/>
            </a:bodyPr>
            <a:lstStyle/>
            <a:p>
              <a:pPr algn="ctr"/>
              <a:r>
                <a:rPr lang="en-US" altLang="ko-KR" sz="1600" dirty="0">
                  <a:cs typeface="Times New Roman" panose="02020603050405020304" pitchFamily="18" charset="0"/>
                </a:rPr>
                <a:t>Attention</a:t>
              </a:r>
              <a:endParaRPr lang="en-US" altLang="ko-KR" sz="1600" b="1" i="1" dirty="0">
                <a:cs typeface="Times New Roman" panose="02020603050405020304" pitchFamily="18" charset="0"/>
              </a:endParaRPr>
            </a:p>
          </p:txBody>
        </p:sp>
        <p:sp>
          <p:nvSpPr>
            <p:cNvPr id="138" name="TextBox 137">
              <a:extLst>
                <a:ext uri="{FF2B5EF4-FFF2-40B4-BE49-F238E27FC236}">
                  <a16:creationId xmlns:a16="http://schemas.microsoft.com/office/drawing/2014/main" id="{FDB78CF2-D13C-48E8-B7B7-BA56C42FA958}"/>
                </a:ext>
              </a:extLst>
            </p:cNvPr>
            <p:cNvSpPr txBox="1"/>
            <p:nvPr/>
          </p:nvSpPr>
          <p:spPr>
            <a:xfrm>
              <a:off x="6212681" y="3027672"/>
              <a:ext cx="1166688" cy="338554"/>
            </a:xfrm>
            <a:prstGeom prst="rect">
              <a:avLst/>
            </a:prstGeom>
            <a:noFill/>
          </p:spPr>
          <p:txBody>
            <a:bodyPr wrap="square" rtlCol="0">
              <a:spAutoFit/>
            </a:bodyPr>
            <a:lstStyle/>
            <a:p>
              <a:pPr algn="ctr"/>
              <a:r>
                <a:rPr lang="en-US" altLang="ko-KR" sz="1600" dirty="0">
                  <a:cs typeface="Times New Roman" panose="02020603050405020304" pitchFamily="18" charset="0"/>
                </a:rPr>
                <a:t>Adv. image</a:t>
              </a:r>
              <a:endParaRPr lang="ko-KR" altLang="en-US" sz="1600" b="1"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9" name="사각형: 둥근 모서리 138">
                  <a:extLst>
                    <a:ext uri="{FF2B5EF4-FFF2-40B4-BE49-F238E27FC236}">
                      <a16:creationId xmlns:a16="http://schemas.microsoft.com/office/drawing/2014/main" id="{67FEB06E-61F1-4DF8-8394-65C4660D36F9}"/>
                    </a:ext>
                  </a:extLst>
                </p:cNvPr>
                <p:cNvSpPr/>
                <p:nvPr/>
              </p:nvSpPr>
              <p:spPr>
                <a:xfrm>
                  <a:off x="8713490" y="5062350"/>
                  <a:ext cx="716645" cy="368966"/>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chemeClr val="tx1"/>
                      </a:solidFill>
                    </a:rPr>
                    <a:t>(2)</a:t>
                  </a:r>
                  <a14:m>
                    <m:oMath xmlns:m="http://schemas.openxmlformats.org/officeDocument/2006/math">
                      <m:sSub>
                        <m:sSubPr>
                          <m:ctrlPr>
                            <a:rPr lang="en-US" altLang="ko-KR" sz="1600" b="1" i="1" smtClean="0">
                              <a:solidFill>
                                <a:schemeClr val="tx1"/>
                              </a:solidFill>
                              <a:latin typeface="Cambria Math" panose="02040503050406030204" pitchFamily="18" charset="0"/>
                            </a:rPr>
                          </m:ctrlPr>
                        </m:sSubPr>
                        <m:e>
                          <m:r>
                            <a:rPr lang="en-US" altLang="ko-KR" sz="1600" b="1" i="1" smtClean="0">
                              <a:solidFill>
                                <a:schemeClr val="tx1"/>
                              </a:solidFill>
                              <a:latin typeface="Cambria Math" panose="02040503050406030204" pitchFamily="18" charset="0"/>
                            </a:rPr>
                            <m:t>𝑳</m:t>
                          </m:r>
                        </m:e>
                        <m:sub>
                          <m:r>
                            <a:rPr lang="en-US" altLang="ko-KR" sz="1600" b="1" i="1" smtClean="0">
                              <a:solidFill>
                                <a:schemeClr val="tx1"/>
                              </a:solidFill>
                              <a:latin typeface="Cambria Math" panose="02040503050406030204" pitchFamily="18" charset="0"/>
                            </a:rPr>
                            <m:t>𝒂𝒕𝒕𝒏</m:t>
                          </m:r>
                        </m:sub>
                      </m:sSub>
                    </m:oMath>
                  </a14:m>
                  <a:endParaRPr lang="ko-KR" altLang="en-US" sz="1600" b="1" dirty="0">
                    <a:solidFill>
                      <a:schemeClr val="tx1"/>
                    </a:solidFill>
                  </a:endParaRPr>
                </a:p>
              </p:txBody>
            </p:sp>
          </mc:Choice>
          <mc:Fallback xmlns="">
            <p:sp>
              <p:nvSpPr>
                <p:cNvPr id="139" name="사각형: 둥근 모서리 138">
                  <a:extLst>
                    <a:ext uri="{FF2B5EF4-FFF2-40B4-BE49-F238E27FC236}">
                      <a16:creationId xmlns:a16="http://schemas.microsoft.com/office/drawing/2014/main" id="{67FEB06E-61F1-4DF8-8394-65C4660D36F9}"/>
                    </a:ext>
                  </a:extLst>
                </p:cNvPr>
                <p:cNvSpPr>
                  <a:spLocks noRot="1" noChangeAspect="1" noMove="1" noResize="1" noEditPoints="1" noAdjustHandles="1" noChangeArrowheads="1" noChangeShapeType="1" noTextEdit="1"/>
                </p:cNvSpPr>
                <p:nvPr/>
              </p:nvSpPr>
              <p:spPr>
                <a:xfrm>
                  <a:off x="8713490" y="5062350"/>
                  <a:ext cx="716645" cy="368966"/>
                </a:xfrm>
                <a:prstGeom prst="roundRect">
                  <a:avLst/>
                </a:prstGeom>
                <a:blipFill>
                  <a:blip r:embed="rId13"/>
                  <a:stretch>
                    <a:fillRect t="-32787" b="-24590"/>
                  </a:stretch>
                </a:blipFill>
                <a:ln w="19050">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40" name="사각형: 둥근 모서리 139">
                  <a:extLst>
                    <a:ext uri="{FF2B5EF4-FFF2-40B4-BE49-F238E27FC236}">
                      <a16:creationId xmlns:a16="http://schemas.microsoft.com/office/drawing/2014/main" id="{1CA304E6-D256-42E0-9465-9270D4498F88}"/>
                    </a:ext>
                  </a:extLst>
                </p:cNvPr>
                <p:cNvSpPr/>
                <p:nvPr/>
              </p:nvSpPr>
              <p:spPr>
                <a:xfrm>
                  <a:off x="8713490" y="4117720"/>
                  <a:ext cx="716645" cy="532657"/>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chemeClr val="tx1"/>
                      </a:solidFill>
                    </a:rPr>
                    <a:t>(3)</a:t>
                  </a:r>
                  <a14:m>
                    <m:oMath xmlns:m="http://schemas.openxmlformats.org/officeDocument/2006/math">
                      <m:sSub>
                        <m:sSubPr>
                          <m:ctrlPr>
                            <a:rPr lang="en-US" altLang="ko-KR" sz="1600" b="1" i="1" smtClean="0">
                              <a:solidFill>
                                <a:schemeClr val="tx1"/>
                              </a:solidFill>
                              <a:latin typeface="Cambria Math" panose="02040503050406030204" pitchFamily="18" charset="0"/>
                            </a:rPr>
                          </m:ctrlPr>
                        </m:sSubPr>
                        <m:e>
                          <m:r>
                            <a:rPr lang="en-US" altLang="ko-KR" sz="1600" b="1" i="1" smtClean="0">
                              <a:solidFill>
                                <a:schemeClr val="tx1"/>
                              </a:solidFill>
                              <a:latin typeface="Cambria Math" panose="02040503050406030204" pitchFamily="18" charset="0"/>
                            </a:rPr>
                            <m:t>𝑳</m:t>
                          </m:r>
                        </m:e>
                        <m:sub>
                          <m:r>
                            <a:rPr lang="en-US" altLang="ko-KR" sz="1600" b="1" i="1" smtClean="0">
                              <a:solidFill>
                                <a:schemeClr val="tx1"/>
                              </a:solidFill>
                              <a:latin typeface="Cambria Math" panose="02040503050406030204" pitchFamily="18" charset="0"/>
                            </a:rPr>
                            <m:t>𝒅𝒊𝒗</m:t>
                          </m:r>
                        </m:sub>
                      </m:sSub>
                    </m:oMath>
                  </a14:m>
                  <a:endParaRPr lang="ko-KR" altLang="en-US" sz="1600" b="1" dirty="0">
                    <a:solidFill>
                      <a:schemeClr val="tx1"/>
                    </a:solidFill>
                  </a:endParaRPr>
                </a:p>
              </p:txBody>
            </p:sp>
          </mc:Choice>
          <mc:Fallback xmlns="">
            <p:sp>
              <p:nvSpPr>
                <p:cNvPr id="140" name="사각형: 둥근 모서리 139">
                  <a:extLst>
                    <a:ext uri="{FF2B5EF4-FFF2-40B4-BE49-F238E27FC236}">
                      <a16:creationId xmlns:a16="http://schemas.microsoft.com/office/drawing/2014/main" id="{1CA304E6-D256-42E0-9465-9270D4498F88}"/>
                    </a:ext>
                  </a:extLst>
                </p:cNvPr>
                <p:cNvSpPr>
                  <a:spLocks noRot="1" noChangeAspect="1" noMove="1" noResize="1" noEditPoints="1" noAdjustHandles="1" noChangeArrowheads="1" noChangeShapeType="1" noTextEdit="1"/>
                </p:cNvSpPr>
                <p:nvPr/>
              </p:nvSpPr>
              <p:spPr>
                <a:xfrm>
                  <a:off x="8713490" y="4117720"/>
                  <a:ext cx="716645" cy="532657"/>
                </a:xfrm>
                <a:prstGeom prst="roundRect">
                  <a:avLst/>
                </a:prstGeom>
                <a:blipFill>
                  <a:blip r:embed="rId14"/>
                  <a:stretch>
                    <a:fillRect t="-8046" b="-4598"/>
                  </a:stretch>
                </a:blipFill>
                <a:ln w="19050">
                  <a:noFill/>
                </a:ln>
              </p:spPr>
              <p:txBody>
                <a:bodyPr/>
                <a:lstStyle/>
                <a:p>
                  <a:r>
                    <a:rPr lang="ko-KR" altLang="en-US">
                      <a:noFill/>
                    </a:rPr>
                    <a:t> </a:t>
                  </a:r>
                </a:p>
              </p:txBody>
            </p:sp>
          </mc:Fallback>
        </mc:AlternateContent>
        <p:cxnSp>
          <p:nvCxnSpPr>
            <p:cNvPr id="141" name="연결선: 구부러짐 140">
              <a:extLst>
                <a:ext uri="{FF2B5EF4-FFF2-40B4-BE49-F238E27FC236}">
                  <a16:creationId xmlns:a16="http://schemas.microsoft.com/office/drawing/2014/main" id="{3A8B108C-7A5B-4782-9F65-BA178AD3DF5A}"/>
                </a:ext>
              </a:extLst>
            </p:cNvPr>
            <p:cNvCxnSpPr>
              <a:cxnSpLocks/>
              <a:stCxn id="150" idx="3"/>
              <a:endCxn id="140" idx="0"/>
            </p:cNvCxnSpPr>
            <p:nvPr/>
          </p:nvCxnSpPr>
          <p:spPr>
            <a:xfrm>
              <a:off x="8404563" y="3868904"/>
              <a:ext cx="667250" cy="248816"/>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연결선: 구부러짐 141">
              <a:extLst>
                <a:ext uri="{FF2B5EF4-FFF2-40B4-BE49-F238E27FC236}">
                  <a16:creationId xmlns:a16="http://schemas.microsoft.com/office/drawing/2014/main" id="{CC5F306B-24CF-4608-91C5-3D81708F9E17}"/>
                </a:ext>
              </a:extLst>
            </p:cNvPr>
            <p:cNvCxnSpPr>
              <a:cxnSpLocks/>
              <a:endCxn id="140" idx="2"/>
            </p:cNvCxnSpPr>
            <p:nvPr/>
          </p:nvCxnSpPr>
          <p:spPr>
            <a:xfrm flipV="1">
              <a:off x="8404563" y="4650377"/>
              <a:ext cx="667250" cy="243017"/>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직선 화살표 연결선 142">
              <a:extLst>
                <a:ext uri="{FF2B5EF4-FFF2-40B4-BE49-F238E27FC236}">
                  <a16:creationId xmlns:a16="http://schemas.microsoft.com/office/drawing/2014/main" id="{9D51773C-C012-4DC6-A9B6-2FC0793870CE}"/>
                </a:ext>
              </a:extLst>
            </p:cNvPr>
            <p:cNvCxnSpPr>
              <a:cxnSpLocks/>
              <a:endCxn id="139" idx="1"/>
            </p:cNvCxnSpPr>
            <p:nvPr/>
          </p:nvCxnSpPr>
          <p:spPr>
            <a:xfrm flipV="1">
              <a:off x="8404563" y="5246832"/>
              <a:ext cx="308927" cy="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연결선: 꺾임 143">
              <a:extLst>
                <a:ext uri="{FF2B5EF4-FFF2-40B4-BE49-F238E27FC236}">
                  <a16:creationId xmlns:a16="http://schemas.microsoft.com/office/drawing/2014/main" id="{A91536C7-1F6D-411B-858A-E9834E75C95E}"/>
                </a:ext>
              </a:extLst>
            </p:cNvPr>
            <p:cNvCxnSpPr>
              <a:cxnSpLocks/>
            </p:cNvCxnSpPr>
            <p:nvPr/>
          </p:nvCxnSpPr>
          <p:spPr>
            <a:xfrm flipV="1">
              <a:off x="2645652" y="4876249"/>
              <a:ext cx="3101583" cy="186101"/>
            </a:xfrm>
            <a:prstGeom prst="bentConnector4">
              <a:avLst>
                <a:gd name="adj1" fmla="val 18394"/>
                <a:gd name="adj2" fmla="val 38314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 name="직사각형 4">
                <a:extLst>
                  <a:ext uri="{FF2B5EF4-FFF2-40B4-BE49-F238E27FC236}">
                    <a16:creationId xmlns:a16="http://schemas.microsoft.com/office/drawing/2014/main" id="{0ACFCCE1-06A8-471D-AE04-E91323E7B746}"/>
                  </a:ext>
                </a:extLst>
              </p:cNvPr>
              <p:cNvSpPr/>
              <p:nvPr/>
            </p:nvSpPr>
            <p:spPr>
              <a:xfrm>
                <a:off x="4176853" y="2248145"/>
                <a:ext cx="3838295" cy="7171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ko-KR" i="1">
                              <a:latin typeface="Cambria Math" panose="02040503050406030204" pitchFamily="18" charset="0"/>
                            </a:rPr>
                          </m:ctrlPr>
                        </m:sSubPr>
                        <m:e>
                          <m:r>
                            <a:rPr lang="en-US" altLang="ko-KR" i="1">
                              <a:latin typeface="Cambria Math" panose="02040503050406030204" pitchFamily="18" charset="0"/>
                            </a:rPr>
                            <m:t>𝐿</m:t>
                          </m:r>
                        </m:e>
                        <m:sub>
                          <m:r>
                            <a:rPr lang="en-US" altLang="ko-KR" i="1">
                              <a:latin typeface="Cambria Math" panose="02040503050406030204" pitchFamily="18" charset="0"/>
                            </a:rPr>
                            <m:t>𝑑𝑖𝑣</m:t>
                          </m:r>
                        </m:sub>
                      </m:sSub>
                      <m:r>
                        <a:rPr lang="en-US" altLang="ko-KR" i="1">
                          <a:latin typeface="Cambria Math" panose="02040503050406030204" pitchFamily="18" charset="0"/>
                        </a:rPr>
                        <m:t>=−</m:t>
                      </m:r>
                      <m:f>
                        <m:fPr>
                          <m:ctrlPr>
                            <a:rPr lang="en-US" altLang="ko-KR" i="1">
                              <a:latin typeface="Cambria Math" panose="02040503050406030204" pitchFamily="18" charset="0"/>
                            </a:rPr>
                          </m:ctrlPr>
                        </m:fPr>
                        <m:num>
                          <m:r>
                            <a:rPr lang="en-US" altLang="ko-KR" i="1">
                              <a:latin typeface="Cambria Math" panose="02040503050406030204" pitchFamily="18" charset="0"/>
                            </a:rPr>
                            <m:t>∥</m:t>
                          </m:r>
                          <m:r>
                            <a:rPr lang="en-US" altLang="ko-KR" i="1">
                              <a:latin typeface="Cambria Math" panose="02040503050406030204" pitchFamily="18" charset="0"/>
                            </a:rPr>
                            <m:t>𝐴</m:t>
                          </m:r>
                          <m:d>
                            <m:dPr>
                              <m:ctrlPr>
                                <a:rPr lang="en-US" altLang="ko-KR" i="1">
                                  <a:latin typeface="Cambria Math" panose="02040503050406030204" pitchFamily="18" charset="0"/>
                                </a:rPr>
                              </m:ctrlPr>
                            </m:dPr>
                            <m:e>
                              <m:sSubSup>
                                <m:sSubSupPr>
                                  <m:ctrlPr>
                                    <a:rPr lang="en-US" altLang="ko-KR" i="1">
                                      <a:latin typeface="Cambria Math" panose="02040503050406030204" pitchFamily="18" charset="0"/>
                                    </a:rPr>
                                  </m:ctrlPr>
                                </m:sSubSupPr>
                                <m:e>
                                  <m:r>
                                    <a:rPr lang="en-US" altLang="ko-KR" i="1">
                                      <a:latin typeface="Cambria Math" panose="02040503050406030204" pitchFamily="18" charset="0"/>
                                    </a:rPr>
                                    <m:t>𝑥</m:t>
                                  </m:r>
                                </m:e>
                                <m:sub>
                                  <m:sSub>
                                    <m:sSubPr>
                                      <m:ctrlPr>
                                        <a:rPr lang="en-US" altLang="ko-KR" i="1">
                                          <a:latin typeface="Cambria Math" panose="02040503050406030204" pitchFamily="18" charset="0"/>
                                        </a:rPr>
                                      </m:ctrlPr>
                                    </m:sSubPr>
                                    <m:e>
                                      <m:r>
                                        <a:rPr lang="en-US" altLang="ko-KR" i="1">
                                          <a:latin typeface="Cambria Math" panose="02040503050406030204" pitchFamily="18" charset="0"/>
                                        </a:rPr>
                                        <m:t>𝑧</m:t>
                                      </m:r>
                                    </m:e>
                                    <m:sub>
                                      <m:r>
                                        <a:rPr lang="en-US" altLang="ko-KR" i="1">
                                          <a:latin typeface="Cambria Math" panose="02040503050406030204" pitchFamily="18" charset="0"/>
                                        </a:rPr>
                                        <m:t>1</m:t>
                                      </m:r>
                                    </m:sub>
                                  </m:sSub>
                                </m:sub>
                                <m:sup>
                                  <m:r>
                                    <a:rPr lang="en-US" altLang="ko-KR" i="1">
                                      <a:latin typeface="Cambria Math" panose="02040503050406030204" pitchFamily="18" charset="0"/>
                                    </a:rPr>
                                    <m:t>𝑎𝑑𝑣</m:t>
                                  </m:r>
                                </m:sup>
                              </m:sSubSup>
                              <m:r>
                                <a:rPr lang="en-US" altLang="ko-KR" i="1">
                                  <a:latin typeface="Cambria Math" panose="02040503050406030204" pitchFamily="18" charset="0"/>
                                </a:rPr>
                                <m:t>;</m:t>
                              </m:r>
                              <m:r>
                                <a:rPr lang="en-US" altLang="ko-KR" i="1">
                                  <a:latin typeface="Cambria Math" panose="02040503050406030204" pitchFamily="18" charset="0"/>
                                </a:rPr>
                                <m:t>𝑡</m:t>
                              </m:r>
                            </m:e>
                          </m:d>
                          <m:r>
                            <a:rPr lang="en-US" altLang="ko-KR" i="1">
                              <a:latin typeface="Cambria Math" panose="02040503050406030204" pitchFamily="18" charset="0"/>
                            </a:rPr>
                            <m:t> −</m:t>
                          </m:r>
                          <m:r>
                            <a:rPr lang="en-US" altLang="ko-KR" i="1">
                              <a:latin typeface="Cambria Math" panose="02040503050406030204" pitchFamily="18" charset="0"/>
                            </a:rPr>
                            <m:t>𝐴</m:t>
                          </m:r>
                          <m:d>
                            <m:dPr>
                              <m:ctrlPr>
                                <a:rPr lang="en-US" altLang="ko-KR" i="1">
                                  <a:latin typeface="Cambria Math" panose="02040503050406030204" pitchFamily="18" charset="0"/>
                                </a:rPr>
                              </m:ctrlPr>
                            </m:dPr>
                            <m:e>
                              <m:sSubSup>
                                <m:sSubSupPr>
                                  <m:ctrlPr>
                                    <a:rPr lang="en-US" altLang="ko-KR" i="1">
                                      <a:latin typeface="Cambria Math" panose="02040503050406030204" pitchFamily="18" charset="0"/>
                                    </a:rPr>
                                  </m:ctrlPr>
                                </m:sSubSupPr>
                                <m:e>
                                  <m:r>
                                    <a:rPr lang="en-US" altLang="ko-KR" i="1">
                                      <a:latin typeface="Cambria Math" panose="02040503050406030204" pitchFamily="18" charset="0"/>
                                    </a:rPr>
                                    <m:t>𝑥</m:t>
                                  </m:r>
                                </m:e>
                                <m:sub>
                                  <m:sSub>
                                    <m:sSubPr>
                                      <m:ctrlPr>
                                        <a:rPr lang="en-US" altLang="ko-KR" i="1">
                                          <a:latin typeface="Cambria Math" panose="02040503050406030204" pitchFamily="18" charset="0"/>
                                        </a:rPr>
                                      </m:ctrlPr>
                                    </m:sSubPr>
                                    <m:e>
                                      <m:r>
                                        <a:rPr lang="en-US" altLang="ko-KR" i="1">
                                          <a:latin typeface="Cambria Math" panose="02040503050406030204" pitchFamily="18" charset="0"/>
                                        </a:rPr>
                                        <m:t>𝑧</m:t>
                                      </m:r>
                                    </m:e>
                                    <m:sub>
                                      <m:r>
                                        <a:rPr lang="en-US" altLang="ko-KR" i="1">
                                          <a:latin typeface="Cambria Math" panose="02040503050406030204" pitchFamily="18" charset="0"/>
                                        </a:rPr>
                                        <m:t>2</m:t>
                                      </m:r>
                                    </m:sub>
                                  </m:sSub>
                                </m:sub>
                                <m:sup>
                                  <m:r>
                                    <a:rPr lang="en-US" altLang="ko-KR" i="1">
                                      <a:latin typeface="Cambria Math" panose="02040503050406030204" pitchFamily="18" charset="0"/>
                                    </a:rPr>
                                    <m:t>𝑎𝑑𝑣</m:t>
                                  </m:r>
                                </m:sup>
                              </m:sSubSup>
                              <m:r>
                                <a:rPr lang="en-US" altLang="ko-KR" i="1">
                                  <a:latin typeface="Cambria Math" panose="02040503050406030204" pitchFamily="18" charset="0"/>
                                </a:rPr>
                                <m:t>;</m:t>
                              </m:r>
                              <m:r>
                                <a:rPr lang="en-US" altLang="ko-KR" i="1">
                                  <a:latin typeface="Cambria Math" panose="02040503050406030204" pitchFamily="18" charset="0"/>
                                </a:rPr>
                                <m:t>𝑡</m:t>
                              </m:r>
                            </m:e>
                          </m:d>
                          <m:r>
                            <a:rPr lang="en-US" altLang="ko-KR" i="1">
                              <a:latin typeface="Cambria Math" panose="02040503050406030204" pitchFamily="18" charset="0"/>
                            </a:rPr>
                            <m:t>∥</m:t>
                          </m:r>
                        </m:num>
                        <m:den>
                          <m:r>
                            <a:rPr lang="en-US" altLang="ko-KR" i="1">
                              <a:latin typeface="Cambria Math" panose="02040503050406030204" pitchFamily="18" charset="0"/>
                            </a:rPr>
                            <m:t>∥</m:t>
                          </m:r>
                          <m:sSub>
                            <m:sSubPr>
                              <m:ctrlPr>
                                <a:rPr lang="en-US" altLang="ko-KR" i="1">
                                  <a:latin typeface="Cambria Math" panose="02040503050406030204" pitchFamily="18" charset="0"/>
                                </a:rPr>
                              </m:ctrlPr>
                            </m:sSubPr>
                            <m:e>
                              <m:r>
                                <a:rPr lang="en-US" altLang="ko-KR" i="1">
                                  <a:latin typeface="Cambria Math" panose="02040503050406030204" pitchFamily="18" charset="0"/>
                                </a:rPr>
                                <m:t>𝑧</m:t>
                              </m:r>
                            </m:e>
                            <m:sub>
                              <m:r>
                                <a:rPr lang="en-US" altLang="ko-KR" i="1">
                                  <a:latin typeface="Cambria Math" panose="02040503050406030204" pitchFamily="18" charset="0"/>
                                </a:rPr>
                                <m:t>1</m:t>
                              </m:r>
                            </m:sub>
                          </m:sSub>
                          <m:r>
                            <a:rPr lang="en-US" altLang="ko-KR" i="1">
                              <a:latin typeface="Cambria Math" panose="02040503050406030204" pitchFamily="18" charset="0"/>
                            </a:rPr>
                            <m:t> −</m:t>
                          </m:r>
                          <m:sSub>
                            <m:sSubPr>
                              <m:ctrlPr>
                                <a:rPr lang="en-US" altLang="ko-KR" i="1">
                                  <a:latin typeface="Cambria Math" panose="02040503050406030204" pitchFamily="18" charset="0"/>
                                </a:rPr>
                              </m:ctrlPr>
                            </m:sSubPr>
                            <m:e>
                              <m:r>
                                <a:rPr lang="en-US" altLang="ko-KR" i="1">
                                  <a:latin typeface="Cambria Math" panose="02040503050406030204" pitchFamily="18" charset="0"/>
                                </a:rPr>
                                <m:t>𝑧</m:t>
                              </m:r>
                            </m:e>
                            <m:sub>
                              <m:r>
                                <a:rPr lang="en-US" altLang="ko-KR" i="1">
                                  <a:latin typeface="Cambria Math" panose="02040503050406030204" pitchFamily="18" charset="0"/>
                                </a:rPr>
                                <m:t>2</m:t>
                              </m:r>
                            </m:sub>
                          </m:sSub>
                          <m:r>
                            <a:rPr lang="en-US" altLang="ko-KR" i="1">
                              <a:latin typeface="Cambria Math" panose="02040503050406030204" pitchFamily="18" charset="0"/>
                            </a:rPr>
                            <m:t>∥</m:t>
                          </m:r>
                        </m:den>
                      </m:f>
                    </m:oMath>
                  </m:oMathPara>
                </a14:m>
                <a:endParaRPr lang="ko-KR" altLang="en-US" dirty="0"/>
              </a:p>
            </p:txBody>
          </p:sp>
        </mc:Choice>
        <mc:Fallback xmlns="">
          <p:sp>
            <p:nvSpPr>
              <p:cNvPr id="5" name="직사각형 4">
                <a:extLst>
                  <a:ext uri="{FF2B5EF4-FFF2-40B4-BE49-F238E27FC236}">
                    <a16:creationId xmlns:a16="http://schemas.microsoft.com/office/drawing/2014/main" id="{0ACFCCE1-06A8-471D-AE04-E91323E7B746}"/>
                  </a:ext>
                </a:extLst>
              </p:cNvPr>
              <p:cNvSpPr>
                <a:spLocks noRot="1" noChangeAspect="1" noMove="1" noResize="1" noEditPoints="1" noAdjustHandles="1" noChangeArrowheads="1" noChangeShapeType="1" noTextEdit="1"/>
              </p:cNvSpPr>
              <p:nvPr/>
            </p:nvSpPr>
            <p:spPr>
              <a:xfrm>
                <a:off x="4176853" y="2248145"/>
                <a:ext cx="3838295" cy="717119"/>
              </a:xfrm>
              <a:prstGeom prst="rect">
                <a:avLst/>
              </a:prstGeom>
              <a:blipFill>
                <a:blip r:embed="rId15"/>
                <a:stretch>
                  <a:fillRect/>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838807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A4A2C94-F0C2-4147-B91F-6AEE4B6D454F}"/>
              </a:ext>
            </a:extLst>
          </p:cNvPr>
          <p:cNvSpPr>
            <a:spLocks noGrp="1"/>
          </p:cNvSpPr>
          <p:nvPr>
            <p:ph type="title"/>
          </p:nvPr>
        </p:nvSpPr>
        <p:spPr/>
        <p:txBody>
          <a:bodyPr/>
          <a:lstStyle/>
          <a:p>
            <a:r>
              <a:rPr lang="en-US" altLang="ko-KR" dirty="0"/>
              <a:t>Overall Objective</a:t>
            </a:r>
            <a:endParaRPr lang="ko-KR" altLang="en-US" dirty="0"/>
          </a:p>
        </p:txBody>
      </p:sp>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8B05C68D-455B-459D-B197-47545C0B48FD}"/>
                  </a:ext>
                </a:extLst>
              </p:cNvPr>
              <p:cNvSpPr>
                <a:spLocks noGrp="1"/>
              </p:cNvSpPr>
              <p:nvPr>
                <p:ph idx="1"/>
              </p:nvPr>
            </p:nvSpPr>
            <p:spPr>
              <a:xfrm>
                <a:off x="838200" y="1825625"/>
                <a:ext cx="10515600" cy="4351338"/>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altLang="ko-KR" i="1" smtClean="0">
                          <a:latin typeface="Cambria Math" panose="02040503050406030204" pitchFamily="18" charset="0"/>
                        </a:rPr>
                        <m:t>𝐿</m:t>
                      </m:r>
                      <m:r>
                        <a:rPr lang="en-US" altLang="ko-KR" b="0" i="1" smtClean="0">
                          <a:latin typeface="Cambria Math" panose="02040503050406030204" pitchFamily="18" charset="0"/>
                        </a:rPr>
                        <m:t>=</m:t>
                      </m:r>
                      <m:sSub>
                        <m:sSubPr>
                          <m:ctrlPr>
                            <a:rPr lang="en-US" altLang="ko-KR" i="1">
                              <a:latin typeface="Cambria Math" panose="02040503050406030204" pitchFamily="18" charset="0"/>
                            </a:rPr>
                          </m:ctrlPr>
                        </m:sSubPr>
                        <m:e>
                          <m:r>
                            <a:rPr lang="en-US" altLang="ko-KR" i="1">
                              <a:latin typeface="Cambria Math" panose="02040503050406030204" pitchFamily="18" charset="0"/>
                            </a:rPr>
                            <m:t>𝜆</m:t>
                          </m:r>
                        </m:e>
                        <m:sub>
                          <m:r>
                            <a:rPr lang="en-US" altLang="ko-KR" i="1">
                              <a:latin typeface="Cambria Math" panose="02040503050406030204" pitchFamily="18" charset="0"/>
                            </a:rPr>
                            <m:t>𝑎𝑡𝑡𝑛</m:t>
                          </m:r>
                        </m:sub>
                      </m:sSub>
                      <m:r>
                        <a:rPr lang="en-US" altLang="ko-KR" i="1">
                          <a:latin typeface="Cambria Math" panose="02040503050406030204" pitchFamily="18" charset="0"/>
                        </a:rPr>
                        <m:t>⋅</m:t>
                      </m:r>
                      <m:sSub>
                        <m:sSubPr>
                          <m:ctrlPr>
                            <a:rPr lang="en-US" altLang="ko-KR" i="1">
                              <a:latin typeface="Cambria Math" panose="02040503050406030204" pitchFamily="18" charset="0"/>
                            </a:rPr>
                          </m:ctrlPr>
                        </m:sSubPr>
                        <m:e>
                          <m:r>
                            <a:rPr lang="en-US" altLang="ko-KR" i="1">
                              <a:latin typeface="Cambria Math" panose="02040503050406030204" pitchFamily="18" charset="0"/>
                            </a:rPr>
                            <m:t>𝐿</m:t>
                          </m:r>
                        </m:e>
                        <m:sub>
                          <m:r>
                            <a:rPr lang="en-US" altLang="ko-KR" i="1">
                              <a:latin typeface="Cambria Math" panose="02040503050406030204" pitchFamily="18" charset="0"/>
                            </a:rPr>
                            <m:t>𝑎𝑡𝑡𝑛</m:t>
                          </m:r>
                        </m:sub>
                      </m:sSub>
                      <m:r>
                        <a:rPr lang="en-US" altLang="ko-KR" i="1">
                          <a:latin typeface="Cambria Math" panose="02040503050406030204" pitchFamily="18" charset="0"/>
                        </a:rPr>
                        <m:t>+</m:t>
                      </m:r>
                      <m:sSub>
                        <m:sSubPr>
                          <m:ctrlPr>
                            <a:rPr lang="en-US" altLang="ko-KR" i="1">
                              <a:latin typeface="Cambria Math" panose="02040503050406030204" pitchFamily="18" charset="0"/>
                            </a:rPr>
                          </m:ctrlPr>
                        </m:sSubPr>
                        <m:e>
                          <m:r>
                            <a:rPr lang="en-US" altLang="ko-KR" i="1">
                              <a:latin typeface="Cambria Math" panose="02040503050406030204" pitchFamily="18" charset="0"/>
                            </a:rPr>
                            <m:t>𝜆</m:t>
                          </m:r>
                        </m:e>
                        <m:sub>
                          <m:r>
                            <a:rPr lang="en-US" altLang="ko-KR" i="1">
                              <a:latin typeface="Cambria Math" panose="02040503050406030204" pitchFamily="18" charset="0"/>
                            </a:rPr>
                            <m:t>𝑑𝑖𝑣</m:t>
                          </m:r>
                        </m:sub>
                      </m:sSub>
                      <m:r>
                        <a:rPr lang="en-US" altLang="ko-KR" i="1">
                          <a:latin typeface="Cambria Math" panose="02040503050406030204" pitchFamily="18" charset="0"/>
                        </a:rPr>
                        <m:t>⋅</m:t>
                      </m:r>
                      <m:sSub>
                        <m:sSubPr>
                          <m:ctrlPr>
                            <a:rPr lang="en-US" altLang="ko-KR" i="1">
                              <a:latin typeface="Cambria Math" panose="02040503050406030204" pitchFamily="18" charset="0"/>
                            </a:rPr>
                          </m:ctrlPr>
                        </m:sSubPr>
                        <m:e>
                          <m:r>
                            <a:rPr lang="en-US" altLang="ko-KR" i="1">
                              <a:latin typeface="Cambria Math" panose="02040503050406030204" pitchFamily="18" charset="0"/>
                            </a:rPr>
                            <m:t>𝐿</m:t>
                          </m:r>
                        </m:e>
                        <m:sub>
                          <m:r>
                            <a:rPr lang="en-US" altLang="ko-KR" i="1">
                              <a:latin typeface="Cambria Math" panose="02040503050406030204" pitchFamily="18" charset="0"/>
                            </a:rPr>
                            <m:t>𝑑𝑖𝑣</m:t>
                          </m:r>
                        </m:sub>
                      </m:sSub>
                    </m:oMath>
                  </m:oMathPara>
                </a14:m>
                <a:endParaRPr lang="en-US" altLang="ko-KR" i="1" dirty="0"/>
              </a:p>
            </p:txBody>
          </p:sp>
        </mc:Choice>
        <mc:Fallback xmlns="">
          <p:sp>
            <p:nvSpPr>
              <p:cNvPr id="3" name="내용 개체 틀 2">
                <a:extLst>
                  <a:ext uri="{FF2B5EF4-FFF2-40B4-BE49-F238E27FC236}">
                    <a16:creationId xmlns:a16="http://schemas.microsoft.com/office/drawing/2014/main" id="{8B05C68D-455B-459D-B197-47545C0B48FD}"/>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3"/>
                <a:stretch>
                  <a:fillRect/>
                </a:stretch>
              </a:blipFill>
            </p:spPr>
            <p:txBody>
              <a:bodyPr/>
              <a:lstStyle/>
              <a:p>
                <a:r>
                  <a:rPr lang="ko-KR" altLang="en-US">
                    <a:noFill/>
                  </a:rPr>
                  <a:t> </a:t>
                </a:r>
              </a:p>
            </p:txBody>
          </p:sp>
        </mc:Fallback>
      </mc:AlternateContent>
      <p:sp>
        <p:nvSpPr>
          <p:cNvPr id="4" name="슬라이드 번호 개체 틀 3">
            <a:extLst>
              <a:ext uri="{FF2B5EF4-FFF2-40B4-BE49-F238E27FC236}">
                <a16:creationId xmlns:a16="http://schemas.microsoft.com/office/drawing/2014/main" id="{1B1C82E2-F1EE-4A6F-A8BC-AEA294CCFFBB}"/>
              </a:ext>
            </a:extLst>
          </p:cNvPr>
          <p:cNvSpPr>
            <a:spLocks noGrp="1"/>
          </p:cNvSpPr>
          <p:nvPr>
            <p:ph type="sldNum" sz="quarter" idx="12"/>
          </p:nvPr>
        </p:nvSpPr>
        <p:spPr/>
        <p:txBody>
          <a:bodyPr/>
          <a:lstStyle/>
          <a:p>
            <a:fld id="{1D7E3998-2BFB-4414-AC15-78CB3FC6DFE0}" type="slidenum">
              <a:rPr lang="en-US" smtClean="0"/>
              <a:t>23</a:t>
            </a:fld>
            <a:endParaRPr lang="en-US" dirty="0"/>
          </a:p>
        </p:txBody>
      </p:sp>
      <p:sp>
        <p:nvSpPr>
          <p:cNvPr id="56" name="왼쪽 대괄호 55">
            <a:extLst>
              <a:ext uri="{FF2B5EF4-FFF2-40B4-BE49-F238E27FC236}">
                <a16:creationId xmlns:a16="http://schemas.microsoft.com/office/drawing/2014/main" id="{A4852E03-FC01-4E55-B97B-A1E528A95771}"/>
              </a:ext>
            </a:extLst>
          </p:cNvPr>
          <p:cNvSpPr/>
          <p:nvPr/>
        </p:nvSpPr>
        <p:spPr>
          <a:xfrm rot="16200000">
            <a:off x="5094466" y="1989859"/>
            <a:ext cx="45719" cy="599191"/>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rgbClr val="0070C0"/>
              </a:solidFill>
            </a:endParaRPr>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44A173EB-2C79-43C2-91EB-0812FF91184C}"/>
                  </a:ext>
                </a:extLst>
              </p:cNvPr>
              <p:cNvSpPr txBox="1"/>
              <p:nvPr/>
            </p:nvSpPr>
            <p:spPr>
              <a:xfrm>
                <a:off x="4330289" y="2312314"/>
                <a:ext cx="1554207" cy="338554"/>
              </a:xfrm>
              <a:prstGeom prst="rect">
                <a:avLst/>
              </a:prstGeom>
              <a:noFill/>
            </p:spPr>
            <p:txBody>
              <a:bodyPr wrap="none" rtlCol="0">
                <a:spAutoFit/>
              </a:bodyPr>
              <a:lstStyle/>
              <a:p>
                <a:pPr algn="ctr"/>
                <a:r>
                  <a:rPr lang="en-US" altLang="ko-KR" sz="1600" dirty="0">
                    <a:solidFill>
                      <a:srgbClr val="0070C0"/>
                    </a:solidFill>
                  </a:rPr>
                  <a:t>Weight for </a:t>
                </a:r>
                <a14:m>
                  <m:oMath xmlns:m="http://schemas.openxmlformats.org/officeDocument/2006/math">
                    <m:sSub>
                      <m:sSubPr>
                        <m:ctrlPr>
                          <a:rPr lang="en-US" altLang="ko-KR" sz="1600" b="0" i="1" smtClean="0">
                            <a:solidFill>
                              <a:srgbClr val="0070C0"/>
                            </a:solidFill>
                            <a:latin typeface="Cambria Math" panose="02040503050406030204" pitchFamily="18" charset="0"/>
                          </a:rPr>
                        </m:ctrlPr>
                      </m:sSubPr>
                      <m:e>
                        <m:r>
                          <a:rPr lang="en-US" altLang="ko-KR" sz="1600" b="0" i="1" smtClean="0">
                            <a:solidFill>
                              <a:srgbClr val="0070C0"/>
                            </a:solidFill>
                            <a:latin typeface="Cambria Math" panose="02040503050406030204" pitchFamily="18" charset="0"/>
                          </a:rPr>
                          <m:t>𝐿</m:t>
                        </m:r>
                      </m:e>
                      <m:sub>
                        <m:r>
                          <a:rPr lang="en-US" altLang="ko-KR" sz="1600" b="0" i="1" smtClean="0">
                            <a:solidFill>
                              <a:srgbClr val="0070C0"/>
                            </a:solidFill>
                            <a:latin typeface="Cambria Math" panose="02040503050406030204" pitchFamily="18" charset="0"/>
                          </a:rPr>
                          <m:t>𝑎𝑡𝑡𝑛</m:t>
                        </m:r>
                      </m:sub>
                    </m:sSub>
                  </m:oMath>
                </a14:m>
                <a:endParaRPr lang="ko-KR" altLang="en-US" sz="1600" dirty="0">
                  <a:solidFill>
                    <a:srgbClr val="0070C0"/>
                  </a:solidFill>
                </a:endParaRPr>
              </a:p>
            </p:txBody>
          </p:sp>
        </mc:Choice>
        <mc:Fallback xmlns="">
          <p:sp>
            <p:nvSpPr>
              <p:cNvPr id="57" name="TextBox 56">
                <a:extLst>
                  <a:ext uri="{FF2B5EF4-FFF2-40B4-BE49-F238E27FC236}">
                    <a16:creationId xmlns:a16="http://schemas.microsoft.com/office/drawing/2014/main" id="{44A173EB-2C79-43C2-91EB-0812FF91184C}"/>
                  </a:ext>
                </a:extLst>
              </p:cNvPr>
              <p:cNvSpPr txBox="1">
                <a:spLocks noRot="1" noChangeAspect="1" noMove="1" noResize="1" noEditPoints="1" noAdjustHandles="1" noChangeArrowheads="1" noChangeShapeType="1" noTextEdit="1"/>
              </p:cNvSpPr>
              <p:nvPr/>
            </p:nvSpPr>
            <p:spPr>
              <a:xfrm>
                <a:off x="4330289" y="2312314"/>
                <a:ext cx="1554207" cy="338554"/>
              </a:xfrm>
              <a:prstGeom prst="rect">
                <a:avLst/>
              </a:prstGeom>
              <a:blipFill>
                <a:blip r:embed="rId4"/>
                <a:stretch>
                  <a:fillRect l="-1569" t="-5357" b="-21429"/>
                </a:stretch>
              </a:blipFill>
            </p:spPr>
            <p:txBody>
              <a:bodyPr/>
              <a:lstStyle/>
              <a:p>
                <a:r>
                  <a:rPr lang="ko-KR" altLang="en-US">
                    <a:noFill/>
                  </a:rPr>
                  <a:t> </a:t>
                </a:r>
              </a:p>
            </p:txBody>
          </p:sp>
        </mc:Fallback>
      </mc:AlternateContent>
      <p:sp>
        <p:nvSpPr>
          <p:cNvPr id="58" name="왼쪽 대괄호 57">
            <a:extLst>
              <a:ext uri="{FF2B5EF4-FFF2-40B4-BE49-F238E27FC236}">
                <a16:creationId xmlns:a16="http://schemas.microsoft.com/office/drawing/2014/main" id="{ADF3A0CA-FA86-4DBB-A3F1-F5DB76F3839B}"/>
              </a:ext>
            </a:extLst>
          </p:cNvPr>
          <p:cNvSpPr/>
          <p:nvPr/>
        </p:nvSpPr>
        <p:spPr>
          <a:xfrm rot="16200000">
            <a:off x="6902339" y="2081979"/>
            <a:ext cx="45719" cy="414950"/>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rgbClr val="0070C0"/>
              </a:solidFill>
            </a:endParaRP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8D17BFC0-3D72-40D7-A9C6-5A6EDA639E4E}"/>
                  </a:ext>
                </a:extLst>
              </p:cNvPr>
              <p:cNvSpPr txBox="1"/>
              <p:nvPr/>
            </p:nvSpPr>
            <p:spPr>
              <a:xfrm>
                <a:off x="6336427" y="2312314"/>
                <a:ext cx="1467260" cy="338554"/>
              </a:xfrm>
              <a:prstGeom prst="rect">
                <a:avLst/>
              </a:prstGeom>
              <a:noFill/>
            </p:spPr>
            <p:txBody>
              <a:bodyPr wrap="none" rtlCol="0">
                <a:spAutoFit/>
              </a:bodyPr>
              <a:lstStyle/>
              <a:p>
                <a:pPr algn="ctr"/>
                <a:r>
                  <a:rPr lang="en-US" altLang="ko-KR" sz="1600" dirty="0">
                    <a:solidFill>
                      <a:srgbClr val="0070C0"/>
                    </a:solidFill>
                  </a:rPr>
                  <a:t>Weight for </a:t>
                </a:r>
                <a14:m>
                  <m:oMath xmlns:m="http://schemas.openxmlformats.org/officeDocument/2006/math">
                    <m:sSub>
                      <m:sSubPr>
                        <m:ctrlPr>
                          <a:rPr lang="en-US" altLang="ko-KR" sz="1600" b="0" i="1" smtClean="0">
                            <a:solidFill>
                              <a:srgbClr val="0070C0"/>
                            </a:solidFill>
                            <a:latin typeface="Cambria Math" panose="02040503050406030204" pitchFamily="18" charset="0"/>
                          </a:rPr>
                        </m:ctrlPr>
                      </m:sSubPr>
                      <m:e>
                        <m:r>
                          <a:rPr lang="en-US" altLang="ko-KR" sz="1600" b="0" i="1" smtClean="0">
                            <a:solidFill>
                              <a:srgbClr val="0070C0"/>
                            </a:solidFill>
                            <a:latin typeface="Cambria Math" panose="02040503050406030204" pitchFamily="18" charset="0"/>
                          </a:rPr>
                          <m:t>𝐿</m:t>
                        </m:r>
                      </m:e>
                      <m:sub>
                        <m:r>
                          <a:rPr lang="en-US" altLang="ko-KR" sz="1600" b="0" i="1" smtClean="0">
                            <a:solidFill>
                              <a:srgbClr val="0070C0"/>
                            </a:solidFill>
                            <a:latin typeface="Cambria Math" panose="02040503050406030204" pitchFamily="18" charset="0"/>
                          </a:rPr>
                          <m:t>𝑑𝑖𝑣</m:t>
                        </m:r>
                      </m:sub>
                    </m:sSub>
                  </m:oMath>
                </a14:m>
                <a:endParaRPr lang="ko-KR" altLang="en-US" sz="1600" dirty="0">
                  <a:solidFill>
                    <a:srgbClr val="0070C0"/>
                  </a:solidFill>
                </a:endParaRPr>
              </a:p>
            </p:txBody>
          </p:sp>
        </mc:Choice>
        <mc:Fallback xmlns="">
          <p:sp>
            <p:nvSpPr>
              <p:cNvPr id="59" name="TextBox 58">
                <a:extLst>
                  <a:ext uri="{FF2B5EF4-FFF2-40B4-BE49-F238E27FC236}">
                    <a16:creationId xmlns:a16="http://schemas.microsoft.com/office/drawing/2014/main" id="{8D17BFC0-3D72-40D7-A9C6-5A6EDA639E4E}"/>
                  </a:ext>
                </a:extLst>
              </p:cNvPr>
              <p:cNvSpPr txBox="1">
                <a:spLocks noRot="1" noChangeAspect="1" noMove="1" noResize="1" noEditPoints="1" noAdjustHandles="1" noChangeArrowheads="1" noChangeShapeType="1" noTextEdit="1"/>
              </p:cNvSpPr>
              <p:nvPr/>
            </p:nvSpPr>
            <p:spPr>
              <a:xfrm>
                <a:off x="6336427" y="2312314"/>
                <a:ext cx="1467260" cy="338554"/>
              </a:xfrm>
              <a:prstGeom prst="rect">
                <a:avLst/>
              </a:prstGeom>
              <a:blipFill>
                <a:blip r:embed="rId5"/>
                <a:stretch>
                  <a:fillRect l="-1660" t="-5357" b="-21429"/>
                </a:stretch>
              </a:blipFill>
            </p:spPr>
            <p:txBody>
              <a:bodyPr/>
              <a:lstStyle/>
              <a:p>
                <a:r>
                  <a:rPr lang="ko-KR" altLang="en-US">
                    <a:noFill/>
                  </a:rPr>
                  <a:t> </a:t>
                </a:r>
              </a:p>
            </p:txBody>
          </p:sp>
        </mc:Fallback>
      </mc:AlternateContent>
      <p:grpSp>
        <p:nvGrpSpPr>
          <p:cNvPr id="60" name="그룹 59">
            <a:extLst>
              <a:ext uri="{FF2B5EF4-FFF2-40B4-BE49-F238E27FC236}">
                <a16:creationId xmlns:a16="http://schemas.microsoft.com/office/drawing/2014/main" id="{4A1568B3-CCF8-42D8-89ED-59556CF37BC1}"/>
              </a:ext>
            </a:extLst>
          </p:cNvPr>
          <p:cNvGrpSpPr/>
          <p:nvPr/>
        </p:nvGrpSpPr>
        <p:grpSpPr>
          <a:xfrm>
            <a:off x="1423789" y="2946185"/>
            <a:ext cx="9344422" cy="3709640"/>
            <a:chOff x="1363500" y="3027672"/>
            <a:chExt cx="9344422" cy="3709640"/>
          </a:xfrm>
        </p:grpSpPr>
        <p:cxnSp>
          <p:nvCxnSpPr>
            <p:cNvPr id="61" name="연결선: 꺾임 60">
              <a:extLst>
                <a:ext uri="{FF2B5EF4-FFF2-40B4-BE49-F238E27FC236}">
                  <a16:creationId xmlns:a16="http://schemas.microsoft.com/office/drawing/2014/main" id="{4A854D20-3B7C-422A-B68B-136B3E4BC06A}"/>
                </a:ext>
              </a:extLst>
            </p:cNvPr>
            <p:cNvCxnSpPr>
              <a:cxnSpLocks/>
              <a:stCxn id="85" idx="0"/>
              <a:endCxn id="76" idx="0"/>
            </p:cNvCxnSpPr>
            <p:nvPr/>
          </p:nvCxnSpPr>
          <p:spPr>
            <a:xfrm rot="16200000" flipH="1">
              <a:off x="6191164" y="547978"/>
              <a:ext cx="2386" cy="8062270"/>
            </a:xfrm>
            <a:prstGeom prst="bentConnector3">
              <a:avLst>
                <a:gd name="adj1" fmla="val -66876488"/>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2" name="연결선: 구부러짐 61">
              <a:extLst>
                <a:ext uri="{FF2B5EF4-FFF2-40B4-BE49-F238E27FC236}">
                  <a16:creationId xmlns:a16="http://schemas.microsoft.com/office/drawing/2014/main" id="{156205E3-1E5D-49D9-A769-BD28C631F0B8}"/>
                </a:ext>
              </a:extLst>
            </p:cNvPr>
            <p:cNvCxnSpPr>
              <a:cxnSpLocks/>
              <a:stCxn id="109" idx="6"/>
              <a:endCxn id="78" idx="2"/>
            </p:cNvCxnSpPr>
            <p:nvPr/>
          </p:nvCxnSpPr>
          <p:spPr>
            <a:xfrm flipV="1">
              <a:off x="2813344" y="5232792"/>
              <a:ext cx="751857" cy="1313137"/>
            </a:xfrm>
            <a:prstGeom prst="curvedConnector3">
              <a:avLst>
                <a:gd name="adj1" fmla="val 50000"/>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직선 화살표 연결선 62">
              <a:extLst>
                <a:ext uri="{FF2B5EF4-FFF2-40B4-BE49-F238E27FC236}">
                  <a16:creationId xmlns:a16="http://schemas.microsoft.com/office/drawing/2014/main" id="{E7E549DD-C98E-4861-B399-A8A03166B832}"/>
                </a:ext>
              </a:extLst>
            </p:cNvPr>
            <p:cNvCxnSpPr>
              <a:cxnSpLocks/>
              <a:stCxn id="85" idx="3"/>
            </p:cNvCxnSpPr>
            <p:nvPr/>
          </p:nvCxnSpPr>
          <p:spPr>
            <a:xfrm>
              <a:off x="2645652" y="5062350"/>
              <a:ext cx="919549"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직선 화살표 연결선 63">
              <a:extLst>
                <a:ext uri="{FF2B5EF4-FFF2-40B4-BE49-F238E27FC236}">
                  <a16:creationId xmlns:a16="http://schemas.microsoft.com/office/drawing/2014/main" id="{EF2D8D6F-4C6C-40DC-9B57-30337A58C496}"/>
                </a:ext>
              </a:extLst>
            </p:cNvPr>
            <p:cNvCxnSpPr>
              <a:cxnSpLocks/>
              <a:endCxn id="75" idx="1"/>
            </p:cNvCxnSpPr>
            <p:nvPr/>
          </p:nvCxnSpPr>
          <p:spPr>
            <a:xfrm>
              <a:off x="5099473" y="5062350"/>
              <a:ext cx="46166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연결선: 구부러짐 64">
              <a:extLst>
                <a:ext uri="{FF2B5EF4-FFF2-40B4-BE49-F238E27FC236}">
                  <a16:creationId xmlns:a16="http://schemas.microsoft.com/office/drawing/2014/main" id="{819AECDF-EA20-4510-916A-4299E3B9842F}"/>
                </a:ext>
              </a:extLst>
            </p:cNvPr>
            <p:cNvCxnSpPr>
              <a:cxnSpLocks/>
              <a:stCxn id="75" idx="3"/>
              <a:endCxn id="100" idx="1"/>
            </p:cNvCxnSpPr>
            <p:nvPr/>
          </p:nvCxnSpPr>
          <p:spPr>
            <a:xfrm>
              <a:off x="5933335" y="5062350"/>
              <a:ext cx="380646" cy="1190532"/>
            </a:xfrm>
            <a:prstGeom prst="curvedConnector3">
              <a:avLst>
                <a:gd name="adj1" fmla="val 50000"/>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연결선: 구부러짐 65">
              <a:extLst>
                <a:ext uri="{FF2B5EF4-FFF2-40B4-BE49-F238E27FC236}">
                  <a16:creationId xmlns:a16="http://schemas.microsoft.com/office/drawing/2014/main" id="{2C5E72D7-EC72-4BE3-B604-37AD3E24CFD5}"/>
                </a:ext>
              </a:extLst>
            </p:cNvPr>
            <p:cNvCxnSpPr>
              <a:cxnSpLocks/>
              <a:stCxn id="75" idx="3"/>
              <a:endCxn id="104" idx="1"/>
            </p:cNvCxnSpPr>
            <p:nvPr/>
          </p:nvCxnSpPr>
          <p:spPr>
            <a:xfrm flipV="1">
              <a:off x="5933335" y="3868905"/>
              <a:ext cx="378260" cy="1193446"/>
            </a:xfrm>
            <a:prstGeom prst="curvedConnector3">
              <a:avLst>
                <a:gd name="adj1" fmla="val 50000"/>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직선 화살표 연결선 66">
              <a:extLst>
                <a:ext uri="{FF2B5EF4-FFF2-40B4-BE49-F238E27FC236}">
                  <a16:creationId xmlns:a16="http://schemas.microsoft.com/office/drawing/2014/main" id="{DAD386E6-5235-4D64-89FA-C234BEB969BF}"/>
                </a:ext>
              </a:extLst>
            </p:cNvPr>
            <p:cNvCxnSpPr>
              <a:cxnSpLocks/>
              <a:stCxn id="75" idx="3"/>
              <a:endCxn id="102" idx="1"/>
            </p:cNvCxnSpPr>
            <p:nvPr/>
          </p:nvCxnSpPr>
          <p:spPr>
            <a:xfrm>
              <a:off x="5933335" y="5062350"/>
              <a:ext cx="380646"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연결선: 구부러짐 67">
              <a:extLst>
                <a:ext uri="{FF2B5EF4-FFF2-40B4-BE49-F238E27FC236}">
                  <a16:creationId xmlns:a16="http://schemas.microsoft.com/office/drawing/2014/main" id="{8E74531E-4DDC-41A4-B863-88F6F75ECB34}"/>
                </a:ext>
              </a:extLst>
            </p:cNvPr>
            <p:cNvCxnSpPr>
              <a:cxnSpLocks/>
              <a:stCxn id="107" idx="6"/>
              <a:endCxn id="78" idx="2"/>
            </p:cNvCxnSpPr>
            <p:nvPr/>
          </p:nvCxnSpPr>
          <p:spPr>
            <a:xfrm flipV="1">
              <a:off x="2554666" y="5232792"/>
              <a:ext cx="1010535" cy="972708"/>
            </a:xfrm>
            <a:prstGeom prst="curvedConnector3">
              <a:avLst>
                <a:gd name="adj1" fmla="val 46306"/>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연결선: 구부러짐 68">
              <a:extLst>
                <a:ext uri="{FF2B5EF4-FFF2-40B4-BE49-F238E27FC236}">
                  <a16:creationId xmlns:a16="http://schemas.microsoft.com/office/drawing/2014/main" id="{74699B7A-92AF-41FE-A2CA-0199EEE503E3}"/>
                </a:ext>
              </a:extLst>
            </p:cNvPr>
            <p:cNvCxnSpPr>
              <a:cxnSpLocks/>
              <a:stCxn id="108" idx="6"/>
              <a:endCxn id="78" idx="2"/>
            </p:cNvCxnSpPr>
            <p:nvPr/>
          </p:nvCxnSpPr>
          <p:spPr>
            <a:xfrm flipV="1">
              <a:off x="1903895" y="5232792"/>
              <a:ext cx="1661305" cy="972708"/>
            </a:xfrm>
            <a:prstGeom prst="curvedConnector3">
              <a:avLst>
                <a:gd name="adj1" fmla="val 50000"/>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직선 화살표 연결선 69">
              <a:extLst>
                <a:ext uri="{FF2B5EF4-FFF2-40B4-BE49-F238E27FC236}">
                  <a16:creationId xmlns:a16="http://schemas.microsoft.com/office/drawing/2014/main" id="{CF7EC308-A999-4730-9D51-940D0C8EFE69}"/>
                </a:ext>
              </a:extLst>
            </p:cNvPr>
            <p:cNvCxnSpPr>
              <a:cxnSpLocks/>
              <a:stCxn id="104" idx="3"/>
              <a:endCxn id="105" idx="1"/>
            </p:cNvCxnSpPr>
            <p:nvPr/>
          </p:nvCxnSpPr>
          <p:spPr>
            <a:xfrm>
              <a:off x="7280455" y="3868905"/>
              <a:ext cx="155248"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1" name="직선 화살표 연결선 70">
              <a:extLst>
                <a:ext uri="{FF2B5EF4-FFF2-40B4-BE49-F238E27FC236}">
                  <a16:creationId xmlns:a16="http://schemas.microsoft.com/office/drawing/2014/main" id="{95CEBC65-D455-4D81-BDF6-C406B23E01C5}"/>
                </a:ext>
              </a:extLst>
            </p:cNvPr>
            <p:cNvCxnSpPr>
              <a:cxnSpLocks/>
              <a:stCxn id="102" idx="3"/>
              <a:endCxn id="103" idx="1"/>
            </p:cNvCxnSpPr>
            <p:nvPr/>
          </p:nvCxnSpPr>
          <p:spPr>
            <a:xfrm flipV="1">
              <a:off x="7278068" y="5062350"/>
              <a:ext cx="157634" cy="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2" name="직선 화살표 연결선 71">
              <a:extLst>
                <a:ext uri="{FF2B5EF4-FFF2-40B4-BE49-F238E27FC236}">
                  <a16:creationId xmlns:a16="http://schemas.microsoft.com/office/drawing/2014/main" id="{61151A42-6623-4859-815A-A48AE062CD79}"/>
                </a:ext>
              </a:extLst>
            </p:cNvPr>
            <p:cNvCxnSpPr>
              <a:cxnSpLocks/>
              <a:stCxn id="100" idx="3"/>
              <a:endCxn id="101" idx="1"/>
            </p:cNvCxnSpPr>
            <p:nvPr/>
          </p:nvCxnSpPr>
          <p:spPr>
            <a:xfrm flipV="1">
              <a:off x="7278068" y="6252882"/>
              <a:ext cx="157634" cy="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3" name="직선 화살표 연결선 72">
              <a:extLst>
                <a:ext uri="{FF2B5EF4-FFF2-40B4-BE49-F238E27FC236}">
                  <a16:creationId xmlns:a16="http://schemas.microsoft.com/office/drawing/2014/main" id="{D6C60CB2-DCDA-4ED6-948C-E9DEE9D86969}"/>
                </a:ext>
              </a:extLst>
            </p:cNvPr>
            <p:cNvCxnSpPr>
              <a:cxnSpLocks/>
              <a:endCxn id="94" idx="3"/>
            </p:cNvCxnSpPr>
            <p:nvPr/>
          </p:nvCxnSpPr>
          <p:spPr>
            <a:xfrm flipH="1">
              <a:off x="9430135" y="5246832"/>
              <a:ext cx="3089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직사각형 73">
              <a:extLst>
                <a:ext uri="{FF2B5EF4-FFF2-40B4-BE49-F238E27FC236}">
                  <a16:creationId xmlns:a16="http://schemas.microsoft.com/office/drawing/2014/main" id="{F6FE4C8E-5319-49C8-BAA8-452C45990E9B}"/>
                </a:ext>
              </a:extLst>
            </p:cNvPr>
            <p:cNvSpPr/>
            <p:nvPr/>
          </p:nvSpPr>
          <p:spPr>
            <a:xfrm>
              <a:off x="7687918" y="4833095"/>
              <a:ext cx="716645" cy="978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pic>
          <p:nvPicPr>
            <p:cNvPr id="75" name="그림 74">
              <a:extLst>
                <a:ext uri="{FF2B5EF4-FFF2-40B4-BE49-F238E27FC236}">
                  <a16:creationId xmlns:a16="http://schemas.microsoft.com/office/drawing/2014/main" id="{8925D32B-4522-4661-B4F7-DC29CDC6B0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1134" y="4876249"/>
              <a:ext cx="372202" cy="372202"/>
            </a:xfrm>
            <a:prstGeom prst="rect">
              <a:avLst/>
            </a:prstGeom>
          </p:spPr>
        </p:pic>
        <p:pic>
          <p:nvPicPr>
            <p:cNvPr id="76" name="그림 75">
              <a:extLst>
                <a:ext uri="{FF2B5EF4-FFF2-40B4-BE49-F238E27FC236}">
                  <a16:creationId xmlns:a16="http://schemas.microsoft.com/office/drawing/2014/main" id="{46D60953-0F2F-42F2-8BB2-10D08F3BA2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9062" y="4580306"/>
              <a:ext cx="968860" cy="964086"/>
            </a:xfrm>
            <a:prstGeom prst="rect">
              <a:avLst/>
            </a:prstGeom>
            <a:ln w="19050">
              <a:noFill/>
            </a:ln>
          </p:spPr>
        </p:pic>
        <p:sp>
          <p:nvSpPr>
            <p:cNvPr id="77" name="TextBox 76">
              <a:extLst>
                <a:ext uri="{FF2B5EF4-FFF2-40B4-BE49-F238E27FC236}">
                  <a16:creationId xmlns:a16="http://schemas.microsoft.com/office/drawing/2014/main" id="{2CA18A27-05DB-42B4-B6B2-B60139401CA3}"/>
                </a:ext>
              </a:extLst>
            </p:cNvPr>
            <p:cNvSpPr txBox="1"/>
            <p:nvPr/>
          </p:nvSpPr>
          <p:spPr>
            <a:xfrm>
              <a:off x="9737143" y="5539053"/>
              <a:ext cx="970779" cy="338554"/>
            </a:xfrm>
            <a:prstGeom prst="rect">
              <a:avLst/>
            </a:prstGeom>
            <a:solidFill>
              <a:schemeClr val="bg1"/>
            </a:solidFill>
          </p:spPr>
          <p:txBody>
            <a:bodyPr wrap="none" rtlCol="0">
              <a:spAutoFit/>
            </a:bodyPr>
            <a:lstStyle/>
            <a:p>
              <a:pPr algn="ctr"/>
              <a:r>
                <a:rPr lang="en-US" altLang="ko-KR" sz="1600" dirty="0">
                  <a:cs typeface="Times New Roman" panose="02020603050405020304" pitchFamily="18" charset="0"/>
                </a:rPr>
                <a:t>Attention</a:t>
              </a:r>
            </a:p>
          </p:txBody>
        </p:sp>
        <p:sp>
          <p:nvSpPr>
            <p:cNvPr id="78" name="정육면체 77">
              <a:extLst>
                <a:ext uri="{FF2B5EF4-FFF2-40B4-BE49-F238E27FC236}">
                  <a16:creationId xmlns:a16="http://schemas.microsoft.com/office/drawing/2014/main" id="{CA893732-1044-4286-8116-3AD989DFFE0F}"/>
                </a:ext>
              </a:extLst>
            </p:cNvPr>
            <p:cNvSpPr/>
            <p:nvPr/>
          </p:nvSpPr>
          <p:spPr>
            <a:xfrm>
              <a:off x="3565201" y="4497303"/>
              <a:ext cx="413450" cy="1130094"/>
            </a:xfrm>
            <a:prstGeom prst="cube">
              <a:avLst>
                <a:gd name="adj" fmla="val 82449"/>
              </a:avLst>
            </a:prstGeom>
            <a:solidFill>
              <a:srgbClr val="000099"/>
            </a:solidFill>
            <a:ln>
              <a:noFill/>
            </a:ln>
          </p:spPr>
          <p:style>
            <a:lnRef idx="2">
              <a:schemeClr val="accent4">
                <a:shade val="50000"/>
              </a:schemeClr>
            </a:lnRef>
            <a:fillRef idx="1001">
              <a:schemeClr val="dk2"/>
            </a:fillRef>
            <a:effectRef idx="0">
              <a:schemeClr val="accent4"/>
            </a:effectRef>
            <a:fontRef idx="minor">
              <a:schemeClr val="lt1"/>
            </a:fontRef>
          </p:style>
          <p:txBody>
            <a:bodyPr rtlCol="0" anchor="ctr"/>
            <a:lstStyle/>
            <a:p>
              <a:pPr algn="ctr"/>
              <a:endParaRPr lang="ko-KR" altLang="en-US" sz="1600"/>
            </a:p>
          </p:txBody>
        </p:sp>
        <p:sp>
          <p:nvSpPr>
            <p:cNvPr id="79" name="정육면체 78">
              <a:extLst>
                <a:ext uri="{FF2B5EF4-FFF2-40B4-BE49-F238E27FC236}">
                  <a16:creationId xmlns:a16="http://schemas.microsoft.com/office/drawing/2014/main" id="{24787493-2466-47E2-99C9-B862C07A2DA2}"/>
                </a:ext>
              </a:extLst>
            </p:cNvPr>
            <p:cNvSpPr/>
            <p:nvPr/>
          </p:nvSpPr>
          <p:spPr>
            <a:xfrm>
              <a:off x="3817757" y="4639134"/>
              <a:ext cx="310358" cy="846431"/>
            </a:xfrm>
            <a:prstGeom prst="cube">
              <a:avLst>
                <a:gd name="adj" fmla="val 75452"/>
              </a:avLst>
            </a:prstGeom>
            <a:solidFill>
              <a:srgbClr val="000099"/>
            </a:solidFill>
            <a:ln>
              <a:noFill/>
            </a:ln>
          </p:spPr>
          <p:style>
            <a:lnRef idx="2">
              <a:schemeClr val="accent4">
                <a:shade val="50000"/>
              </a:schemeClr>
            </a:lnRef>
            <a:fillRef idx="1001">
              <a:schemeClr val="dk2"/>
            </a:fillRef>
            <a:effectRef idx="0">
              <a:schemeClr val="accent4"/>
            </a:effectRef>
            <a:fontRef idx="minor">
              <a:schemeClr val="lt1"/>
            </a:fontRef>
          </p:style>
          <p:txBody>
            <a:bodyPr rtlCol="0" anchor="ctr"/>
            <a:lstStyle/>
            <a:p>
              <a:pPr algn="ctr"/>
              <a:endParaRPr lang="ko-KR" altLang="en-US" sz="1600" dirty="0"/>
            </a:p>
          </p:txBody>
        </p:sp>
        <p:sp>
          <p:nvSpPr>
            <p:cNvPr id="80" name="정육면체 79">
              <a:extLst>
                <a:ext uri="{FF2B5EF4-FFF2-40B4-BE49-F238E27FC236}">
                  <a16:creationId xmlns:a16="http://schemas.microsoft.com/office/drawing/2014/main" id="{682686DD-32DC-4BBB-BE63-5159E7054CB4}"/>
                </a:ext>
              </a:extLst>
            </p:cNvPr>
            <p:cNvSpPr/>
            <p:nvPr/>
          </p:nvSpPr>
          <p:spPr>
            <a:xfrm>
              <a:off x="4039607" y="4780206"/>
              <a:ext cx="230393" cy="564287"/>
            </a:xfrm>
            <a:prstGeom prst="cube">
              <a:avLst>
                <a:gd name="adj" fmla="val 64876"/>
              </a:avLst>
            </a:prstGeom>
            <a:solidFill>
              <a:srgbClr val="000099"/>
            </a:solidFill>
            <a:ln>
              <a:noFill/>
            </a:ln>
          </p:spPr>
          <p:style>
            <a:lnRef idx="2">
              <a:schemeClr val="accent4">
                <a:shade val="50000"/>
              </a:schemeClr>
            </a:lnRef>
            <a:fillRef idx="1001">
              <a:schemeClr val="dk2"/>
            </a:fillRef>
            <a:effectRef idx="0">
              <a:schemeClr val="accent4"/>
            </a:effectRef>
            <a:fontRef idx="minor">
              <a:schemeClr val="lt1"/>
            </a:fontRef>
          </p:style>
          <p:txBody>
            <a:bodyPr rtlCol="0" anchor="ctr"/>
            <a:lstStyle/>
            <a:p>
              <a:pPr algn="ctr"/>
              <a:endParaRPr lang="ko-KR" altLang="en-US" sz="1600"/>
            </a:p>
          </p:txBody>
        </p:sp>
        <p:sp>
          <p:nvSpPr>
            <p:cNvPr id="81" name="정육면체 80">
              <a:extLst>
                <a:ext uri="{FF2B5EF4-FFF2-40B4-BE49-F238E27FC236}">
                  <a16:creationId xmlns:a16="http://schemas.microsoft.com/office/drawing/2014/main" id="{6A719FCB-C6B2-460A-A4F8-CF176CF4850D}"/>
                </a:ext>
              </a:extLst>
            </p:cNvPr>
            <p:cNvSpPr/>
            <p:nvPr/>
          </p:nvSpPr>
          <p:spPr>
            <a:xfrm>
              <a:off x="4476643" y="4780206"/>
              <a:ext cx="230393" cy="564287"/>
            </a:xfrm>
            <a:prstGeom prst="cube">
              <a:avLst>
                <a:gd name="adj" fmla="val 64876"/>
              </a:avLst>
            </a:prstGeom>
            <a:solidFill>
              <a:srgbClr val="FF0000"/>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ko-KR" altLang="en-US" sz="1600"/>
            </a:p>
          </p:txBody>
        </p:sp>
        <p:sp>
          <p:nvSpPr>
            <p:cNvPr id="82" name="정육면체 81">
              <a:extLst>
                <a:ext uri="{FF2B5EF4-FFF2-40B4-BE49-F238E27FC236}">
                  <a16:creationId xmlns:a16="http://schemas.microsoft.com/office/drawing/2014/main" id="{1F0C9973-DDC2-439A-8174-310E9943B9E3}"/>
                </a:ext>
              </a:extLst>
            </p:cNvPr>
            <p:cNvSpPr/>
            <p:nvPr/>
          </p:nvSpPr>
          <p:spPr>
            <a:xfrm>
              <a:off x="4645065" y="4639134"/>
              <a:ext cx="310358" cy="846431"/>
            </a:xfrm>
            <a:prstGeom prst="cube">
              <a:avLst>
                <a:gd name="adj" fmla="val 75452"/>
              </a:avLst>
            </a:prstGeom>
            <a:solidFill>
              <a:srgbClr val="FF0000"/>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ko-KR" altLang="en-US" sz="1600" dirty="0"/>
            </a:p>
          </p:txBody>
        </p:sp>
        <p:sp>
          <p:nvSpPr>
            <p:cNvPr id="83" name="정육면체 82">
              <a:extLst>
                <a:ext uri="{FF2B5EF4-FFF2-40B4-BE49-F238E27FC236}">
                  <a16:creationId xmlns:a16="http://schemas.microsoft.com/office/drawing/2014/main" id="{A1C54125-0B84-4790-98DA-E0CE53192B6B}"/>
                </a:ext>
              </a:extLst>
            </p:cNvPr>
            <p:cNvSpPr/>
            <p:nvPr/>
          </p:nvSpPr>
          <p:spPr>
            <a:xfrm>
              <a:off x="4821067" y="4497303"/>
              <a:ext cx="413450" cy="1130094"/>
            </a:xfrm>
            <a:prstGeom prst="cube">
              <a:avLst>
                <a:gd name="adj" fmla="val 82449"/>
              </a:avLst>
            </a:prstGeom>
            <a:solidFill>
              <a:srgbClr val="FF0000"/>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ko-KR" altLang="en-US" sz="1600"/>
            </a:p>
          </p:txBody>
        </p:sp>
        <p:sp>
          <p:nvSpPr>
            <p:cNvPr id="84" name="TextBox 83">
              <a:extLst>
                <a:ext uri="{FF2B5EF4-FFF2-40B4-BE49-F238E27FC236}">
                  <a16:creationId xmlns:a16="http://schemas.microsoft.com/office/drawing/2014/main" id="{7112AD5B-E85C-4C9F-9414-22C2595E53AF}"/>
                </a:ext>
              </a:extLst>
            </p:cNvPr>
            <p:cNvSpPr txBox="1"/>
            <p:nvPr/>
          </p:nvSpPr>
          <p:spPr>
            <a:xfrm>
              <a:off x="3458161" y="5582409"/>
              <a:ext cx="1883401" cy="338554"/>
            </a:xfrm>
            <a:prstGeom prst="rect">
              <a:avLst/>
            </a:prstGeom>
            <a:noFill/>
          </p:spPr>
          <p:txBody>
            <a:bodyPr wrap="none" rtlCol="0">
              <a:spAutoFit/>
            </a:bodyPr>
            <a:lstStyle/>
            <a:p>
              <a:pPr algn="ctr"/>
              <a:r>
                <a:rPr lang="en-US" altLang="ko-KR" sz="1600" b="1" dirty="0">
                  <a:cs typeface="Times New Roman" panose="02020603050405020304" pitchFamily="18" charset="0"/>
                </a:rPr>
                <a:t>(1) Attack generator</a:t>
              </a:r>
            </a:p>
          </p:txBody>
        </p:sp>
        <p:pic>
          <p:nvPicPr>
            <p:cNvPr id="85" name="그림 84">
              <a:extLst>
                <a:ext uri="{FF2B5EF4-FFF2-40B4-BE49-F238E27FC236}">
                  <a16:creationId xmlns:a16="http://schemas.microsoft.com/office/drawing/2014/main" id="{10CAAC46-516D-460F-8202-3013681639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6792" y="4577920"/>
              <a:ext cx="968860" cy="968859"/>
            </a:xfrm>
            <a:prstGeom prst="rect">
              <a:avLst/>
            </a:prstGeom>
            <a:ln w="19050">
              <a:noFill/>
            </a:ln>
          </p:spPr>
        </p:pic>
        <p:sp>
          <p:nvSpPr>
            <p:cNvPr id="86" name="TextBox 85">
              <a:extLst>
                <a:ext uri="{FF2B5EF4-FFF2-40B4-BE49-F238E27FC236}">
                  <a16:creationId xmlns:a16="http://schemas.microsoft.com/office/drawing/2014/main" id="{7F5DC289-E83B-4753-A02D-D6611429C1DB}"/>
                </a:ext>
              </a:extLst>
            </p:cNvPr>
            <p:cNvSpPr txBox="1"/>
            <p:nvPr/>
          </p:nvSpPr>
          <p:spPr>
            <a:xfrm>
              <a:off x="1485804" y="4240366"/>
              <a:ext cx="1354290" cy="338554"/>
            </a:xfrm>
            <a:prstGeom prst="rect">
              <a:avLst/>
            </a:prstGeom>
            <a:solidFill>
              <a:schemeClr val="bg1"/>
            </a:solidFill>
          </p:spPr>
          <p:txBody>
            <a:bodyPr wrap="square" rtlCol="0">
              <a:spAutoFit/>
            </a:bodyPr>
            <a:lstStyle/>
            <a:p>
              <a:pPr algn="ctr"/>
              <a:r>
                <a:rPr lang="en-US" altLang="ko-KR" sz="1600" dirty="0">
                  <a:cs typeface="Times New Roman" panose="02020603050405020304" pitchFamily="18" charset="0"/>
                </a:rPr>
                <a:t>Natural image</a:t>
              </a:r>
            </a:p>
          </p:txBody>
        </p:sp>
        <p:grpSp>
          <p:nvGrpSpPr>
            <p:cNvPr id="87" name="그룹 86">
              <a:extLst>
                <a:ext uri="{FF2B5EF4-FFF2-40B4-BE49-F238E27FC236}">
                  <a16:creationId xmlns:a16="http://schemas.microsoft.com/office/drawing/2014/main" id="{5AB67B6E-A04A-47AA-92C0-09B6955490DE}"/>
                </a:ext>
              </a:extLst>
            </p:cNvPr>
            <p:cNvGrpSpPr/>
            <p:nvPr/>
          </p:nvGrpSpPr>
          <p:grpSpPr>
            <a:xfrm>
              <a:off x="1363500" y="6117716"/>
              <a:ext cx="1661305" cy="619596"/>
              <a:chOff x="-140553" y="4614227"/>
              <a:chExt cx="2119734" cy="790571"/>
            </a:xfrm>
          </p:grpSpPr>
          <p:sp>
            <p:nvSpPr>
              <p:cNvPr id="106" name="타원 105">
                <a:extLst>
                  <a:ext uri="{FF2B5EF4-FFF2-40B4-BE49-F238E27FC236}">
                    <a16:creationId xmlns:a16="http://schemas.microsoft.com/office/drawing/2014/main" id="{AC286F04-57EC-4D3E-BB65-9956B08018A4}"/>
                  </a:ext>
                </a:extLst>
              </p:cNvPr>
              <p:cNvSpPr/>
              <p:nvPr/>
            </p:nvSpPr>
            <p:spPr>
              <a:xfrm>
                <a:off x="-140553" y="4614227"/>
                <a:ext cx="2119734" cy="7905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cs typeface="Times New Roman" panose="02020603050405020304" pitchFamily="18" charset="0"/>
                  </a:rPr>
                  <a:t>Gaussian</a:t>
                </a:r>
              </a:p>
              <a:p>
                <a:pPr algn="ctr"/>
                <a:r>
                  <a:rPr lang="en-US" altLang="ko-KR" sz="1600" dirty="0">
                    <a:solidFill>
                      <a:schemeClr val="tx1"/>
                    </a:solidFill>
                    <a:cs typeface="Times New Roman" panose="02020603050405020304" pitchFamily="18" charset="0"/>
                  </a:rPr>
                  <a:t>distribution</a:t>
                </a:r>
                <a:endParaRPr lang="ko-KR" altLang="en-US" sz="1600" dirty="0">
                  <a:solidFill>
                    <a:schemeClr val="tx1"/>
                  </a:solidFill>
                  <a:cs typeface="Times New Roman" panose="02020603050405020304" pitchFamily="18" charset="0"/>
                </a:endParaRPr>
              </a:p>
            </p:txBody>
          </p:sp>
          <p:sp>
            <p:nvSpPr>
              <p:cNvPr id="107" name="타원 106">
                <a:extLst>
                  <a:ext uri="{FF2B5EF4-FFF2-40B4-BE49-F238E27FC236}">
                    <a16:creationId xmlns:a16="http://schemas.microsoft.com/office/drawing/2014/main" id="{6EBB3B01-9AB2-4943-B4E6-95849753F211}"/>
                  </a:ext>
                </a:extLst>
              </p:cNvPr>
              <p:cNvSpPr/>
              <p:nvPr/>
            </p:nvSpPr>
            <p:spPr>
              <a:xfrm>
                <a:off x="1297770" y="4684835"/>
                <a:ext cx="81539" cy="828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08" name="타원 107">
                <a:extLst>
                  <a:ext uri="{FF2B5EF4-FFF2-40B4-BE49-F238E27FC236}">
                    <a16:creationId xmlns:a16="http://schemas.microsoft.com/office/drawing/2014/main" id="{C28101C0-4017-4D17-9B65-E5C39DF456B8}"/>
                  </a:ext>
                </a:extLst>
              </p:cNvPr>
              <p:cNvSpPr/>
              <p:nvPr/>
            </p:nvSpPr>
            <p:spPr>
              <a:xfrm>
                <a:off x="467423" y="4684835"/>
                <a:ext cx="81539" cy="82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09" name="타원 108">
                <a:extLst>
                  <a:ext uri="{FF2B5EF4-FFF2-40B4-BE49-F238E27FC236}">
                    <a16:creationId xmlns:a16="http://schemas.microsoft.com/office/drawing/2014/main" id="{FA1BBB1C-E90A-4D20-89FE-93AAA473EB76}"/>
                  </a:ext>
                </a:extLst>
              </p:cNvPr>
              <p:cNvSpPr/>
              <p:nvPr/>
            </p:nvSpPr>
            <p:spPr>
              <a:xfrm>
                <a:off x="1627829" y="5119204"/>
                <a:ext cx="81539" cy="828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sp>
          <p:nvSpPr>
            <p:cNvPr id="88" name="TextBox 87">
              <a:extLst>
                <a:ext uri="{FF2B5EF4-FFF2-40B4-BE49-F238E27FC236}">
                  <a16:creationId xmlns:a16="http://schemas.microsoft.com/office/drawing/2014/main" id="{2BAC356E-1121-44CC-B4A1-CCDA5FA8C933}"/>
                </a:ext>
              </a:extLst>
            </p:cNvPr>
            <p:cNvSpPr txBox="1"/>
            <p:nvPr/>
          </p:nvSpPr>
          <p:spPr>
            <a:xfrm>
              <a:off x="2203988" y="5671947"/>
              <a:ext cx="1161152" cy="338554"/>
            </a:xfrm>
            <a:prstGeom prst="rect">
              <a:avLst/>
            </a:prstGeom>
            <a:solidFill>
              <a:schemeClr val="bg1"/>
            </a:solidFill>
            <a:ln>
              <a:solidFill>
                <a:schemeClr val="tx1"/>
              </a:solidFill>
            </a:ln>
          </p:spPr>
          <p:txBody>
            <a:bodyPr wrap="none" rtlCol="0">
              <a:spAutoFit/>
            </a:bodyPr>
            <a:lstStyle/>
            <a:p>
              <a:pPr algn="ctr"/>
              <a:r>
                <a:rPr lang="en-US" altLang="ko-KR" sz="1600" dirty="0">
                  <a:cs typeface="Times New Roman" panose="02020603050405020304" pitchFamily="18" charset="0"/>
                </a:rPr>
                <a:t>Latent code</a:t>
              </a:r>
              <a:endParaRPr lang="ko-KR" altLang="en-US" sz="1600" b="1" dirty="0">
                <a:cs typeface="Times New Roman" panose="02020603050405020304" pitchFamily="18" charset="0"/>
              </a:endParaRPr>
            </a:p>
          </p:txBody>
        </p:sp>
        <p:grpSp>
          <p:nvGrpSpPr>
            <p:cNvPr id="89" name="그룹 88">
              <a:extLst>
                <a:ext uri="{FF2B5EF4-FFF2-40B4-BE49-F238E27FC236}">
                  <a16:creationId xmlns:a16="http://schemas.microsoft.com/office/drawing/2014/main" id="{397D9406-92B5-446A-9400-5409A5AE88FC}"/>
                </a:ext>
              </a:extLst>
            </p:cNvPr>
            <p:cNvGrpSpPr/>
            <p:nvPr/>
          </p:nvGrpSpPr>
          <p:grpSpPr>
            <a:xfrm>
              <a:off x="6313981" y="3384474"/>
              <a:ext cx="2090582" cy="968860"/>
              <a:chOff x="6175990" y="1010286"/>
              <a:chExt cx="2667468" cy="1236213"/>
            </a:xfrm>
          </p:grpSpPr>
          <p:pic>
            <p:nvPicPr>
              <p:cNvPr id="104" name="그림 103">
                <a:extLst>
                  <a:ext uri="{FF2B5EF4-FFF2-40B4-BE49-F238E27FC236}">
                    <a16:creationId xmlns:a16="http://schemas.microsoft.com/office/drawing/2014/main" id="{4A229922-EE8C-454E-8850-F03D4DA431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75990" y="1010286"/>
                <a:ext cx="1230123" cy="1236213"/>
              </a:xfrm>
              <a:prstGeom prst="rect">
                <a:avLst/>
              </a:prstGeom>
              <a:ln w="19050">
                <a:solidFill>
                  <a:srgbClr val="C00000"/>
                </a:solidFill>
              </a:ln>
            </p:spPr>
          </p:pic>
          <p:pic>
            <p:nvPicPr>
              <p:cNvPr id="105" name="그림 104">
                <a:extLst>
                  <a:ext uri="{FF2B5EF4-FFF2-40B4-BE49-F238E27FC236}">
                    <a16:creationId xmlns:a16="http://schemas.microsoft.com/office/drawing/2014/main" id="{702F87A6-D55E-42FC-838B-805A8F8095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07246" y="1010286"/>
                <a:ext cx="1236212" cy="1236212"/>
              </a:xfrm>
              <a:prstGeom prst="rect">
                <a:avLst/>
              </a:prstGeom>
              <a:ln w="19050">
                <a:solidFill>
                  <a:srgbClr val="C00000"/>
                </a:solidFill>
              </a:ln>
            </p:spPr>
          </p:pic>
        </p:grpSp>
        <p:grpSp>
          <p:nvGrpSpPr>
            <p:cNvPr id="90" name="그룹 89">
              <a:extLst>
                <a:ext uri="{FF2B5EF4-FFF2-40B4-BE49-F238E27FC236}">
                  <a16:creationId xmlns:a16="http://schemas.microsoft.com/office/drawing/2014/main" id="{F3AE46E1-6FC4-4264-A003-D07077BE15D1}"/>
                </a:ext>
              </a:extLst>
            </p:cNvPr>
            <p:cNvGrpSpPr/>
            <p:nvPr/>
          </p:nvGrpSpPr>
          <p:grpSpPr>
            <a:xfrm>
              <a:off x="6313981" y="4577920"/>
              <a:ext cx="2090582" cy="968860"/>
              <a:chOff x="6175990" y="2533058"/>
              <a:chExt cx="2667468" cy="1236213"/>
            </a:xfrm>
          </p:grpSpPr>
          <p:pic>
            <p:nvPicPr>
              <p:cNvPr id="102" name="그림 101">
                <a:extLst>
                  <a:ext uri="{FF2B5EF4-FFF2-40B4-BE49-F238E27FC236}">
                    <a16:creationId xmlns:a16="http://schemas.microsoft.com/office/drawing/2014/main" id="{4AF6A5BB-B6FE-49BB-8BF4-3767EF4611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75990" y="2533058"/>
                <a:ext cx="1230123" cy="1236213"/>
              </a:xfrm>
              <a:prstGeom prst="rect">
                <a:avLst/>
              </a:prstGeom>
              <a:ln w="19050">
                <a:solidFill>
                  <a:srgbClr val="7030A0"/>
                </a:solidFill>
              </a:ln>
            </p:spPr>
          </p:pic>
          <p:pic>
            <p:nvPicPr>
              <p:cNvPr id="103" name="그림 102">
                <a:extLst>
                  <a:ext uri="{FF2B5EF4-FFF2-40B4-BE49-F238E27FC236}">
                    <a16:creationId xmlns:a16="http://schemas.microsoft.com/office/drawing/2014/main" id="{9F185220-F553-403F-A6D6-9CC37DFE9B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07246" y="2533058"/>
                <a:ext cx="1236212" cy="1236212"/>
              </a:xfrm>
              <a:prstGeom prst="rect">
                <a:avLst/>
              </a:prstGeom>
              <a:ln w="19050">
                <a:solidFill>
                  <a:srgbClr val="7030A0"/>
                </a:solidFill>
              </a:ln>
            </p:spPr>
          </p:pic>
        </p:grpSp>
        <p:grpSp>
          <p:nvGrpSpPr>
            <p:cNvPr id="91" name="그룹 90">
              <a:extLst>
                <a:ext uri="{FF2B5EF4-FFF2-40B4-BE49-F238E27FC236}">
                  <a16:creationId xmlns:a16="http://schemas.microsoft.com/office/drawing/2014/main" id="{53CB932E-41BC-48F4-A662-D228087A4D3F}"/>
                </a:ext>
              </a:extLst>
            </p:cNvPr>
            <p:cNvGrpSpPr/>
            <p:nvPr/>
          </p:nvGrpSpPr>
          <p:grpSpPr>
            <a:xfrm>
              <a:off x="6313981" y="5768452"/>
              <a:ext cx="2090582" cy="968860"/>
              <a:chOff x="6175990" y="4242226"/>
              <a:chExt cx="2667468" cy="1236213"/>
            </a:xfrm>
          </p:grpSpPr>
          <p:pic>
            <p:nvPicPr>
              <p:cNvPr id="100" name="그림 99">
                <a:extLst>
                  <a:ext uri="{FF2B5EF4-FFF2-40B4-BE49-F238E27FC236}">
                    <a16:creationId xmlns:a16="http://schemas.microsoft.com/office/drawing/2014/main" id="{12D739AA-DBE6-49B2-8CC3-F4EF76A6299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75990" y="4242226"/>
                <a:ext cx="1230123" cy="1236213"/>
              </a:xfrm>
              <a:prstGeom prst="rect">
                <a:avLst/>
              </a:prstGeom>
              <a:ln w="19050">
                <a:solidFill>
                  <a:srgbClr val="00B050"/>
                </a:solidFill>
              </a:ln>
            </p:spPr>
          </p:pic>
          <p:pic>
            <p:nvPicPr>
              <p:cNvPr id="101" name="그림 100">
                <a:extLst>
                  <a:ext uri="{FF2B5EF4-FFF2-40B4-BE49-F238E27FC236}">
                    <a16:creationId xmlns:a16="http://schemas.microsoft.com/office/drawing/2014/main" id="{73B31BDE-9D31-4D3A-9299-01A8EB6C544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07246" y="4242226"/>
                <a:ext cx="1236212" cy="1236212"/>
              </a:xfrm>
              <a:prstGeom prst="rect">
                <a:avLst/>
              </a:prstGeom>
              <a:ln w="19050">
                <a:solidFill>
                  <a:srgbClr val="00B050"/>
                </a:solidFill>
              </a:ln>
            </p:spPr>
          </p:pic>
        </p:grpSp>
        <p:sp>
          <p:nvSpPr>
            <p:cNvPr id="92" name="TextBox 91">
              <a:extLst>
                <a:ext uri="{FF2B5EF4-FFF2-40B4-BE49-F238E27FC236}">
                  <a16:creationId xmlns:a16="http://schemas.microsoft.com/office/drawing/2014/main" id="{7CB3180A-97D3-4719-8D21-E17C1B90BE04}"/>
                </a:ext>
              </a:extLst>
            </p:cNvPr>
            <p:cNvSpPr txBox="1"/>
            <p:nvPr/>
          </p:nvSpPr>
          <p:spPr>
            <a:xfrm>
              <a:off x="7434745" y="3027672"/>
              <a:ext cx="970779" cy="338554"/>
            </a:xfrm>
            <a:prstGeom prst="rect">
              <a:avLst/>
            </a:prstGeom>
            <a:noFill/>
          </p:spPr>
          <p:txBody>
            <a:bodyPr wrap="none" rtlCol="0">
              <a:spAutoFit/>
            </a:bodyPr>
            <a:lstStyle/>
            <a:p>
              <a:pPr algn="ctr"/>
              <a:r>
                <a:rPr lang="en-US" altLang="ko-KR" sz="1600" dirty="0">
                  <a:cs typeface="Times New Roman" panose="02020603050405020304" pitchFamily="18" charset="0"/>
                </a:rPr>
                <a:t>Attention</a:t>
              </a:r>
              <a:endParaRPr lang="en-US" altLang="ko-KR" sz="1600" b="1" i="1" dirty="0">
                <a:cs typeface="Times New Roman" panose="02020603050405020304" pitchFamily="18" charset="0"/>
              </a:endParaRPr>
            </a:p>
          </p:txBody>
        </p:sp>
        <p:sp>
          <p:nvSpPr>
            <p:cNvPr id="93" name="TextBox 92">
              <a:extLst>
                <a:ext uri="{FF2B5EF4-FFF2-40B4-BE49-F238E27FC236}">
                  <a16:creationId xmlns:a16="http://schemas.microsoft.com/office/drawing/2014/main" id="{D0D304B3-17BD-4D8C-B0B7-C0EB2D9F4EDB}"/>
                </a:ext>
              </a:extLst>
            </p:cNvPr>
            <p:cNvSpPr txBox="1"/>
            <p:nvPr/>
          </p:nvSpPr>
          <p:spPr>
            <a:xfrm>
              <a:off x="6212681" y="3027672"/>
              <a:ext cx="1166688" cy="338554"/>
            </a:xfrm>
            <a:prstGeom prst="rect">
              <a:avLst/>
            </a:prstGeom>
            <a:noFill/>
          </p:spPr>
          <p:txBody>
            <a:bodyPr wrap="square" rtlCol="0">
              <a:spAutoFit/>
            </a:bodyPr>
            <a:lstStyle/>
            <a:p>
              <a:pPr algn="ctr"/>
              <a:r>
                <a:rPr lang="en-US" altLang="ko-KR" sz="1600" dirty="0">
                  <a:cs typeface="Times New Roman" panose="02020603050405020304" pitchFamily="18" charset="0"/>
                </a:rPr>
                <a:t>Adv. image</a:t>
              </a:r>
              <a:endParaRPr lang="ko-KR" altLang="en-US" sz="1600" b="1"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4" name="사각형: 둥근 모서리 93">
                  <a:extLst>
                    <a:ext uri="{FF2B5EF4-FFF2-40B4-BE49-F238E27FC236}">
                      <a16:creationId xmlns:a16="http://schemas.microsoft.com/office/drawing/2014/main" id="{B2F31DC9-D7E6-4E6F-AFEC-B1889233694D}"/>
                    </a:ext>
                  </a:extLst>
                </p:cNvPr>
                <p:cNvSpPr/>
                <p:nvPr/>
              </p:nvSpPr>
              <p:spPr>
                <a:xfrm>
                  <a:off x="8713490" y="5062350"/>
                  <a:ext cx="716645" cy="368966"/>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chemeClr val="tx1"/>
                      </a:solidFill>
                    </a:rPr>
                    <a:t>(2)</a:t>
                  </a:r>
                  <a14:m>
                    <m:oMath xmlns:m="http://schemas.openxmlformats.org/officeDocument/2006/math">
                      <m:sSub>
                        <m:sSubPr>
                          <m:ctrlPr>
                            <a:rPr lang="en-US" altLang="ko-KR" sz="1600" b="1" i="1" smtClean="0">
                              <a:solidFill>
                                <a:schemeClr val="tx1"/>
                              </a:solidFill>
                              <a:latin typeface="Cambria Math" panose="02040503050406030204" pitchFamily="18" charset="0"/>
                            </a:rPr>
                          </m:ctrlPr>
                        </m:sSubPr>
                        <m:e>
                          <m:r>
                            <a:rPr lang="en-US" altLang="ko-KR" sz="1600" b="1" i="1" smtClean="0">
                              <a:solidFill>
                                <a:schemeClr val="tx1"/>
                              </a:solidFill>
                              <a:latin typeface="Cambria Math" panose="02040503050406030204" pitchFamily="18" charset="0"/>
                            </a:rPr>
                            <m:t>𝑳</m:t>
                          </m:r>
                        </m:e>
                        <m:sub>
                          <m:r>
                            <a:rPr lang="en-US" altLang="ko-KR" sz="1600" b="1" i="1" smtClean="0">
                              <a:solidFill>
                                <a:schemeClr val="tx1"/>
                              </a:solidFill>
                              <a:latin typeface="Cambria Math" panose="02040503050406030204" pitchFamily="18" charset="0"/>
                            </a:rPr>
                            <m:t>𝒂𝒕𝒕𝒏</m:t>
                          </m:r>
                        </m:sub>
                      </m:sSub>
                    </m:oMath>
                  </a14:m>
                  <a:endParaRPr lang="ko-KR" altLang="en-US" sz="1600" b="1" dirty="0">
                    <a:solidFill>
                      <a:schemeClr val="tx1"/>
                    </a:solidFill>
                  </a:endParaRPr>
                </a:p>
              </p:txBody>
            </p:sp>
          </mc:Choice>
          <mc:Fallback xmlns="">
            <p:sp>
              <p:nvSpPr>
                <p:cNvPr id="94" name="사각형: 둥근 모서리 93">
                  <a:extLst>
                    <a:ext uri="{FF2B5EF4-FFF2-40B4-BE49-F238E27FC236}">
                      <a16:creationId xmlns:a16="http://schemas.microsoft.com/office/drawing/2014/main" id="{B2F31DC9-D7E6-4E6F-AFEC-B1889233694D}"/>
                    </a:ext>
                  </a:extLst>
                </p:cNvPr>
                <p:cNvSpPr>
                  <a:spLocks noRot="1" noChangeAspect="1" noMove="1" noResize="1" noEditPoints="1" noAdjustHandles="1" noChangeArrowheads="1" noChangeShapeType="1" noTextEdit="1"/>
                </p:cNvSpPr>
                <p:nvPr/>
              </p:nvSpPr>
              <p:spPr>
                <a:xfrm>
                  <a:off x="8713490" y="5062350"/>
                  <a:ext cx="716645" cy="368966"/>
                </a:xfrm>
                <a:prstGeom prst="roundRect">
                  <a:avLst/>
                </a:prstGeom>
                <a:blipFill>
                  <a:blip r:embed="rId26"/>
                  <a:stretch>
                    <a:fillRect t="-32787" b="-24590"/>
                  </a:stretch>
                </a:blipFill>
                <a:ln w="19050">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95" name="사각형: 둥근 모서리 94">
                  <a:extLst>
                    <a:ext uri="{FF2B5EF4-FFF2-40B4-BE49-F238E27FC236}">
                      <a16:creationId xmlns:a16="http://schemas.microsoft.com/office/drawing/2014/main" id="{FB7259D8-462A-423C-B108-5FAA0604C30E}"/>
                    </a:ext>
                  </a:extLst>
                </p:cNvPr>
                <p:cNvSpPr/>
                <p:nvPr/>
              </p:nvSpPr>
              <p:spPr>
                <a:xfrm>
                  <a:off x="8713490" y="4117720"/>
                  <a:ext cx="716645" cy="532657"/>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chemeClr val="tx1"/>
                      </a:solidFill>
                    </a:rPr>
                    <a:t>(3)</a:t>
                  </a:r>
                  <a14:m>
                    <m:oMath xmlns:m="http://schemas.openxmlformats.org/officeDocument/2006/math">
                      <m:sSub>
                        <m:sSubPr>
                          <m:ctrlPr>
                            <a:rPr lang="en-US" altLang="ko-KR" sz="1600" b="1" i="1" smtClean="0">
                              <a:solidFill>
                                <a:schemeClr val="tx1"/>
                              </a:solidFill>
                              <a:latin typeface="Cambria Math" panose="02040503050406030204" pitchFamily="18" charset="0"/>
                            </a:rPr>
                          </m:ctrlPr>
                        </m:sSubPr>
                        <m:e>
                          <m:r>
                            <a:rPr lang="en-US" altLang="ko-KR" sz="1600" b="1" i="1" smtClean="0">
                              <a:solidFill>
                                <a:schemeClr val="tx1"/>
                              </a:solidFill>
                              <a:latin typeface="Cambria Math" panose="02040503050406030204" pitchFamily="18" charset="0"/>
                            </a:rPr>
                            <m:t>𝑳</m:t>
                          </m:r>
                        </m:e>
                        <m:sub>
                          <m:r>
                            <a:rPr lang="en-US" altLang="ko-KR" sz="1600" b="1" i="1" smtClean="0">
                              <a:solidFill>
                                <a:schemeClr val="tx1"/>
                              </a:solidFill>
                              <a:latin typeface="Cambria Math" panose="02040503050406030204" pitchFamily="18" charset="0"/>
                            </a:rPr>
                            <m:t>𝒅𝒊𝒗</m:t>
                          </m:r>
                        </m:sub>
                      </m:sSub>
                    </m:oMath>
                  </a14:m>
                  <a:endParaRPr lang="ko-KR" altLang="en-US" sz="1600" b="1" dirty="0">
                    <a:solidFill>
                      <a:schemeClr val="tx1"/>
                    </a:solidFill>
                  </a:endParaRPr>
                </a:p>
              </p:txBody>
            </p:sp>
          </mc:Choice>
          <mc:Fallback xmlns="">
            <p:sp>
              <p:nvSpPr>
                <p:cNvPr id="95" name="사각형: 둥근 모서리 94">
                  <a:extLst>
                    <a:ext uri="{FF2B5EF4-FFF2-40B4-BE49-F238E27FC236}">
                      <a16:creationId xmlns:a16="http://schemas.microsoft.com/office/drawing/2014/main" id="{FB7259D8-462A-423C-B108-5FAA0604C30E}"/>
                    </a:ext>
                  </a:extLst>
                </p:cNvPr>
                <p:cNvSpPr>
                  <a:spLocks noRot="1" noChangeAspect="1" noMove="1" noResize="1" noEditPoints="1" noAdjustHandles="1" noChangeArrowheads="1" noChangeShapeType="1" noTextEdit="1"/>
                </p:cNvSpPr>
                <p:nvPr/>
              </p:nvSpPr>
              <p:spPr>
                <a:xfrm>
                  <a:off x="8713490" y="4117720"/>
                  <a:ext cx="716645" cy="532657"/>
                </a:xfrm>
                <a:prstGeom prst="roundRect">
                  <a:avLst/>
                </a:prstGeom>
                <a:blipFill>
                  <a:blip r:embed="rId27"/>
                  <a:stretch>
                    <a:fillRect t="-8046" b="-4598"/>
                  </a:stretch>
                </a:blipFill>
                <a:ln w="19050">
                  <a:noFill/>
                </a:ln>
              </p:spPr>
              <p:txBody>
                <a:bodyPr/>
                <a:lstStyle/>
                <a:p>
                  <a:r>
                    <a:rPr lang="ko-KR" altLang="en-US">
                      <a:noFill/>
                    </a:rPr>
                    <a:t> </a:t>
                  </a:r>
                </a:p>
              </p:txBody>
            </p:sp>
          </mc:Fallback>
        </mc:AlternateContent>
        <p:cxnSp>
          <p:nvCxnSpPr>
            <p:cNvPr id="96" name="연결선: 구부러짐 95">
              <a:extLst>
                <a:ext uri="{FF2B5EF4-FFF2-40B4-BE49-F238E27FC236}">
                  <a16:creationId xmlns:a16="http://schemas.microsoft.com/office/drawing/2014/main" id="{1337723A-ECA7-431D-BAC4-307C41D6EEAE}"/>
                </a:ext>
              </a:extLst>
            </p:cNvPr>
            <p:cNvCxnSpPr>
              <a:cxnSpLocks/>
              <a:stCxn id="105" idx="3"/>
              <a:endCxn id="95" idx="0"/>
            </p:cNvCxnSpPr>
            <p:nvPr/>
          </p:nvCxnSpPr>
          <p:spPr>
            <a:xfrm>
              <a:off x="8404563" y="3868904"/>
              <a:ext cx="667250" cy="248816"/>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연결선: 구부러짐 96">
              <a:extLst>
                <a:ext uri="{FF2B5EF4-FFF2-40B4-BE49-F238E27FC236}">
                  <a16:creationId xmlns:a16="http://schemas.microsoft.com/office/drawing/2014/main" id="{38AE9018-3DBA-4E29-BC74-621E4D405399}"/>
                </a:ext>
              </a:extLst>
            </p:cNvPr>
            <p:cNvCxnSpPr>
              <a:cxnSpLocks/>
              <a:endCxn id="95" idx="2"/>
            </p:cNvCxnSpPr>
            <p:nvPr/>
          </p:nvCxnSpPr>
          <p:spPr>
            <a:xfrm flipV="1">
              <a:off x="8404563" y="4650377"/>
              <a:ext cx="667250" cy="243017"/>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직선 화살표 연결선 97">
              <a:extLst>
                <a:ext uri="{FF2B5EF4-FFF2-40B4-BE49-F238E27FC236}">
                  <a16:creationId xmlns:a16="http://schemas.microsoft.com/office/drawing/2014/main" id="{212A1353-C7E3-492D-9807-9FC92D3C5D53}"/>
                </a:ext>
              </a:extLst>
            </p:cNvPr>
            <p:cNvCxnSpPr>
              <a:cxnSpLocks/>
              <a:endCxn id="94" idx="1"/>
            </p:cNvCxnSpPr>
            <p:nvPr/>
          </p:nvCxnSpPr>
          <p:spPr>
            <a:xfrm flipV="1">
              <a:off x="8404563" y="5246832"/>
              <a:ext cx="308927" cy="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연결선: 꺾임 98">
              <a:extLst>
                <a:ext uri="{FF2B5EF4-FFF2-40B4-BE49-F238E27FC236}">
                  <a16:creationId xmlns:a16="http://schemas.microsoft.com/office/drawing/2014/main" id="{152B114B-BAE0-476C-966C-4CA4827513CE}"/>
                </a:ext>
              </a:extLst>
            </p:cNvPr>
            <p:cNvCxnSpPr>
              <a:cxnSpLocks/>
            </p:cNvCxnSpPr>
            <p:nvPr/>
          </p:nvCxnSpPr>
          <p:spPr>
            <a:xfrm flipV="1">
              <a:off x="2645652" y="4876249"/>
              <a:ext cx="3101583" cy="186101"/>
            </a:xfrm>
            <a:prstGeom prst="bentConnector4">
              <a:avLst>
                <a:gd name="adj1" fmla="val 18394"/>
                <a:gd name="adj2" fmla="val 38314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157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a:extLst>
              <a:ext uri="{FF2B5EF4-FFF2-40B4-BE49-F238E27FC236}">
                <a16:creationId xmlns:a16="http://schemas.microsoft.com/office/drawing/2014/main" id="{61715A81-121E-4031-A234-4E66A80129E3}"/>
              </a:ext>
            </a:extLst>
          </p:cNvPr>
          <p:cNvSpPr>
            <a:spLocks noGrp="1"/>
          </p:cNvSpPr>
          <p:nvPr>
            <p:ph type="title"/>
          </p:nvPr>
        </p:nvSpPr>
        <p:spPr/>
        <p:txBody>
          <a:bodyPr/>
          <a:lstStyle/>
          <a:p>
            <a:r>
              <a:rPr lang="en-US" altLang="ko-KR" dirty="0"/>
              <a:t>Experimental Results</a:t>
            </a:r>
            <a:endParaRPr lang="ko-KR" altLang="en-US" dirty="0"/>
          </a:p>
        </p:txBody>
      </p:sp>
      <p:sp>
        <p:nvSpPr>
          <p:cNvPr id="6" name="텍스트 개체 틀 5">
            <a:extLst>
              <a:ext uri="{FF2B5EF4-FFF2-40B4-BE49-F238E27FC236}">
                <a16:creationId xmlns:a16="http://schemas.microsoft.com/office/drawing/2014/main" id="{72C3D98B-B55E-4067-8733-56B2A406CC3D}"/>
              </a:ext>
            </a:extLst>
          </p:cNvPr>
          <p:cNvSpPr>
            <a:spLocks noGrp="1"/>
          </p:cNvSpPr>
          <p:nvPr>
            <p:ph type="body" idx="1"/>
          </p:nvPr>
        </p:nvSpPr>
        <p:spPr/>
        <p:txBody>
          <a:bodyPr/>
          <a:lstStyle/>
          <a:p>
            <a:endParaRPr lang="ko-KR" altLang="en-US"/>
          </a:p>
        </p:txBody>
      </p:sp>
      <p:sp>
        <p:nvSpPr>
          <p:cNvPr id="4" name="슬라이드 번호 개체 틀 3">
            <a:extLst>
              <a:ext uri="{FF2B5EF4-FFF2-40B4-BE49-F238E27FC236}">
                <a16:creationId xmlns:a16="http://schemas.microsoft.com/office/drawing/2014/main" id="{D5F3C254-2ABA-4736-85BD-EEE994F82EC1}"/>
              </a:ext>
            </a:extLst>
          </p:cNvPr>
          <p:cNvSpPr>
            <a:spLocks noGrp="1"/>
          </p:cNvSpPr>
          <p:nvPr>
            <p:ph type="sldNum" sz="quarter" idx="12"/>
          </p:nvPr>
        </p:nvSpPr>
        <p:spPr/>
        <p:txBody>
          <a:bodyPr/>
          <a:lstStyle/>
          <a:p>
            <a:fld id="{1D7E3998-2BFB-4414-AC15-78CB3FC6DFE0}" type="slidenum">
              <a:rPr lang="en-US" smtClean="0"/>
              <a:t>24</a:t>
            </a:fld>
            <a:endParaRPr lang="en-US" dirty="0"/>
          </a:p>
        </p:txBody>
      </p:sp>
    </p:spTree>
    <p:extLst>
      <p:ext uri="{BB962C8B-B14F-4D97-AF65-F5344CB8AC3E}">
        <p14:creationId xmlns:p14="http://schemas.microsoft.com/office/powerpoint/2010/main" val="370305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D20AE46-4BD2-4827-8E88-2A668CEEEC7E}"/>
              </a:ext>
            </a:extLst>
          </p:cNvPr>
          <p:cNvSpPr>
            <a:spLocks noGrp="1"/>
          </p:cNvSpPr>
          <p:nvPr>
            <p:ph type="title"/>
          </p:nvPr>
        </p:nvSpPr>
        <p:spPr/>
        <p:txBody>
          <a:bodyPr/>
          <a:lstStyle/>
          <a:p>
            <a:r>
              <a:rPr lang="en-US" altLang="ko-KR" dirty="0"/>
              <a:t>Experimental Setups</a:t>
            </a:r>
            <a:endParaRPr lang="ko-KR" altLang="en-US" dirty="0"/>
          </a:p>
        </p:txBody>
      </p:sp>
      <p:sp>
        <p:nvSpPr>
          <p:cNvPr id="3" name="내용 개체 틀 2">
            <a:extLst>
              <a:ext uri="{FF2B5EF4-FFF2-40B4-BE49-F238E27FC236}">
                <a16:creationId xmlns:a16="http://schemas.microsoft.com/office/drawing/2014/main" id="{C65F2BA0-6D6F-46ED-A793-18A715908C8E}"/>
              </a:ext>
            </a:extLst>
          </p:cNvPr>
          <p:cNvSpPr>
            <a:spLocks noGrp="1"/>
          </p:cNvSpPr>
          <p:nvPr>
            <p:ph idx="1"/>
          </p:nvPr>
        </p:nvSpPr>
        <p:spPr/>
        <p:txBody>
          <a:bodyPr>
            <a:normAutofit/>
          </a:bodyPr>
          <a:lstStyle/>
          <a:p>
            <a:r>
              <a:rPr lang="en-US" altLang="ko-KR" dirty="0"/>
              <a:t>Target models</a:t>
            </a:r>
          </a:p>
          <a:p>
            <a:pPr lvl="1"/>
            <a:r>
              <a:rPr lang="en-US" altLang="ko-KR" sz="2000" dirty="0">
                <a:latin typeface="+mn-lt"/>
              </a:rPr>
              <a:t>Inception V3, Inception V4, Inception-</a:t>
            </a:r>
            <a:r>
              <a:rPr lang="en-US" altLang="ko-KR" sz="2000" dirty="0" err="1">
                <a:latin typeface="+mn-lt"/>
              </a:rPr>
              <a:t>ResNet</a:t>
            </a:r>
            <a:r>
              <a:rPr lang="en-US" altLang="ko-KR" sz="2000" dirty="0">
                <a:latin typeface="+mn-lt"/>
              </a:rPr>
              <a:t> V2, </a:t>
            </a:r>
            <a:r>
              <a:rPr lang="en-US" altLang="ko-KR" sz="2000" dirty="0" err="1">
                <a:latin typeface="+mn-lt"/>
              </a:rPr>
              <a:t>ResNet</a:t>
            </a:r>
            <a:r>
              <a:rPr lang="en-US" altLang="ko-KR" sz="2000" dirty="0">
                <a:latin typeface="+mn-lt"/>
              </a:rPr>
              <a:t> V2, VGG16</a:t>
            </a:r>
          </a:p>
          <a:p>
            <a:endParaRPr lang="en-US" altLang="ko-KR" dirty="0"/>
          </a:p>
          <a:p>
            <a:r>
              <a:rPr lang="en-US" altLang="ko-KR" dirty="0"/>
              <a:t>Dataset</a:t>
            </a:r>
          </a:p>
          <a:p>
            <a:pPr lvl="1"/>
            <a:r>
              <a:rPr lang="en-US" altLang="ko-KR" sz="2000" dirty="0">
                <a:latin typeface="+mn-lt"/>
              </a:rPr>
              <a:t>Training : 10,000 images randomly selected from ImageNet </a:t>
            </a:r>
            <a:r>
              <a:rPr lang="en-US" altLang="ko-KR" sz="2000" dirty="0" err="1">
                <a:latin typeface="+mn-lt"/>
              </a:rPr>
              <a:t>val</a:t>
            </a:r>
            <a:r>
              <a:rPr lang="en-US" altLang="ko-KR" sz="2000" dirty="0">
                <a:latin typeface="+mn-lt"/>
              </a:rPr>
              <a:t> set</a:t>
            </a:r>
          </a:p>
          <a:p>
            <a:pPr lvl="1"/>
            <a:r>
              <a:rPr lang="en-US" altLang="ko-KR" sz="2000" dirty="0">
                <a:latin typeface="+mn-lt"/>
              </a:rPr>
              <a:t>Testing : 1,000 ImageNet-like images from </a:t>
            </a:r>
            <a:r>
              <a:rPr lang="en-US" altLang="ko-KR" sz="2000" dirty="0" err="1">
                <a:latin typeface="+mn-lt"/>
              </a:rPr>
              <a:t>NeurIPS</a:t>
            </a:r>
            <a:r>
              <a:rPr lang="en-US" altLang="ko-KR" sz="2000" dirty="0">
                <a:latin typeface="+mn-lt"/>
              </a:rPr>
              <a:t> 2017 adversarial competition</a:t>
            </a:r>
          </a:p>
          <a:p>
            <a:endParaRPr lang="en-US" altLang="ko-KR" dirty="0"/>
          </a:p>
          <a:p>
            <a:r>
              <a:rPr lang="en-US" altLang="ko-KR" dirty="0"/>
              <a:t>Structure of Attack Generator</a:t>
            </a:r>
          </a:p>
          <a:p>
            <a:pPr lvl="1"/>
            <a:r>
              <a:rPr lang="en-US" altLang="ko-KR" sz="2000" dirty="0">
                <a:latin typeface="+mn-lt"/>
              </a:rPr>
              <a:t>U-Net based convolutional encoder-decoder</a:t>
            </a:r>
            <a:endParaRPr lang="ko-KR" altLang="en-US" sz="2000" dirty="0">
              <a:latin typeface="+mn-lt"/>
            </a:endParaRPr>
          </a:p>
        </p:txBody>
      </p:sp>
      <p:sp>
        <p:nvSpPr>
          <p:cNvPr id="4" name="슬라이드 번호 개체 틀 3">
            <a:extLst>
              <a:ext uri="{FF2B5EF4-FFF2-40B4-BE49-F238E27FC236}">
                <a16:creationId xmlns:a16="http://schemas.microsoft.com/office/drawing/2014/main" id="{D1CA3921-54EF-479B-9ADE-20781D229E9E}"/>
              </a:ext>
            </a:extLst>
          </p:cNvPr>
          <p:cNvSpPr>
            <a:spLocks noGrp="1"/>
          </p:cNvSpPr>
          <p:nvPr>
            <p:ph type="sldNum" sz="quarter" idx="12"/>
          </p:nvPr>
        </p:nvSpPr>
        <p:spPr/>
        <p:txBody>
          <a:bodyPr/>
          <a:lstStyle/>
          <a:p>
            <a:fld id="{1D7E3998-2BFB-4414-AC15-78CB3FC6DFE0}" type="slidenum">
              <a:rPr lang="en-US" smtClean="0"/>
              <a:t>25</a:t>
            </a:fld>
            <a:endParaRPr lang="en-US" dirty="0"/>
          </a:p>
        </p:txBody>
      </p:sp>
    </p:spTree>
    <p:extLst>
      <p:ext uri="{BB962C8B-B14F-4D97-AF65-F5344CB8AC3E}">
        <p14:creationId xmlns:p14="http://schemas.microsoft.com/office/powerpoint/2010/main" val="747732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2E861DE-FCEB-4224-B328-BC30757CE2BC}"/>
              </a:ext>
            </a:extLst>
          </p:cNvPr>
          <p:cNvSpPr>
            <a:spLocks noGrp="1"/>
          </p:cNvSpPr>
          <p:nvPr>
            <p:ph type="title"/>
          </p:nvPr>
        </p:nvSpPr>
        <p:spPr/>
        <p:txBody>
          <a:bodyPr/>
          <a:lstStyle/>
          <a:p>
            <a:r>
              <a:rPr lang="en-US" altLang="ko-KR" dirty="0"/>
              <a:t>Experimental Results </a:t>
            </a:r>
            <a:r>
              <a:rPr lang="en-US" altLang="ko-KR" sz="2400" dirty="0"/>
              <a:t>| Comparison with existing methods</a:t>
            </a:r>
            <a:endParaRPr lang="ko-KR" altLang="en-US" dirty="0"/>
          </a:p>
        </p:txBody>
      </p:sp>
      <p:sp>
        <p:nvSpPr>
          <p:cNvPr id="3" name="내용 개체 틀 2">
            <a:extLst>
              <a:ext uri="{FF2B5EF4-FFF2-40B4-BE49-F238E27FC236}">
                <a16:creationId xmlns:a16="http://schemas.microsoft.com/office/drawing/2014/main" id="{6B68DC84-DE6C-48F1-A076-D02D2BBA896F}"/>
              </a:ext>
            </a:extLst>
          </p:cNvPr>
          <p:cNvSpPr>
            <a:spLocks noGrp="1"/>
          </p:cNvSpPr>
          <p:nvPr>
            <p:ph idx="1"/>
          </p:nvPr>
        </p:nvSpPr>
        <p:spPr/>
        <p:txBody>
          <a:bodyPr>
            <a:normAutofit/>
          </a:bodyPr>
          <a:lstStyle/>
          <a:p>
            <a:r>
              <a:rPr lang="en-US" altLang="ko-KR" dirty="0"/>
              <a:t>Metric – Attack success rate (Misclassification rate %)</a:t>
            </a:r>
          </a:p>
          <a:p>
            <a:r>
              <a:rPr lang="en-US" altLang="ko-KR" dirty="0"/>
              <a:t>Ensemble – Ensemble of prediction logits from black-box models</a:t>
            </a:r>
          </a:p>
          <a:p>
            <a:r>
              <a:rPr lang="en-US" altLang="ko-KR" dirty="0"/>
              <a:t>Parentheses () = White-box setting</a:t>
            </a:r>
            <a:endParaRPr lang="ko-KR" altLang="en-US" dirty="0"/>
          </a:p>
        </p:txBody>
      </p:sp>
      <p:sp>
        <p:nvSpPr>
          <p:cNvPr id="4" name="슬라이드 번호 개체 틀 3">
            <a:extLst>
              <a:ext uri="{FF2B5EF4-FFF2-40B4-BE49-F238E27FC236}">
                <a16:creationId xmlns:a16="http://schemas.microsoft.com/office/drawing/2014/main" id="{E48AC77A-806E-427C-BE62-2EC55AC7AC5B}"/>
              </a:ext>
            </a:extLst>
          </p:cNvPr>
          <p:cNvSpPr>
            <a:spLocks noGrp="1"/>
          </p:cNvSpPr>
          <p:nvPr>
            <p:ph type="sldNum" sz="quarter" idx="12"/>
          </p:nvPr>
        </p:nvSpPr>
        <p:spPr>
          <a:xfrm>
            <a:off x="8610600" y="6356350"/>
            <a:ext cx="2743200" cy="365125"/>
          </a:xfrm>
        </p:spPr>
        <p:txBody>
          <a:bodyPr/>
          <a:lstStyle/>
          <a:p>
            <a:fld id="{1D7E3998-2BFB-4414-AC15-78CB3FC6DFE0}" type="slidenum">
              <a:rPr lang="en-US" smtClean="0"/>
              <a:t>26</a:t>
            </a:fld>
            <a:endParaRPr lang="en-US" dirty="0"/>
          </a:p>
        </p:txBody>
      </p:sp>
      <p:pic>
        <p:nvPicPr>
          <p:cNvPr id="6" name="그림 5">
            <a:extLst>
              <a:ext uri="{FF2B5EF4-FFF2-40B4-BE49-F238E27FC236}">
                <a16:creationId xmlns:a16="http://schemas.microsoft.com/office/drawing/2014/main" id="{6467F2DB-7C9F-4388-B6CD-985A9F6777B2}"/>
              </a:ext>
            </a:extLst>
          </p:cNvPr>
          <p:cNvPicPr>
            <a:picLocks noChangeAspect="1"/>
          </p:cNvPicPr>
          <p:nvPr/>
        </p:nvPicPr>
        <p:blipFill>
          <a:blip r:embed="rId3"/>
          <a:stretch>
            <a:fillRect/>
          </a:stretch>
        </p:blipFill>
        <p:spPr>
          <a:xfrm>
            <a:off x="147207" y="3647209"/>
            <a:ext cx="11897587" cy="2152220"/>
          </a:xfrm>
          <a:prstGeom prst="rect">
            <a:avLst/>
          </a:prstGeom>
        </p:spPr>
      </p:pic>
    </p:spTree>
    <p:extLst>
      <p:ext uri="{BB962C8B-B14F-4D97-AF65-F5344CB8AC3E}">
        <p14:creationId xmlns:p14="http://schemas.microsoft.com/office/powerpoint/2010/main" val="2732435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DB98F996-DA1B-4821-8769-9CEB6F40C2C4}"/>
              </a:ext>
            </a:extLst>
          </p:cNvPr>
          <p:cNvPicPr>
            <a:picLocks noChangeAspect="1"/>
          </p:cNvPicPr>
          <p:nvPr/>
        </p:nvPicPr>
        <p:blipFill>
          <a:blip r:embed="rId3"/>
          <a:stretch>
            <a:fillRect/>
          </a:stretch>
        </p:blipFill>
        <p:spPr>
          <a:xfrm>
            <a:off x="147207" y="3647209"/>
            <a:ext cx="11897587" cy="2152220"/>
          </a:xfrm>
          <a:prstGeom prst="rect">
            <a:avLst/>
          </a:prstGeom>
        </p:spPr>
      </p:pic>
      <p:sp>
        <p:nvSpPr>
          <p:cNvPr id="2" name="제목 1">
            <a:extLst>
              <a:ext uri="{FF2B5EF4-FFF2-40B4-BE49-F238E27FC236}">
                <a16:creationId xmlns:a16="http://schemas.microsoft.com/office/drawing/2014/main" id="{22E861DE-FCEB-4224-B328-BC30757CE2BC}"/>
              </a:ext>
            </a:extLst>
          </p:cNvPr>
          <p:cNvSpPr>
            <a:spLocks noGrp="1"/>
          </p:cNvSpPr>
          <p:nvPr>
            <p:ph type="title"/>
          </p:nvPr>
        </p:nvSpPr>
        <p:spPr/>
        <p:txBody>
          <a:bodyPr/>
          <a:lstStyle/>
          <a:p>
            <a:r>
              <a:rPr lang="en-US" altLang="ko-KR" dirty="0"/>
              <a:t>Experimental Results </a:t>
            </a:r>
            <a:r>
              <a:rPr lang="en-US" altLang="ko-KR" sz="2400" dirty="0"/>
              <a:t>| Comparison with existing methods</a:t>
            </a:r>
            <a:endParaRPr lang="ko-KR" altLang="en-US" dirty="0"/>
          </a:p>
        </p:txBody>
      </p:sp>
      <p:sp>
        <p:nvSpPr>
          <p:cNvPr id="3" name="내용 개체 틀 2">
            <a:extLst>
              <a:ext uri="{FF2B5EF4-FFF2-40B4-BE49-F238E27FC236}">
                <a16:creationId xmlns:a16="http://schemas.microsoft.com/office/drawing/2014/main" id="{6B68DC84-DE6C-48F1-A076-D02D2BBA896F}"/>
              </a:ext>
            </a:extLst>
          </p:cNvPr>
          <p:cNvSpPr>
            <a:spLocks noGrp="1"/>
          </p:cNvSpPr>
          <p:nvPr>
            <p:ph idx="1"/>
          </p:nvPr>
        </p:nvSpPr>
        <p:spPr/>
        <p:txBody>
          <a:bodyPr>
            <a:normAutofit/>
          </a:bodyPr>
          <a:lstStyle/>
          <a:p>
            <a:r>
              <a:rPr lang="en-US" altLang="ko-KR" dirty="0"/>
              <a:t>Metric – Attack success rate (Misclassification rate %)</a:t>
            </a:r>
          </a:p>
          <a:p>
            <a:r>
              <a:rPr lang="en-US" altLang="ko-KR" dirty="0"/>
              <a:t>Ensemble – Ensemble of prediction logits from black-box models</a:t>
            </a:r>
          </a:p>
          <a:p>
            <a:r>
              <a:rPr lang="en-US" altLang="ko-KR" dirty="0"/>
              <a:t>Parentheses () = White-box setting</a:t>
            </a:r>
            <a:endParaRPr lang="ko-KR" altLang="en-US" dirty="0"/>
          </a:p>
        </p:txBody>
      </p:sp>
      <p:sp>
        <p:nvSpPr>
          <p:cNvPr id="4" name="슬라이드 번호 개체 틀 3">
            <a:extLst>
              <a:ext uri="{FF2B5EF4-FFF2-40B4-BE49-F238E27FC236}">
                <a16:creationId xmlns:a16="http://schemas.microsoft.com/office/drawing/2014/main" id="{E48AC77A-806E-427C-BE62-2EC55AC7AC5B}"/>
              </a:ext>
            </a:extLst>
          </p:cNvPr>
          <p:cNvSpPr>
            <a:spLocks noGrp="1"/>
          </p:cNvSpPr>
          <p:nvPr>
            <p:ph type="sldNum" sz="quarter" idx="12"/>
          </p:nvPr>
        </p:nvSpPr>
        <p:spPr>
          <a:xfrm>
            <a:off x="8610600" y="6356350"/>
            <a:ext cx="2743200" cy="365125"/>
          </a:xfrm>
        </p:spPr>
        <p:txBody>
          <a:bodyPr/>
          <a:lstStyle/>
          <a:p>
            <a:fld id="{1D7E3998-2BFB-4414-AC15-78CB3FC6DFE0}" type="slidenum">
              <a:rPr lang="en-US" smtClean="0"/>
              <a:t>27</a:t>
            </a:fld>
            <a:endParaRPr lang="en-US" dirty="0"/>
          </a:p>
        </p:txBody>
      </p:sp>
      <p:sp>
        <p:nvSpPr>
          <p:cNvPr id="8" name="TextBox 7">
            <a:extLst>
              <a:ext uri="{FF2B5EF4-FFF2-40B4-BE49-F238E27FC236}">
                <a16:creationId xmlns:a16="http://schemas.microsoft.com/office/drawing/2014/main" id="{90A8ACDF-3D6A-4BA5-9E87-53A4636F98BF}"/>
              </a:ext>
            </a:extLst>
          </p:cNvPr>
          <p:cNvSpPr txBox="1"/>
          <p:nvPr/>
        </p:nvSpPr>
        <p:spPr>
          <a:xfrm>
            <a:off x="89437" y="4330237"/>
            <a:ext cx="1497526" cy="584775"/>
          </a:xfrm>
          <a:prstGeom prst="rect">
            <a:avLst/>
          </a:prstGeom>
          <a:noFill/>
        </p:spPr>
        <p:txBody>
          <a:bodyPr wrap="none" rtlCol="0">
            <a:spAutoFit/>
          </a:bodyPr>
          <a:lstStyle/>
          <a:p>
            <a:pPr algn="ctr"/>
            <a:r>
              <a:rPr lang="en-US" altLang="ko-KR" sz="1600" b="1" dirty="0">
                <a:solidFill>
                  <a:srgbClr val="FF0000"/>
                </a:solidFill>
              </a:rPr>
              <a:t>Gradient-based</a:t>
            </a:r>
          </a:p>
          <a:p>
            <a:pPr algn="ctr"/>
            <a:r>
              <a:rPr lang="en-US" altLang="ko-KR" sz="1600" b="1" dirty="0">
                <a:solidFill>
                  <a:srgbClr val="FF0000"/>
                </a:solidFill>
              </a:rPr>
              <a:t> methods</a:t>
            </a:r>
            <a:endParaRPr lang="ko-KR" altLang="en-US" sz="1600" b="1" dirty="0">
              <a:solidFill>
                <a:srgbClr val="FF0000"/>
              </a:solidFill>
            </a:endParaRPr>
          </a:p>
        </p:txBody>
      </p:sp>
      <p:sp>
        <p:nvSpPr>
          <p:cNvPr id="9" name="왼쪽 중괄호 8">
            <a:extLst>
              <a:ext uri="{FF2B5EF4-FFF2-40B4-BE49-F238E27FC236}">
                <a16:creationId xmlns:a16="http://schemas.microsoft.com/office/drawing/2014/main" id="{5BE94DB3-730E-45D1-B67A-CE407CDA1C7C}"/>
              </a:ext>
            </a:extLst>
          </p:cNvPr>
          <p:cNvSpPr/>
          <p:nvPr/>
        </p:nvSpPr>
        <p:spPr>
          <a:xfrm>
            <a:off x="1458259" y="4314034"/>
            <a:ext cx="328977" cy="1078847"/>
          </a:xfrm>
          <a:prstGeom prst="leftBrace">
            <a:avLst>
              <a:gd name="adj1" fmla="val 8333"/>
              <a:gd name="adj2" fmla="val 2617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p>
        </p:txBody>
      </p:sp>
    </p:spTree>
    <p:extLst>
      <p:ext uri="{BB962C8B-B14F-4D97-AF65-F5344CB8AC3E}">
        <p14:creationId xmlns:p14="http://schemas.microsoft.com/office/powerpoint/2010/main" val="2574966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2E861DE-FCEB-4224-B328-BC30757CE2BC}"/>
              </a:ext>
            </a:extLst>
          </p:cNvPr>
          <p:cNvSpPr>
            <a:spLocks noGrp="1"/>
          </p:cNvSpPr>
          <p:nvPr>
            <p:ph type="title"/>
          </p:nvPr>
        </p:nvSpPr>
        <p:spPr/>
        <p:txBody>
          <a:bodyPr/>
          <a:lstStyle/>
          <a:p>
            <a:r>
              <a:rPr lang="en-US" altLang="ko-KR" dirty="0"/>
              <a:t>Experimental Results </a:t>
            </a:r>
            <a:r>
              <a:rPr lang="en-US" altLang="ko-KR" sz="2400" dirty="0"/>
              <a:t>| Comparison with existing methods</a:t>
            </a:r>
            <a:endParaRPr lang="ko-KR" altLang="en-US" dirty="0"/>
          </a:p>
        </p:txBody>
      </p:sp>
      <p:sp>
        <p:nvSpPr>
          <p:cNvPr id="3" name="내용 개체 틀 2">
            <a:extLst>
              <a:ext uri="{FF2B5EF4-FFF2-40B4-BE49-F238E27FC236}">
                <a16:creationId xmlns:a16="http://schemas.microsoft.com/office/drawing/2014/main" id="{6B68DC84-DE6C-48F1-A076-D02D2BBA896F}"/>
              </a:ext>
            </a:extLst>
          </p:cNvPr>
          <p:cNvSpPr>
            <a:spLocks noGrp="1"/>
          </p:cNvSpPr>
          <p:nvPr>
            <p:ph idx="1"/>
          </p:nvPr>
        </p:nvSpPr>
        <p:spPr/>
        <p:txBody>
          <a:bodyPr>
            <a:normAutofit/>
          </a:bodyPr>
          <a:lstStyle/>
          <a:p>
            <a:r>
              <a:rPr lang="en-US" altLang="ko-KR" dirty="0"/>
              <a:t>Metric – Attack success rate (Misclassification rate %)</a:t>
            </a:r>
          </a:p>
          <a:p>
            <a:r>
              <a:rPr lang="en-US" altLang="ko-KR" dirty="0"/>
              <a:t>Ensemble – Ensemble of prediction logits from black-box models</a:t>
            </a:r>
          </a:p>
          <a:p>
            <a:r>
              <a:rPr lang="en-US" altLang="ko-KR" dirty="0"/>
              <a:t>Parentheses () = White-box setting</a:t>
            </a:r>
            <a:endParaRPr lang="ko-KR" altLang="en-US" dirty="0"/>
          </a:p>
        </p:txBody>
      </p:sp>
      <p:sp>
        <p:nvSpPr>
          <p:cNvPr id="4" name="슬라이드 번호 개체 틀 3">
            <a:extLst>
              <a:ext uri="{FF2B5EF4-FFF2-40B4-BE49-F238E27FC236}">
                <a16:creationId xmlns:a16="http://schemas.microsoft.com/office/drawing/2014/main" id="{E48AC77A-806E-427C-BE62-2EC55AC7AC5B}"/>
              </a:ext>
            </a:extLst>
          </p:cNvPr>
          <p:cNvSpPr>
            <a:spLocks noGrp="1"/>
          </p:cNvSpPr>
          <p:nvPr>
            <p:ph type="sldNum" sz="quarter" idx="12"/>
          </p:nvPr>
        </p:nvSpPr>
        <p:spPr>
          <a:xfrm>
            <a:off x="8610600" y="6356350"/>
            <a:ext cx="2743200" cy="365125"/>
          </a:xfrm>
        </p:spPr>
        <p:txBody>
          <a:bodyPr/>
          <a:lstStyle/>
          <a:p>
            <a:fld id="{1D7E3998-2BFB-4414-AC15-78CB3FC6DFE0}" type="slidenum">
              <a:rPr lang="en-US" smtClean="0"/>
              <a:t>28</a:t>
            </a:fld>
            <a:endParaRPr lang="en-US" dirty="0"/>
          </a:p>
        </p:txBody>
      </p:sp>
      <p:pic>
        <p:nvPicPr>
          <p:cNvPr id="13" name="그림 12">
            <a:extLst>
              <a:ext uri="{FF2B5EF4-FFF2-40B4-BE49-F238E27FC236}">
                <a16:creationId xmlns:a16="http://schemas.microsoft.com/office/drawing/2014/main" id="{EEB95564-89F6-494E-8B99-973EDD479E4B}"/>
              </a:ext>
            </a:extLst>
          </p:cNvPr>
          <p:cNvPicPr>
            <a:picLocks noChangeAspect="1"/>
          </p:cNvPicPr>
          <p:nvPr/>
        </p:nvPicPr>
        <p:blipFill>
          <a:blip r:embed="rId3"/>
          <a:stretch>
            <a:fillRect/>
          </a:stretch>
        </p:blipFill>
        <p:spPr>
          <a:xfrm>
            <a:off x="147207" y="3647209"/>
            <a:ext cx="11897587" cy="2152220"/>
          </a:xfrm>
          <a:prstGeom prst="rect">
            <a:avLst/>
          </a:prstGeom>
        </p:spPr>
      </p:pic>
      <p:sp>
        <p:nvSpPr>
          <p:cNvPr id="14" name="TextBox 13">
            <a:extLst>
              <a:ext uri="{FF2B5EF4-FFF2-40B4-BE49-F238E27FC236}">
                <a16:creationId xmlns:a16="http://schemas.microsoft.com/office/drawing/2014/main" id="{DD99CE80-6A4C-4690-9D1C-82764C285ECD}"/>
              </a:ext>
            </a:extLst>
          </p:cNvPr>
          <p:cNvSpPr txBox="1"/>
          <p:nvPr/>
        </p:nvSpPr>
        <p:spPr>
          <a:xfrm>
            <a:off x="89437" y="4330237"/>
            <a:ext cx="1497526" cy="584775"/>
          </a:xfrm>
          <a:prstGeom prst="rect">
            <a:avLst/>
          </a:prstGeom>
          <a:noFill/>
        </p:spPr>
        <p:txBody>
          <a:bodyPr wrap="none" rtlCol="0">
            <a:spAutoFit/>
          </a:bodyPr>
          <a:lstStyle/>
          <a:p>
            <a:pPr algn="ctr"/>
            <a:r>
              <a:rPr lang="en-US" altLang="ko-KR" sz="1600" b="1" dirty="0">
                <a:solidFill>
                  <a:srgbClr val="FF0000"/>
                </a:solidFill>
              </a:rPr>
              <a:t>Gradient-based</a:t>
            </a:r>
          </a:p>
          <a:p>
            <a:pPr algn="ctr"/>
            <a:r>
              <a:rPr lang="en-US" altLang="ko-KR" sz="1600" b="1" dirty="0">
                <a:solidFill>
                  <a:srgbClr val="FF0000"/>
                </a:solidFill>
              </a:rPr>
              <a:t> methods</a:t>
            </a:r>
            <a:endParaRPr lang="ko-KR" altLang="en-US" sz="1600" b="1" dirty="0">
              <a:solidFill>
                <a:srgbClr val="FF0000"/>
              </a:solidFill>
            </a:endParaRPr>
          </a:p>
        </p:txBody>
      </p:sp>
      <p:sp>
        <p:nvSpPr>
          <p:cNvPr id="15" name="왼쪽 중괄호 14">
            <a:extLst>
              <a:ext uri="{FF2B5EF4-FFF2-40B4-BE49-F238E27FC236}">
                <a16:creationId xmlns:a16="http://schemas.microsoft.com/office/drawing/2014/main" id="{4C4DF854-AE8D-4F0A-88F4-6839EE85CA88}"/>
              </a:ext>
            </a:extLst>
          </p:cNvPr>
          <p:cNvSpPr/>
          <p:nvPr/>
        </p:nvSpPr>
        <p:spPr>
          <a:xfrm>
            <a:off x="1458259" y="4314034"/>
            <a:ext cx="328977" cy="1078847"/>
          </a:xfrm>
          <a:prstGeom prst="leftBrace">
            <a:avLst>
              <a:gd name="adj1" fmla="val 8333"/>
              <a:gd name="adj2" fmla="val 2617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p>
        </p:txBody>
      </p:sp>
      <p:sp>
        <p:nvSpPr>
          <p:cNvPr id="6" name="직사각형 5">
            <a:extLst>
              <a:ext uri="{FF2B5EF4-FFF2-40B4-BE49-F238E27FC236}">
                <a16:creationId xmlns:a16="http://schemas.microsoft.com/office/drawing/2014/main" id="{865E2FF8-61A9-449D-9908-067EC553A6BA}"/>
              </a:ext>
            </a:extLst>
          </p:cNvPr>
          <p:cNvSpPr/>
          <p:nvPr/>
        </p:nvSpPr>
        <p:spPr>
          <a:xfrm>
            <a:off x="2964862" y="5262994"/>
            <a:ext cx="1399320" cy="4727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726097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2E861DE-FCEB-4224-B328-BC30757CE2BC}"/>
              </a:ext>
            </a:extLst>
          </p:cNvPr>
          <p:cNvSpPr>
            <a:spLocks noGrp="1"/>
          </p:cNvSpPr>
          <p:nvPr>
            <p:ph type="title"/>
          </p:nvPr>
        </p:nvSpPr>
        <p:spPr/>
        <p:txBody>
          <a:bodyPr/>
          <a:lstStyle/>
          <a:p>
            <a:r>
              <a:rPr lang="en-US" altLang="ko-KR" dirty="0"/>
              <a:t>Experimental Results </a:t>
            </a:r>
            <a:r>
              <a:rPr lang="en-US" altLang="ko-KR" sz="2400" dirty="0"/>
              <a:t>| Comparison with existing methods</a:t>
            </a:r>
            <a:endParaRPr lang="ko-KR" altLang="en-US" dirty="0"/>
          </a:p>
        </p:txBody>
      </p:sp>
      <p:sp>
        <p:nvSpPr>
          <p:cNvPr id="3" name="내용 개체 틀 2">
            <a:extLst>
              <a:ext uri="{FF2B5EF4-FFF2-40B4-BE49-F238E27FC236}">
                <a16:creationId xmlns:a16="http://schemas.microsoft.com/office/drawing/2014/main" id="{6B68DC84-DE6C-48F1-A076-D02D2BBA896F}"/>
              </a:ext>
            </a:extLst>
          </p:cNvPr>
          <p:cNvSpPr>
            <a:spLocks noGrp="1"/>
          </p:cNvSpPr>
          <p:nvPr>
            <p:ph idx="1"/>
          </p:nvPr>
        </p:nvSpPr>
        <p:spPr/>
        <p:txBody>
          <a:bodyPr>
            <a:normAutofit/>
          </a:bodyPr>
          <a:lstStyle/>
          <a:p>
            <a:r>
              <a:rPr lang="en-US" altLang="ko-KR" dirty="0"/>
              <a:t>Metric – Attack success rate (Misclassification rate %)</a:t>
            </a:r>
          </a:p>
          <a:p>
            <a:r>
              <a:rPr lang="en-US" altLang="ko-KR" dirty="0"/>
              <a:t>Ensemble – Ensemble of prediction logits from black-box models</a:t>
            </a:r>
          </a:p>
          <a:p>
            <a:r>
              <a:rPr lang="en-US" altLang="ko-KR" dirty="0"/>
              <a:t>Parentheses () = White-box setting</a:t>
            </a:r>
            <a:endParaRPr lang="ko-KR" altLang="en-US" dirty="0"/>
          </a:p>
        </p:txBody>
      </p:sp>
      <p:sp>
        <p:nvSpPr>
          <p:cNvPr id="4" name="슬라이드 번호 개체 틀 3">
            <a:extLst>
              <a:ext uri="{FF2B5EF4-FFF2-40B4-BE49-F238E27FC236}">
                <a16:creationId xmlns:a16="http://schemas.microsoft.com/office/drawing/2014/main" id="{E48AC77A-806E-427C-BE62-2EC55AC7AC5B}"/>
              </a:ext>
            </a:extLst>
          </p:cNvPr>
          <p:cNvSpPr>
            <a:spLocks noGrp="1"/>
          </p:cNvSpPr>
          <p:nvPr>
            <p:ph type="sldNum" sz="quarter" idx="12"/>
          </p:nvPr>
        </p:nvSpPr>
        <p:spPr>
          <a:xfrm>
            <a:off x="8610600" y="6356350"/>
            <a:ext cx="2743200" cy="365125"/>
          </a:xfrm>
        </p:spPr>
        <p:txBody>
          <a:bodyPr/>
          <a:lstStyle/>
          <a:p>
            <a:fld id="{1D7E3998-2BFB-4414-AC15-78CB3FC6DFE0}" type="slidenum">
              <a:rPr lang="en-US" smtClean="0"/>
              <a:t>29</a:t>
            </a:fld>
            <a:endParaRPr lang="en-US" dirty="0"/>
          </a:p>
        </p:txBody>
      </p:sp>
      <p:pic>
        <p:nvPicPr>
          <p:cNvPr id="10" name="그림 9">
            <a:extLst>
              <a:ext uri="{FF2B5EF4-FFF2-40B4-BE49-F238E27FC236}">
                <a16:creationId xmlns:a16="http://schemas.microsoft.com/office/drawing/2014/main" id="{BC0AB78C-0F28-4654-B1CE-241826E83218}"/>
              </a:ext>
            </a:extLst>
          </p:cNvPr>
          <p:cNvPicPr>
            <a:picLocks noChangeAspect="1"/>
          </p:cNvPicPr>
          <p:nvPr/>
        </p:nvPicPr>
        <p:blipFill>
          <a:blip r:embed="rId3"/>
          <a:stretch>
            <a:fillRect/>
          </a:stretch>
        </p:blipFill>
        <p:spPr>
          <a:xfrm>
            <a:off x="147207" y="3647209"/>
            <a:ext cx="11897587" cy="2152220"/>
          </a:xfrm>
          <a:prstGeom prst="rect">
            <a:avLst/>
          </a:prstGeom>
        </p:spPr>
      </p:pic>
      <p:sp>
        <p:nvSpPr>
          <p:cNvPr id="11" name="TextBox 10">
            <a:extLst>
              <a:ext uri="{FF2B5EF4-FFF2-40B4-BE49-F238E27FC236}">
                <a16:creationId xmlns:a16="http://schemas.microsoft.com/office/drawing/2014/main" id="{0E11DACA-8EED-4338-B11E-ADECE98668BC}"/>
              </a:ext>
            </a:extLst>
          </p:cNvPr>
          <p:cNvSpPr txBox="1"/>
          <p:nvPr/>
        </p:nvSpPr>
        <p:spPr>
          <a:xfrm>
            <a:off x="89437" y="4330237"/>
            <a:ext cx="1497526" cy="584775"/>
          </a:xfrm>
          <a:prstGeom prst="rect">
            <a:avLst/>
          </a:prstGeom>
          <a:noFill/>
        </p:spPr>
        <p:txBody>
          <a:bodyPr wrap="none" rtlCol="0">
            <a:spAutoFit/>
          </a:bodyPr>
          <a:lstStyle/>
          <a:p>
            <a:pPr algn="ctr"/>
            <a:r>
              <a:rPr lang="en-US" altLang="ko-KR" sz="1600" b="1" dirty="0">
                <a:solidFill>
                  <a:srgbClr val="FF0000"/>
                </a:solidFill>
              </a:rPr>
              <a:t>Gradient-based</a:t>
            </a:r>
          </a:p>
          <a:p>
            <a:pPr algn="ctr"/>
            <a:r>
              <a:rPr lang="en-US" altLang="ko-KR" sz="1600" b="1" dirty="0">
                <a:solidFill>
                  <a:srgbClr val="FF0000"/>
                </a:solidFill>
              </a:rPr>
              <a:t> methods</a:t>
            </a:r>
            <a:endParaRPr lang="ko-KR" altLang="en-US" sz="1600" b="1" dirty="0">
              <a:solidFill>
                <a:srgbClr val="FF0000"/>
              </a:solidFill>
            </a:endParaRPr>
          </a:p>
        </p:txBody>
      </p:sp>
      <p:sp>
        <p:nvSpPr>
          <p:cNvPr id="12" name="왼쪽 중괄호 11">
            <a:extLst>
              <a:ext uri="{FF2B5EF4-FFF2-40B4-BE49-F238E27FC236}">
                <a16:creationId xmlns:a16="http://schemas.microsoft.com/office/drawing/2014/main" id="{DB46E310-E6FD-4C9A-851E-318FD71E83B2}"/>
              </a:ext>
            </a:extLst>
          </p:cNvPr>
          <p:cNvSpPr/>
          <p:nvPr/>
        </p:nvSpPr>
        <p:spPr>
          <a:xfrm>
            <a:off x="1458259" y="4314034"/>
            <a:ext cx="328977" cy="1078847"/>
          </a:xfrm>
          <a:prstGeom prst="leftBrace">
            <a:avLst>
              <a:gd name="adj1" fmla="val 8333"/>
              <a:gd name="adj2" fmla="val 2617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p>
        </p:txBody>
      </p:sp>
      <p:sp>
        <p:nvSpPr>
          <p:cNvPr id="13" name="직사각형 12">
            <a:extLst>
              <a:ext uri="{FF2B5EF4-FFF2-40B4-BE49-F238E27FC236}">
                <a16:creationId xmlns:a16="http://schemas.microsoft.com/office/drawing/2014/main" id="{30ACFD7E-1E3F-45F1-A8E3-88613FD11BF6}"/>
              </a:ext>
            </a:extLst>
          </p:cNvPr>
          <p:cNvSpPr/>
          <p:nvPr/>
        </p:nvSpPr>
        <p:spPr>
          <a:xfrm>
            <a:off x="4384964" y="5262994"/>
            <a:ext cx="6816436" cy="4727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543182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a:extLst>
              <a:ext uri="{FF2B5EF4-FFF2-40B4-BE49-F238E27FC236}">
                <a16:creationId xmlns:a16="http://schemas.microsoft.com/office/drawing/2014/main" id="{61715A81-121E-4031-A234-4E66A80129E3}"/>
              </a:ext>
            </a:extLst>
          </p:cNvPr>
          <p:cNvSpPr>
            <a:spLocks noGrp="1"/>
          </p:cNvSpPr>
          <p:nvPr>
            <p:ph type="title"/>
          </p:nvPr>
        </p:nvSpPr>
        <p:spPr/>
        <p:txBody>
          <a:bodyPr/>
          <a:lstStyle/>
          <a:p>
            <a:r>
              <a:rPr lang="en-US" altLang="ko-KR" dirty="0"/>
              <a:t>Introduction</a:t>
            </a:r>
            <a:endParaRPr lang="ko-KR" altLang="en-US" dirty="0"/>
          </a:p>
        </p:txBody>
      </p:sp>
      <p:sp>
        <p:nvSpPr>
          <p:cNvPr id="6" name="텍스트 개체 틀 5">
            <a:extLst>
              <a:ext uri="{FF2B5EF4-FFF2-40B4-BE49-F238E27FC236}">
                <a16:creationId xmlns:a16="http://schemas.microsoft.com/office/drawing/2014/main" id="{72C3D98B-B55E-4067-8733-56B2A406CC3D}"/>
              </a:ext>
            </a:extLst>
          </p:cNvPr>
          <p:cNvSpPr>
            <a:spLocks noGrp="1"/>
          </p:cNvSpPr>
          <p:nvPr>
            <p:ph type="body" idx="1"/>
          </p:nvPr>
        </p:nvSpPr>
        <p:spPr/>
        <p:txBody>
          <a:bodyPr/>
          <a:lstStyle/>
          <a:p>
            <a:endParaRPr lang="ko-KR" altLang="en-US"/>
          </a:p>
        </p:txBody>
      </p:sp>
      <p:sp>
        <p:nvSpPr>
          <p:cNvPr id="4" name="슬라이드 번호 개체 틀 3">
            <a:extLst>
              <a:ext uri="{FF2B5EF4-FFF2-40B4-BE49-F238E27FC236}">
                <a16:creationId xmlns:a16="http://schemas.microsoft.com/office/drawing/2014/main" id="{D5F3C254-2ABA-4736-85BD-EEE994F82EC1}"/>
              </a:ext>
            </a:extLst>
          </p:cNvPr>
          <p:cNvSpPr>
            <a:spLocks noGrp="1"/>
          </p:cNvSpPr>
          <p:nvPr>
            <p:ph type="sldNum" sz="quarter" idx="12"/>
          </p:nvPr>
        </p:nvSpPr>
        <p:spPr/>
        <p:txBody>
          <a:bodyPr/>
          <a:lstStyle/>
          <a:p>
            <a:fld id="{1D7E3998-2BFB-4414-AC15-78CB3FC6DFE0}" type="slidenum">
              <a:rPr lang="en-US" smtClean="0"/>
              <a:t>3</a:t>
            </a:fld>
            <a:endParaRPr lang="en-US" dirty="0"/>
          </a:p>
        </p:txBody>
      </p:sp>
    </p:spTree>
    <p:extLst>
      <p:ext uri="{BB962C8B-B14F-4D97-AF65-F5344CB8AC3E}">
        <p14:creationId xmlns:p14="http://schemas.microsoft.com/office/powerpoint/2010/main" val="1813436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2E861DE-FCEB-4224-B328-BC30757CE2BC}"/>
              </a:ext>
            </a:extLst>
          </p:cNvPr>
          <p:cNvSpPr>
            <a:spLocks noGrp="1"/>
          </p:cNvSpPr>
          <p:nvPr>
            <p:ph type="title"/>
          </p:nvPr>
        </p:nvSpPr>
        <p:spPr/>
        <p:txBody>
          <a:bodyPr/>
          <a:lstStyle/>
          <a:p>
            <a:r>
              <a:rPr lang="en-US" altLang="ko-KR" dirty="0"/>
              <a:t>Experimental Results </a:t>
            </a:r>
            <a:r>
              <a:rPr lang="en-US" altLang="ko-KR" sz="2400" dirty="0"/>
              <a:t>| Comparison with existing methods</a:t>
            </a:r>
            <a:endParaRPr lang="ko-KR" altLang="en-US" dirty="0"/>
          </a:p>
        </p:txBody>
      </p:sp>
      <p:sp>
        <p:nvSpPr>
          <p:cNvPr id="3" name="내용 개체 틀 2">
            <a:extLst>
              <a:ext uri="{FF2B5EF4-FFF2-40B4-BE49-F238E27FC236}">
                <a16:creationId xmlns:a16="http://schemas.microsoft.com/office/drawing/2014/main" id="{6B68DC84-DE6C-48F1-A076-D02D2BBA896F}"/>
              </a:ext>
            </a:extLst>
          </p:cNvPr>
          <p:cNvSpPr>
            <a:spLocks noGrp="1"/>
          </p:cNvSpPr>
          <p:nvPr>
            <p:ph idx="1"/>
          </p:nvPr>
        </p:nvSpPr>
        <p:spPr/>
        <p:txBody>
          <a:bodyPr>
            <a:normAutofit/>
          </a:bodyPr>
          <a:lstStyle/>
          <a:p>
            <a:r>
              <a:rPr lang="en-US" altLang="ko-KR" dirty="0"/>
              <a:t>Metric – Attack success rate (Misclassification rate %)</a:t>
            </a:r>
          </a:p>
          <a:p>
            <a:r>
              <a:rPr lang="en-US" altLang="ko-KR" dirty="0"/>
              <a:t>Ensemble – Ensemble of prediction logits from black-box models</a:t>
            </a:r>
          </a:p>
          <a:p>
            <a:r>
              <a:rPr lang="en-US" altLang="ko-KR" dirty="0"/>
              <a:t>Parentheses () = White-box setting</a:t>
            </a:r>
            <a:endParaRPr lang="ko-KR" altLang="en-US" dirty="0"/>
          </a:p>
        </p:txBody>
      </p:sp>
      <p:sp>
        <p:nvSpPr>
          <p:cNvPr id="4" name="슬라이드 번호 개체 틀 3">
            <a:extLst>
              <a:ext uri="{FF2B5EF4-FFF2-40B4-BE49-F238E27FC236}">
                <a16:creationId xmlns:a16="http://schemas.microsoft.com/office/drawing/2014/main" id="{E48AC77A-806E-427C-BE62-2EC55AC7AC5B}"/>
              </a:ext>
            </a:extLst>
          </p:cNvPr>
          <p:cNvSpPr>
            <a:spLocks noGrp="1"/>
          </p:cNvSpPr>
          <p:nvPr>
            <p:ph type="sldNum" sz="quarter" idx="12"/>
          </p:nvPr>
        </p:nvSpPr>
        <p:spPr>
          <a:xfrm>
            <a:off x="8610600" y="6356350"/>
            <a:ext cx="2743200" cy="365125"/>
          </a:xfrm>
        </p:spPr>
        <p:txBody>
          <a:bodyPr/>
          <a:lstStyle/>
          <a:p>
            <a:fld id="{1D7E3998-2BFB-4414-AC15-78CB3FC6DFE0}" type="slidenum">
              <a:rPr lang="en-US" smtClean="0"/>
              <a:t>30</a:t>
            </a:fld>
            <a:endParaRPr lang="en-US" dirty="0"/>
          </a:p>
        </p:txBody>
      </p:sp>
      <p:pic>
        <p:nvPicPr>
          <p:cNvPr id="10" name="그림 9">
            <a:extLst>
              <a:ext uri="{FF2B5EF4-FFF2-40B4-BE49-F238E27FC236}">
                <a16:creationId xmlns:a16="http://schemas.microsoft.com/office/drawing/2014/main" id="{FACAA7A2-FABB-4597-BB6A-6ACD7B58F448}"/>
              </a:ext>
            </a:extLst>
          </p:cNvPr>
          <p:cNvPicPr>
            <a:picLocks noChangeAspect="1"/>
          </p:cNvPicPr>
          <p:nvPr/>
        </p:nvPicPr>
        <p:blipFill>
          <a:blip r:embed="rId3"/>
          <a:stretch>
            <a:fillRect/>
          </a:stretch>
        </p:blipFill>
        <p:spPr>
          <a:xfrm>
            <a:off x="147207" y="3647209"/>
            <a:ext cx="11897587" cy="2152220"/>
          </a:xfrm>
          <a:prstGeom prst="rect">
            <a:avLst/>
          </a:prstGeom>
        </p:spPr>
      </p:pic>
      <p:sp>
        <p:nvSpPr>
          <p:cNvPr id="11" name="TextBox 10">
            <a:extLst>
              <a:ext uri="{FF2B5EF4-FFF2-40B4-BE49-F238E27FC236}">
                <a16:creationId xmlns:a16="http://schemas.microsoft.com/office/drawing/2014/main" id="{94718579-0900-42CA-8116-A1466F8E2259}"/>
              </a:ext>
            </a:extLst>
          </p:cNvPr>
          <p:cNvSpPr txBox="1"/>
          <p:nvPr/>
        </p:nvSpPr>
        <p:spPr>
          <a:xfrm>
            <a:off x="89437" y="4330237"/>
            <a:ext cx="1497526" cy="584775"/>
          </a:xfrm>
          <a:prstGeom prst="rect">
            <a:avLst/>
          </a:prstGeom>
          <a:noFill/>
        </p:spPr>
        <p:txBody>
          <a:bodyPr wrap="none" rtlCol="0">
            <a:spAutoFit/>
          </a:bodyPr>
          <a:lstStyle/>
          <a:p>
            <a:pPr algn="ctr"/>
            <a:r>
              <a:rPr lang="en-US" altLang="ko-KR" sz="1600" b="1" dirty="0">
                <a:solidFill>
                  <a:srgbClr val="FF0000"/>
                </a:solidFill>
              </a:rPr>
              <a:t>Gradient-based</a:t>
            </a:r>
          </a:p>
          <a:p>
            <a:pPr algn="ctr"/>
            <a:r>
              <a:rPr lang="en-US" altLang="ko-KR" sz="1600" b="1" dirty="0">
                <a:solidFill>
                  <a:srgbClr val="FF0000"/>
                </a:solidFill>
              </a:rPr>
              <a:t> methods</a:t>
            </a:r>
            <a:endParaRPr lang="ko-KR" altLang="en-US" sz="1600" b="1" dirty="0">
              <a:solidFill>
                <a:srgbClr val="FF0000"/>
              </a:solidFill>
            </a:endParaRPr>
          </a:p>
        </p:txBody>
      </p:sp>
      <p:sp>
        <p:nvSpPr>
          <p:cNvPr id="12" name="왼쪽 중괄호 11">
            <a:extLst>
              <a:ext uri="{FF2B5EF4-FFF2-40B4-BE49-F238E27FC236}">
                <a16:creationId xmlns:a16="http://schemas.microsoft.com/office/drawing/2014/main" id="{312D67AF-6AA4-49F7-8FCD-7C6159F12A24}"/>
              </a:ext>
            </a:extLst>
          </p:cNvPr>
          <p:cNvSpPr/>
          <p:nvPr/>
        </p:nvSpPr>
        <p:spPr>
          <a:xfrm>
            <a:off x="1458259" y="4314034"/>
            <a:ext cx="328977" cy="1078847"/>
          </a:xfrm>
          <a:prstGeom prst="leftBrace">
            <a:avLst>
              <a:gd name="adj1" fmla="val 8333"/>
              <a:gd name="adj2" fmla="val 2617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p>
        </p:txBody>
      </p:sp>
    </p:spTree>
    <p:extLst>
      <p:ext uri="{BB962C8B-B14F-4D97-AF65-F5344CB8AC3E}">
        <p14:creationId xmlns:p14="http://schemas.microsoft.com/office/powerpoint/2010/main" val="2629941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2E861DE-FCEB-4224-B328-BC30757CE2BC}"/>
              </a:ext>
            </a:extLst>
          </p:cNvPr>
          <p:cNvSpPr>
            <a:spLocks noGrp="1"/>
          </p:cNvSpPr>
          <p:nvPr>
            <p:ph type="title"/>
          </p:nvPr>
        </p:nvSpPr>
        <p:spPr/>
        <p:txBody>
          <a:bodyPr/>
          <a:lstStyle/>
          <a:p>
            <a:r>
              <a:rPr lang="en-US" altLang="ko-KR" dirty="0"/>
              <a:t>Experimental Results </a:t>
            </a:r>
            <a:r>
              <a:rPr lang="en-US" altLang="ko-KR" sz="2400" dirty="0"/>
              <a:t>| Comparison with existing methods</a:t>
            </a:r>
            <a:endParaRPr lang="ko-KR" altLang="en-US" dirty="0"/>
          </a:p>
        </p:txBody>
      </p:sp>
      <p:sp>
        <p:nvSpPr>
          <p:cNvPr id="3" name="내용 개체 틀 2">
            <a:extLst>
              <a:ext uri="{FF2B5EF4-FFF2-40B4-BE49-F238E27FC236}">
                <a16:creationId xmlns:a16="http://schemas.microsoft.com/office/drawing/2014/main" id="{6B68DC84-DE6C-48F1-A076-D02D2BBA896F}"/>
              </a:ext>
            </a:extLst>
          </p:cNvPr>
          <p:cNvSpPr>
            <a:spLocks noGrp="1"/>
          </p:cNvSpPr>
          <p:nvPr>
            <p:ph idx="1"/>
          </p:nvPr>
        </p:nvSpPr>
        <p:spPr/>
        <p:txBody>
          <a:bodyPr>
            <a:normAutofit/>
          </a:bodyPr>
          <a:lstStyle/>
          <a:p>
            <a:r>
              <a:rPr lang="en-US" altLang="ko-KR" dirty="0"/>
              <a:t>Metric – Attack success rate (Misclassification rate %)</a:t>
            </a:r>
          </a:p>
          <a:p>
            <a:r>
              <a:rPr lang="en-US" altLang="ko-KR" dirty="0"/>
              <a:t>Ensemble – Ensemble of prediction logits from black-box models</a:t>
            </a:r>
          </a:p>
          <a:p>
            <a:r>
              <a:rPr lang="en-US" altLang="ko-KR" dirty="0"/>
              <a:t>Parentheses () = White-box setting</a:t>
            </a:r>
            <a:endParaRPr lang="ko-KR" altLang="en-US" dirty="0"/>
          </a:p>
        </p:txBody>
      </p:sp>
      <p:sp>
        <p:nvSpPr>
          <p:cNvPr id="4" name="슬라이드 번호 개체 틀 3">
            <a:extLst>
              <a:ext uri="{FF2B5EF4-FFF2-40B4-BE49-F238E27FC236}">
                <a16:creationId xmlns:a16="http://schemas.microsoft.com/office/drawing/2014/main" id="{E48AC77A-806E-427C-BE62-2EC55AC7AC5B}"/>
              </a:ext>
            </a:extLst>
          </p:cNvPr>
          <p:cNvSpPr>
            <a:spLocks noGrp="1"/>
          </p:cNvSpPr>
          <p:nvPr>
            <p:ph type="sldNum" sz="quarter" idx="12"/>
          </p:nvPr>
        </p:nvSpPr>
        <p:spPr>
          <a:xfrm>
            <a:off x="8610600" y="6272861"/>
            <a:ext cx="2743200" cy="365125"/>
          </a:xfrm>
        </p:spPr>
        <p:txBody>
          <a:bodyPr/>
          <a:lstStyle/>
          <a:p>
            <a:fld id="{1D7E3998-2BFB-4414-AC15-78CB3FC6DFE0}" type="slidenum">
              <a:rPr lang="en-US" smtClean="0"/>
              <a:t>31</a:t>
            </a:fld>
            <a:endParaRPr lang="en-US" dirty="0"/>
          </a:p>
        </p:txBody>
      </p:sp>
      <p:pic>
        <p:nvPicPr>
          <p:cNvPr id="12" name="그림 11">
            <a:extLst>
              <a:ext uri="{FF2B5EF4-FFF2-40B4-BE49-F238E27FC236}">
                <a16:creationId xmlns:a16="http://schemas.microsoft.com/office/drawing/2014/main" id="{57677C98-A676-463F-86FB-42D53C0CFE79}"/>
              </a:ext>
            </a:extLst>
          </p:cNvPr>
          <p:cNvPicPr>
            <a:picLocks noChangeAspect="1"/>
          </p:cNvPicPr>
          <p:nvPr/>
        </p:nvPicPr>
        <p:blipFill>
          <a:blip r:embed="rId3"/>
          <a:stretch>
            <a:fillRect/>
          </a:stretch>
        </p:blipFill>
        <p:spPr>
          <a:xfrm>
            <a:off x="147207" y="3647209"/>
            <a:ext cx="11897587" cy="2152220"/>
          </a:xfrm>
          <a:prstGeom prst="rect">
            <a:avLst/>
          </a:prstGeom>
        </p:spPr>
      </p:pic>
      <p:sp>
        <p:nvSpPr>
          <p:cNvPr id="13" name="TextBox 12">
            <a:extLst>
              <a:ext uri="{FF2B5EF4-FFF2-40B4-BE49-F238E27FC236}">
                <a16:creationId xmlns:a16="http://schemas.microsoft.com/office/drawing/2014/main" id="{BC9D563B-0EAA-4341-91CD-28B7EE615C82}"/>
              </a:ext>
            </a:extLst>
          </p:cNvPr>
          <p:cNvSpPr txBox="1"/>
          <p:nvPr/>
        </p:nvSpPr>
        <p:spPr>
          <a:xfrm>
            <a:off x="89437" y="4330237"/>
            <a:ext cx="1497526" cy="584775"/>
          </a:xfrm>
          <a:prstGeom prst="rect">
            <a:avLst/>
          </a:prstGeom>
          <a:noFill/>
        </p:spPr>
        <p:txBody>
          <a:bodyPr wrap="none" rtlCol="0">
            <a:spAutoFit/>
          </a:bodyPr>
          <a:lstStyle/>
          <a:p>
            <a:pPr algn="ctr"/>
            <a:r>
              <a:rPr lang="en-US" altLang="ko-KR" sz="1600" b="1" dirty="0">
                <a:solidFill>
                  <a:srgbClr val="FF0000"/>
                </a:solidFill>
              </a:rPr>
              <a:t>Gradient-based</a:t>
            </a:r>
          </a:p>
          <a:p>
            <a:pPr algn="ctr"/>
            <a:r>
              <a:rPr lang="en-US" altLang="ko-KR" sz="1600" b="1" dirty="0">
                <a:solidFill>
                  <a:srgbClr val="FF0000"/>
                </a:solidFill>
              </a:rPr>
              <a:t> methods</a:t>
            </a:r>
            <a:endParaRPr lang="ko-KR" altLang="en-US" sz="1600" b="1" dirty="0">
              <a:solidFill>
                <a:srgbClr val="FF0000"/>
              </a:solidFill>
            </a:endParaRPr>
          </a:p>
        </p:txBody>
      </p:sp>
      <p:sp>
        <p:nvSpPr>
          <p:cNvPr id="14" name="왼쪽 중괄호 13">
            <a:extLst>
              <a:ext uri="{FF2B5EF4-FFF2-40B4-BE49-F238E27FC236}">
                <a16:creationId xmlns:a16="http://schemas.microsoft.com/office/drawing/2014/main" id="{9F7777F5-BF9B-4D0F-837B-3F6995854356}"/>
              </a:ext>
            </a:extLst>
          </p:cNvPr>
          <p:cNvSpPr/>
          <p:nvPr/>
        </p:nvSpPr>
        <p:spPr>
          <a:xfrm>
            <a:off x="1458259" y="4314034"/>
            <a:ext cx="328977" cy="1078847"/>
          </a:xfrm>
          <a:prstGeom prst="leftBrace">
            <a:avLst>
              <a:gd name="adj1" fmla="val 8333"/>
              <a:gd name="adj2" fmla="val 2617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p>
        </p:txBody>
      </p:sp>
      <p:sp>
        <p:nvSpPr>
          <p:cNvPr id="15" name="직사각형 14">
            <a:extLst>
              <a:ext uri="{FF2B5EF4-FFF2-40B4-BE49-F238E27FC236}">
                <a16:creationId xmlns:a16="http://schemas.microsoft.com/office/drawing/2014/main" id="{6A08AEE0-8BB4-445E-ADCE-18A1ADFB58A3}"/>
              </a:ext>
            </a:extLst>
          </p:cNvPr>
          <p:cNvSpPr/>
          <p:nvPr/>
        </p:nvSpPr>
        <p:spPr>
          <a:xfrm>
            <a:off x="4384964" y="5262994"/>
            <a:ext cx="1402772" cy="4727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a:extLst>
              <a:ext uri="{FF2B5EF4-FFF2-40B4-BE49-F238E27FC236}">
                <a16:creationId xmlns:a16="http://schemas.microsoft.com/office/drawing/2014/main" id="{0147329A-C044-4D33-89D7-262DCAB864A5}"/>
              </a:ext>
            </a:extLst>
          </p:cNvPr>
          <p:cNvSpPr/>
          <p:nvPr/>
        </p:nvSpPr>
        <p:spPr>
          <a:xfrm>
            <a:off x="9164782" y="5262993"/>
            <a:ext cx="945573" cy="4727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2636B9F4-43C1-4821-9FB9-B4FBBBFCCB67}"/>
              </a:ext>
            </a:extLst>
          </p:cNvPr>
          <p:cNvSpPr txBox="1"/>
          <p:nvPr/>
        </p:nvSpPr>
        <p:spPr>
          <a:xfrm>
            <a:off x="5805054" y="5314721"/>
            <a:ext cx="931665" cy="369332"/>
          </a:xfrm>
          <a:prstGeom prst="rect">
            <a:avLst/>
          </a:prstGeom>
          <a:solidFill>
            <a:schemeClr val="bg1"/>
          </a:solidFill>
        </p:spPr>
        <p:txBody>
          <a:bodyPr wrap="none" rtlCol="0">
            <a:spAutoFit/>
          </a:bodyPr>
          <a:lstStyle/>
          <a:p>
            <a:pPr algn="ctr"/>
            <a:r>
              <a:rPr lang="en-US" altLang="ko-KR" b="1" dirty="0">
                <a:solidFill>
                  <a:srgbClr val="FF0000"/>
                </a:solidFill>
              </a:rPr>
              <a:t>+ 4.7%p</a:t>
            </a:r>
            <a:endParaRPr lang="ko-KR" altLang="en-US" b="1" dirty="0">
              <a:solidFill>
                <a:srgbClr val="FF0000"/>
              </a:solidFill>
            </a:endParaRPr>
          </a:p>
        </p:txBody>
      </p:sp>
      <p:sp>
        <p:nvSpPr>
          <p:cNvPr id="21" name="TextBox 20">
            <a:extLst>
              <a:ext uri="{FF2B5EF4-FFF2-40B4-BE49-F238E27FC236}">
                <a16:creationId xmlns:a16="http://schemas.microsoft.com/office/drawing/2014/main" id="{EEA7483C-8FA4-49B7-842C-1FC2DEB20AC4}"/>
              </a:ext>
            </a:extLst>
          </p:cNvPr>
          <p:cNvSpPr txBox="1"/>
          <p:nvPr/>
        </p:nvSpPr>
        <p:spPr>
          <a:xfrm>
            <a:off x="10120746" y="5314720"/>
            <a:ext cx="939681" cy="369332"/>
          </a:xfrm>
          <a:prstGeom prst="rect">
            <a:avLst/>
          </a:prstGeom>
          <a:solidFill>
            <a:schemeClr val="bg1"/>
          </a:solidFill>
        </p:spPr>
        <p:txBody>
          <a:bodyPr wrap="none" rtlCol="0">
            <a:spAutoFit/>
          </a:bodyPr>
          <a:lstStyle/>
          <a:p>
            <a:r>
              <a:rPr lang="en-US" altLang="ko-KR" b="1" dirty="0">
                <a:solidFill>
                  <a:srgbClr val="FF0000"/>
                </a:solidFill>
              </a:rPr>
              <a:t>+ 9.6%p</a:t>
            </a:r>
            <a:endParaRPr lang="ko-KR" altLang="en-US" b="1" dirty="0">
              <a:solidFill>
                <a:srgbClr val="FF0000"/>
              </a:solidFill>
            </a:endParaRPr>
          </a:p>
        </p:txBody>
      </p:sp>
    </p:spTree>
    <p:extLst>
      <p:ext uri="{BB962C8B-B14F-4D97-AF65-F5344CB8AC3E}">
        <p14:creationId xmlns:p14="http://schemas.microsoft.com/office/powerpoint/2010/main" val="1257352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2E861DE-FCEB-4224-B328-BC30757CE2BC}"/>
              </a:ext>
            </a:extLst>
          </p:cNvPr>
          <p:cNvSpPr>
            <a:spLocks noGrp="1"/>
          </p:cNvSpPr>
          <p:nvPr>
            <p:ph type="title"/>
          </p:nvPr>
        </p:nvSpPr>
        <p:spPr/>
        <p:txBody>
          <a:bodyPr/>
          <a:lstStyle/>
          <a:p>
            <a:r>
              <a:rPr lang="en-US" altLang="ko-KR" dirty="0"/>
              <a:t>Experimental Results </a:t>
            </a:r>
            <a:r>
              <a:rPr lang="en-US" altLang="ko-KR" sz="2400" dirty="0"/>
              <a:t>| Effects of diversity on transferability</a:t>
            </a:r>
            <a:endParaRPr lang="ko-KR" altLang="en-US" dirty="0"/>
          </a:p>
        </p:txBody>
      </p:sp>
      <p:sp>
        <p:nvSpPr>
          <p:cNvPr id="3" name="내용 개체 틀 2">
            <a:extLst>
              <a:ext uri="{FF2B5EF4-FFF2-40B4-BE49-F238E27FC236}">
                <a16:creationId xmlns:a16="http://schemas.microsoft.com/office/drawing/2014/main" id="{6B68DC84-DE6C-48F1-A076-D02D2BBA896F}"/>
              </a:ext>
            </a:extLst>
          </p:cNvPr>
          <p:cNvSpPr>
            <a:spLocks noGrp="1"/>
          </p:cNvSpPr>
          <p:nvPr>
            <p:ph idx="1"/>
          </p:nvPr>
        </p:nvSpPr>
        <p:spPr/>
        <p:txBody>
          <a:bodyPr>
            <a:normAutofit/>
          </a:bodyPr>
          <a:lstStyle/>
          <a:p>
            <a:r>
              <a:rPr lang="en-US" altLang="ko-KR" dirty="0"/>
              <a:t>PCA visualization of features of FIA (blue) and our method (red)</a:t>
            </a:r>
          </a:p>
          <a:p>
            <a:r>
              <a:rPr lang="en-US" altLang="ko-KR" dirty="0"/>
              <a:t>More </a:t>
            </a:r>
            <a:r>
              <a:rPr lang="en-US" altLang="ko-KR" b="1" i="1" dirty="0"/>
              <a:t>widely distributed</a:t>
            </a:r>
            <a:r>
              <a:rPr lang="en-US" altLang="ko-KR" dirty="0"/>
              <a:t> adversarial examples</a:t>
            </a:r>
          </a:p>
          <a:p>
            <a:r>
              <a:rPr lang="en-US" altLang="ko-KR" b="1" i="1" dirty="0"/>
              <a:t>Larger average distance</a:t>
            </a:r>
            <a:r>
              <a:rPr lang="en-US" altLang="ko-KR" dirty="0"/>
              <a:t> from natural image on target model</a:t>
            </a:r>
            <a:endParaRPr lang="ko-KR" altLang="en-US" dirty="0"/>
          </a:p>
        </p:txBody>
      </p:sp>
      <p:sp>
        <p:nvSpPr>
          <p:cNvPr id="4" name="슬라이드 번호 개체 틀 3">
            <a:extLst>
              <a:ext uri="{FF2B5EF4-FFF2-40B4-BE49-F238E27FC236}">
                <a16:creationId xmlns:a16="http://schemas.microsoft.com/office/drawing/2014/main" id="{E48AC77A-806E-427C-BE62-2EC55AC7AC5B}"/>
              </a:ext>
            </a:extLst>
          </p:cNvPr>
          <p:cNvSpPr>
            <a:spLocks noGrp="1"/>
          </p:cNvSpPr>
          <p:nvPr>
            <p:ph type="sldNum" sz="quarter" idx="12"/>
          </p:nvPr>
        </p:nvSpPr>
        <p:spPr/>
        <p:txBody>
          <a:bodyPr/>
          <a:lstStyle/>
          <a:p>
            <a:fld id="{1D7E3998-2BFB-4414-AC15-78CB3FC6DFE0}" type="slidenum">
              <a:rPr lang="en-US" smtClean="0"/>
              <a:t>32</a:t>
            </a:fld>
            <a:endParaRPr lang="en-US" dirty="0"/>
          </a:p>
        </p:txBody>
      </p:sp>
      <p:sp>
        <p:nvSpPr>
          <p:cNvPr id="7" name="TextBox 6">
            <a:extLst>
              <a:ext uri="{FF2B5EF4-FFF2-40B4-BE49-F238E27FC236}">
                <a16:creationId xmlns:a16="http://schemas.microsoft.com/office/drawing/2014/main" id="{5C12728E-D324-4514-BFDC-B434E08E97AD}"/>
              </a:ext>
            </a:extLst>
          </p:cNvPr>
          <p:cNvSpPr txBox="1"/>
          <p:nvPr/>
        </p:nvSpPr>
        <p:spPr>
          <a:xfrm>
            <a:off x="3994772" y="5914202"/>
            <a:ext cx="1214499" cy="338554"/>
          </a:xfrm>
          <a:prstGeom prst="rect">
            <a:avLst/>
          </a:prstGeom>
          <a:noFill/>
        </p:spPr>
        <p:txBody>
          <a:bodyPr wrap="none" rtlCol="0">
            <a:spAutoFit/>
          </a:bodyPr>
          <a:lstStyle/>
          <a:p>
            <a:pPr algn="ctr"/>
            <a:r>
              <a:rPr lang="en-US" altLang="ko-KR" sz="1600" dirty="0"/>
              <a:t>Inception v3</a:t>
            </a:r>
            <a:endParaRPr lang="ko-KR" altLang="en-US" sz="1600" dirty="0"/>
          </a:p>
        </p:txBody>
      </p:sp>
      <p:sp>
        <p:nvSpPr>
          <p:cNvPr id="8" name="TextBox 7">
            <a:extLst>
              <a:ext uri="{FF2B5EF4-FFF2-40B4-BE49-F238E27FC236}">
                <a16:creationId xmlns:a16="http://schemas.microsoft.com/office/drawing/2014/main" id="{1822CC4A-A5F4-4129-99AC-563B1EAC0A47}"/>
              </a:ext>
            </a:extLst>
          </p:cNvPr>
          <p:cNvSpPr txBox="1"/>
          <p:nvPr/>
        </p:nvSpPr>
        <p:spPr>
          <a:xfrm>
            <a:off x="7122338" y="5914202"/>
            <a:ext cx="1039195" cy="338554"/>
          </a:xfrm>
          <a:prstGeom prst="rect">
            <a:avLst/>
          </a:prstGeom>
          <a:noFill/>
        </p:spPr>
        <p:txBody>
          <a:bodyPr wrap="none" rtlCol="0">
            <a:spAutoFit/>
          </a:bodyPr>
          <a:lstStyle/>
          <a:p>
            <a:pPr algn="ctr"/>
            <a:r>
              <a:rPr lang="en-US" altLang="ko-KR" sz="1600" dirty="0"/>
              <a:t>ResNet-v2</a:t>
            </a:r>
            <a:endParaRPr lang="ko-KR" altLang="en-US" sz="1600" dirty="0"/>
          </a:p>
        </p:txBody>
      </p:sp>
      <p:pic>
        <p:nvPicPr>
          <p:cNvPr id="13" name="그림 12">
            <a:extLst>
              <a:ext uri="{FF2B5EF4-FFF2-40B4-BE49-F238E27FC236}">
                <a16:creationId xmlns:a16="http://schemas.microsoft.com/office/drawing/2014/main" id="{8355009B-E0D2-473B-A635-F83067558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143" y="3682873"/>
            <a:ext cx="3042168" cy="2231329"/>
          </a:xfrm>
          <a:prstGeom prst="rect">
            <a:avLst/>
          </a:prstGeom>
        </p:spPr>
      </p:pic>
      <p:pic>
        <p:nvPicPr>
          <p:cNvPr id="14" name="그림 13">
            <a:extLst>
              <a:ext uri="{FF2B5EF4-FFF2-40B4-BE49-F238E27FC236}">
                <a16:creationId xmlns:a16="http://schemas.microsoft.com/office/drawing/2014/main" id="{30B48236-2974-47C6-AF81-89FE8F4DC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689" y="3682873"/>
            <a:ext cx="3042168" cy="2231329"/>
          </a:xfrm>
          <a:prstGeom prst="rect">
            <a:avLst/>
          </a:prstGeom>
        </p:spPr>
      </p:pic>
    </p:spTree>
    <p:extLst>
      <p:ext uri="{BB962C8B-B14F-4D97-AF65-F5344CB8AC3E}">
        <p14:creationId xmlns:p14="http://schemas.microsoft.com/office/powerpoint/2010/main" val="4092836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2E861DE-FCEB-4224-B328-BC30757CE2BC}"/>
              </a:ext>
            </a:extLst>
          </p:cNvPr>
          <p:cNvSpPr>
            <a:spLocks noGrp="1"/>
          </p:cNvSpPr>
          <p:nvPr>
            <p:ph type="title"/>
          </p:nvPr>
        </p:nvSpPr>
        <p:spPr/>
        <p:txBody>
          <a:bodyPr/>
          <a:lstStyle/>
          <a:p>
            <a:r>
              <a:rPr lang="en-US" altLang="ko-KR" dirty="0"/>
              <a:t>Experimental Results </a:t>
            </a:r>
            <a:r>
              <a:rPr lang="en-US" altLang="ko-KR" sz="2400" dirty="0"/>
              <a:t>| Effects of diversity on transferability</a:t>
            </a:r>
            <a:endParaRPr lang="ko-KR" altLang="en-US" dirty="0"/>
          </a:p>
        </p:txBody>
      </p:sp>
      <p:sp>
        <p:nvSpPr>
          <p:cNvPr id="3" name="내용 개체 틀 2">
            <a:extLst>
              <a:ext uri="{FF2B5EF4-FFF2-40B4-BE49-F238E27FC236}">
                <a16:creationId xmlns:a16="http://schemas.microsoft.com/office/drawing/2014/main" id="{6B68DC84-DE6C-48F1-A076-D02D2BBA896F}"/>
              </a:ext>
            </a:extLst>
          </p:cNvPr>
          <p:cNvSpPr>
            <a:spLocks noGrp="1"/>
          </p:cNvSpPr>
          <p:nvPr>
            <p:ph idx="1"/>
          </p:nvPr>
        </p:nvSpPr>
        <p:spPr/>
        <p:txBody>
          <a:bodyPr>
            <a:normAutofit/>
          </a:bodyPr>
          <a:lstStyle/>
          <a:p>
            <a:pPr lvl="0"/>
            <a:r>
              <a:rPr lang="en-US" altLang="ko-KR" dirty="0">
                <a:solidFill>
                  <a:prstClr val="black"/>
                </a:solidFill>
              </a:rPr>
              <a:t>PCA visualization of features of FIA (blue) and our method (red)</a:t>
            </a:r>
          </a:p>
          <a:p>
            <a:pPr lvl="0"/>
            <a:r>
              <a:rPr lang="en-US" altLang="ko-KR" dirty="0">
                <a:solidFill>
                  <a:prstClr val="black"/>
                </a:solidFill>
              </a:rPr>
              <a:t>More </a:t>
            </a:r>
            <a:r>
              <a:rPr lang="en-US" altLang="ko-KR" b="1" i="1" dirty="0">
                <a:solidFill>
                  <a:prstClr val="black"/>
                </a:solidFill>
              </a:rPr>
              <a:t>widely distributed</a:t>
            </a:r>
            <a:r>
              <a:rPr lang="en-US" altLang="ko-KR" dirty="0">
                <a:solidFill>
                  <a:prstClr val="black"/>
                </a:solidFill>
              </a:rPr>
              <a:t> adversarial examples</a:t>
            </a:r>
          </a:p>
          <a:p>
            <a:pPr lvl="0"/>
            <a:r>
              <a:rPr lang="en-US" altLang="ko-KR" b="1" i="1" dirty="0">
                <a:solidFill>
                  <a:prstClr val="black"/>
                </a:solidFill>
              </a:rPr>
              <a:t>Larger average distance</a:t>
            </a:r>
            <a:r>
              <a:rPr lang="en-US" altLang="ko-KR" dirty="0">
                <a:solidFill>
                  <a:prstClr val="black"/>
                </a:solidFill>
              </a:rPr>
              <a:t> from natural image on target model</a:t>
            </a:r>
            <a:endParaRPr lang="ko-KR" altLang="en-US" dirty="0">
              <a:solidFill>
                <a:prstClr val="black"/>
              </a:solidFill>
            </a:endParaRPr>
          </a:p>
        </p:txBody>
      </p:sp>
      <p:sp>
        <p:nvSpPr>
          <p:cNvPr id="4" name="슬라이드 번호 개체 틀 3">
            <a:extLst>
              <a:ext uri="{FF2B5EF4-FFF2-40B4-BE49-F238E27FC236}">
                <a16:creationId xmlns:a16="http://schemas.microsoft.com/office/drawing/2014/main" id="{E48AC77A-806E-427C-BE62-2EC55AC7AC5B}"/>
              </a:ext>
            </a:extLst>
          </p:cNvPr>
          <p:cNvSpPr>
            <a:spLocks noGrp="1"/>
          </p:cNvSpPr>
          <p:nvPr>
            <p:ph type="sldNum" sz="quarter" idx="12"/>
          </p:nvPr>
        </p:nvSpPr>
        <p:spPr/>
        <p:txBody>
          <a:bodyPr/>
          <a:lstStyle/>
          <a:p>
            <a:fld id="{1D7E3998-2BFB-4414-AC15-78CB3FC6DFE0}" type="slidenum">
              <a:rPr lang="en-US" smtClean="0"/>
              <a:t>33</a:t>
            </a:fld>
            <a:endParaRPr lang="en-US" dirty="0"/>
          </a:p>
        </p:txBody>
      </p:sp>
      <p:sp>
        <p:nvSpPr>
          <p:cNvPr id="7" name="TextBox 6">
            <a:extLst>
              <a:ext uri="{FF2B5EF4-FFF2-40B4-BE49-F238E27FC236}">
                <a16:creationId xmlns:a16="http://schemas.microsoft.com/office/drawing/2014/main" id="{5C12728E-D324-4514-BFDC-B434E08E97AD}"/>
              </a:ext>
            </a:extLst>
          </p:cNvPr>
          <p:cNvSpPr txBox="1"/>
          <p:nvPr/>
        </p:nvSpPr>
        <p:spPr>
          <a:xfrm>
            <a:off x="3994772" y="5914202"/>
            <a:ext cx="1214499" cy="338554"/>
          </a:xfrm>
          <a:prstGeom prst="rect">
            <a:avLst/>
          </a:prstGeom>
          <a:noFill/>
        </p:spPr>
        <p:txBody>
          <a:bodyPr wrap="none" rtlCol="0">
            <a:spAutoFit/>
          </a:bodyPr>
          <a:lstStyle/>
          <a:p>
            <a:pPr algn="ctr"/>
            <a:r>
              <a:rPr lang="en-US" altLang="ko-KR" sz="1600" dirty="0"/>
              <a:t>Inception v3</a:t>
            </a:r>
            <a:endParaRPr lang="ko-KR" altLang="en-US" sz="1600" dirty="0"/>
          </a:p>
        </p:txBody>
      </p:sp>
      <p:sp>
        <p:nvSpPr>
          <p:cNvPr id="8" name="TextBox 7">
            <a:extLst>
              <a:ext uri="{FF2B5EF4-FFF2-40B4-BE49-F238E27FC236}">
                <a16:creationId xmlns:a16="http://schemas.microsoft.com/office/drawing/2014/main" id="{1822CC4A-A5F4-4129-99AC-563B1EAC0A47}"/>
              </a:ext>
            </a:extLst>
          </p:cNvPr>
          <p:cNvSpPr txBox="1"/>
          <p:nvPr/>
        </p:nvSpPr>
        <p:spPr>
          <a:xfrm>
            <a:off x="7122338" y="5914202"/>
            <a:ext cx="1039195" cy="338554"/>
          </a:xfrm>
          <a:prstGeom prst="rect">
            <a:avLst/>
          </a:prstGeom>
          <a:noFill/>
        </p:spPr>
        <p:txBody>
          <a:bodyPr wrap="none" rtlCol="0">
            <a:spAutoFit/>
          </a:bodyPr>
          <a:lstStyle/>
          <a:p>
            <a:pPr algn="ctr"/>
            <a:r>
              <a:rPr lang="en-US" altLang="ko-KR" sz="1600" dirty="0"/>
              <a:t>ResNet-v2</a:t>
            </a:r>
            <a:endParaRPr lang="ko-KR" altLang="en-US" sz="1600" dirty="0"/>
          </a:p>
        </p:txBody>
      </p:sp>
      <p:pic>
        <p:nvPicPr>
          <p:cNvPr id="13" name="그림 12">
            <a:extLst>
              <a:ext uri="{FF2B5EF4-FFF2-40B4-BE49-F238E27FC236}">
                <a16:creationId xmlns:a16="http://schemas.microsoft.com/office/drawing/2014/main" id="{8355009B-E0D2-473B-A635-F83067558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143" y="3682873"/>
            <a:ext cx="3042168" cy="2231329"/>
          </a:xfrm>
          <a:prstGeom prst="rect">
            <a:avLst/>
          </a:prstGeom>
        </p:spPr>
      </p:pic>
      <p:pic>
        <p:nvPicPr>
          <p:cNvPr id="14" name="그림 13">
            <a:extLst>
              <a:ext uri="{FF2B5EF4-FFF2-40B4-BE49-F238E27FC236}">
                <a16:creationId xmlns:a16="http://schemas.microsoft.com/office/drawing/2014/main" id="{30B48236-2974-47C6-AF81-89FE8F4DC200}"/>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6095689" y="3682873"/>
            <a:ext cx="3042168" cy="2231329"/>
          </a:xfrm>
          <a:prstGeom prst="rect">
            <a:avLst/>
          </a:prstGeom>
        </p:spPr>
      </p:pic>
      <p:sp>
        <p:nvSpPr>
          <p:cNvPr id="5" name="TextBox 4">
            <a:extLst>
              <a:ext uri="{FF2B5EF4-FFF2-40B4-BE49-F238E27FC236}">
                <a16:creationId xmlns:a16="http://schemas.microsoft.com/office/drawing/2014/main" id="{312FF260-511B-4E78-A7E3-132B4E058FF1}"/>
              </a:ext>
            </a:extLst>
          </p:cNvPr>
          <p:cNvSpPr txBox="1"/>
          <p:nvPr/>
        </p:nvSpPr>
        <p:spPr>
          <a:xfrm>
            <a:off x="639794" y="4336872"/>
            <a:ext cx="2493888" cy="1015663"/>
          </a:xfrm>
          <a:prstGeom prst="rect">
            <a:avLst/>
          </a:prstGeom>
          <a:noFill/>
        </p:spPr>
        <p:txBody>
          <a:bodyPr wrap="none" rtlCol="0">
            <a:spAutoFit/>
          </a:bodyPr>
          <a:lstStyle/>
          <a:p>
            <a:r>
              <a:rPr lang="en-US" altLang="ko-KR" sz="2000" b="1" dirty="0">
                <a:solidFill>
                  <a:srgbClr val="0070C0"/>
                </a:solidFill>
              </a:rPr>
              <a:t>Low diversity,</a:t>
            </a:r>
          </a:p>
          <a:p>
            <a:r>
              <a:rPr lang="en-US" altLang="ko-KR" sz="2000" b="1" dirty="0">
                <a:solidFill>
                  <a:srgbClr val="0070C0"/>
                </a:solidFill>
              </a:rPr>
              <a:t>High performance on </a:t>
            </a:r>
          </a:p>
          <a:p>
            <a:r>
              <a:rPr lang="en-US" altLang="ko-KR" sz="2000" b="1" dirty="0">
                <a:solidFill>
                  <a:srgbClr val="0070C0"/>
                </a:solidFill>
              </a:rPr>
              <a:t>surrogate model</a:t>
            </a:r>
            <a:endParaRPr lang="ko-KR" altLang="en-US" sz="2000" b="1" dirty="0">
              <a:solidFill>
                <a:srgbClr val="0070C0"/>
              </a:solidFill>
            </a:endParaRPr>
          </a:p>
        </p:txBody>
      </p:sp>
    </p:spTree>
    <p:extLst>
      <p:ext uri="{BB962C8B-B14F-4D97-AF65-F5344CB8AC3E}">
        <p14:creationId xmlns:p14="http://schemas.microsoft.com/office/powerpoint/2010/main" val="1538089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2E861DE-FCEB-4224-B328-BC30757CE2BC}"/>
              </a:ext>
            </a:extLst>
          </p:cNvPr>
          <p:cNvSpPr>
            <a:spLocks noGrp="1"/>
          </p:cNvSpPr>
          <p:nvPr>
            <p:ph type="title"/>
          </p:nvPr>
        </p:nvSpPr>
        <p:spPr/>
        <p:txBody>
          <a:bodyPr/>
          <a:lstStyle/>
          <a:p>
            <a:r>
              <a:rPr lang="en-US" altLang="ko-KR" dirty="0"/>
              <a:t>Experimental Results </a:t>
            </a:r>
            <a:r>
              <a:rPr lang="en-US" altLang="ko-KR" sz="2400" dirty="0"/>
              <a:t>| Effects of diversity on transferability</a:t>
            </a:r>
            <a:endParaRPr lang="ko-KR" altLang="en-US" dirty="0"/>
          </a:p>
        </p:txBody>
      </p:sp>
      <p:sp>
        <p:nvSpPr>
          <p:cNvPr id="4" name="슬라이드 번호 개체 틀 3">
            <a:extLst>
              <a:ext uri="{FF2B5EF4-FFF2-40B4-BE49-F238E27FC236}">
                <a16:creationId xmlns:a16="http://schemas.microsoft.com/office/drawing/2014/main" id="{E48AC77A-806E-427C-BE62-2EC55AC7AC5B}"/>
              </a:ext>
            </a:extLst>
          </p:cNvPr>
          <p:cNvSpPr>
            <a:spLocks noGrp="1"/>
          </p:cNvSpPr>
          <p:nvPr>
            <p:ph type="sldNum" sz="quarter" idx="12"/>
          </p:nvPr>
        </p:nvSpPr>
        <p:spPr/>
        <p:txBody>
          <a:bodyPr/>
          <a:lstStyle/>
          <a:p>
            <a:fld id="{1D7E3998-2BFB-4414-AC15-78CB3FC6DFE0}" type="slidenum">
              <a:rPr lang="en-US" smtClean="0"/>
              <a:t>34</a:t>
            </a:fld>
            <a:endParaRPr lang="en-US" dirty="0"/>
          </a:p>
        </p:txBody>
      </p:sp>
      <p:sp>
        <p:nvSpPr>
          <p:cNvPr id="7" name="TextBox 6">
            <a:extLst>
              <a:ext uri="{FF2B5EF4-FFF2-40B4-BE49-F238E27FC236}">
                <a16:creationId xmlns:a16="http://schemas.microsoft.com/office/drawing/2014/main" id="{5C12728E-D324-4514-BFDC-B434E08E97AD}"/>
              </a:ext>
            </a:extLst>
          </p:cNvPr>
          <p:cNvSpPr txBox="1"/>
          <p:nvPr/>
        </p:nvSpPr>
        <p:spPr>
          <a:xfrm>
            <a:off x="3994772" y="5914202"/>
            <a:ext cx="1214499" cy="338554"/>
          </a:xfrm>
          <a:prstGeom prst="rect">
            <a:avLst/>
          </a:prstGeom>
          <a:noFill/>
        </p:spPr>
        <p:txBody>
          <a:bodyPr wrap="none" rtlCol="0">
            <a:spAutoFit/>
          </a:bodyPr>
          <a:lstStyle/>
          <a:p>
            <a:pPr algn="ctr"/>
            <a:r>
              <a:rPr lang="en-US" altLang="ko-KR" sz="1600" dirty="0"/>
              <a:t>Inception v3</a:t>
            </a:r>
            <a:endParaRPr lang="ko-KR" altLang="en-US" sz="1600" dirty="0"/>
          </a:p>
        </p:txBody>
      </p:sp>
      <p:sp>
        <p:nvSpPr>
          <p:cNvPr id="8" name="TextBox 7">
            <a:extLst>
              <a:ext uri="{FF2B5EF4-FFF2-40B4-BE49-F238E27FC236}">
                <a16:creationId xmlns:a16="http://schemas.microsoft.com/office/drawing/2014/main" id="{1822CC4A-A5F4-4129-99AC-563B1EAC0A47}"/>
              </a:ext>
            </a:extLst>
          </p:cNvPr>
          <p:cNvSpPr txBox="1"/>
          <p:nvPr/>
        </p:nvSpPr>
        <p:spPr>
          <a:xfrm>
            <a:off x="7122338" y="5914202"/>
            <a:ext cx="1039195" cy="338554"/>
          </a:xfrm>
          <a:prstGeom prst="rect">
            <a:avLst/>
          </a:prstGeom>
          <a:noFill/>
        </p:spPr>
        <p:txBody>
          <a:bodyPr wrap="none" rtlCol="0">
            <a:spAutoFit/>
          </a:bodyPr>
          <a:lstStyle/>
          <a:p>
            <a:pPr algn="ctr"/>
            <a:r>
              <a:rPr lang="en-US" altLang="ko-KR" sz="1600" dirty="0"/>
              <a:t>ResNet-v2</a:t>
            </a:r>
            <a:endParaRPr lang="ko-KR" altLang="en-US" sz="1600" dirty="0"/>
          </a:p>
        </p:txBody>
      </p:sp>
      <p:pic>
        <p:nvPicPr>
          <p:cNvPr id="13" name="그림 12">
            <a:extLst>
              <a:ext uri="{FF2B5EF4-FFF2-40B4-BE49-F238E27FC236}">
                <a16:creationId xmlns:a16="http://schemas.microsoft.com/office/drawing/2014/main" id="{8355009B-E0D2-473B-A635-F8306755875A}"/>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054143" y="3682873"/>
            <a:ext cx="3042168" cy="2231329"/>
          </a:xfrm>
          <a:prstGeom prst="rect">
            <a:avLst/>
          </a:prstGeom>
        </p:spPr>
      </p:pic>
      <p:pic>
        <p:nvPicPr>
          <p:cNvPr id="14" name="그림 13">
            <a:extLst>
              <a:ext uri="{FF2B5EF4-FFF2-40B4-BE49-F238E27FC236}">
                <a16:creationId xmlns:a16="http://schemas.microsoft.com/office/drawing/2014/main" id="{30B48236-2974-47C6-AF81-89FE8F4DC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689" y="3682873"/>
            <a:ext cx="3042168" cy="2231329"/>
          </a:xfrm>
          <a:prstGeom prst="rect">
            <a:avLst/>
          </a:prstGeom>
        </p:spPr>
      </p:pic>
      <p:sp>
        <p:nvSpPr>
          <p:cNvPr id="9" name="TextBox 8">
            <a:extLst>
              <a:ext uri="{FF2B5EF4-FFF2-40B4-BE49-F238E27FC236}">
                <a16:creationId xmlns:a16="http://schemas.microsoft.com/office/drawing/2014/main" id="{67013463-F820-4358-8C9F-D8EA5C4A4794}"/>
              </a:ext>
            </a:extLst>
          </p:cNvPr>
          <p:cNvSpPr txBox="1"/>
          <p:nvPr/>
        </p:nvSpPr>
        <p:spPr>
          <a:xfrm>
            <a:off x="9170730" y="4336872"/>
            <a:ext cx="2493888" cy="1015663"/>
          </a:xfrm>
          <a:prstGeom prst="rect">
            <a:avLst/>
          </a:prstGeom>
          <a:noFill/>
        </p:spPr>
        <p:txBody>
          <a:bodyPr wrap="none" rtlCol="0">
            <a:spAutoFit/>
          </a:bodyPr>
          <a:lstStyle/>
          <a:p>
            <a:r>
              <a:rPr lang="en-US" altLang="ko-KR" sz="2000" b="1" dirty="0">
                <a:solidFill>
                  <a:srgbClr val="FF0000"/>
                </a:solidFill>
              </a:rPr>
              <a:t>High diversity,</a:t>
            </a:r>
          </a:p>
          <a:p>
            <a:r>
              <a:rPr lang="en-US" altLang="ko-KR" sz="2000" b="1" dirty="0">
                <a:solidFill>
                  <a:srgbClr val="FF0000"/>
                </a:solidFill>
              </a:rPr>
              <a:t>High performance on </a:t>
            </a:r>
          </a:p>
          <a:p>
            <a:r>
              <a:rPr lang="en-US" altLang="ko-KR" sz="2000" b="1" dirty="0">
                <a:solidFill>
                  <a:srgbClr val="FF0000"/>
                </a:solidFill>
              </a:rPr>
              <a:t>target model</a:t>
            </a:r>
            <a:endParaRPr lang="ko-KR" altLang="en-US" sz="2000" b="1" dirty="0">
              <a:solidFill>
                <a:srgbClr val="FF0000"/>
              </a:solidFill>
            </a:endParaRPr>
          </a:p>
        </p:txBody>
      </p:sp>
      <p:sp>
        <p:nvSpPr>
          <p:cNvPr id="12" name="내용 개체 틀 2">
            <a:extLst>
              <a:ext uri="{FF2B5EF4-FFF2-40B4-BE49-F238E27FC236}">
                <a16:creationId xmlns:a16="http://schemas.microsoft.com/office/drawing/2014/main" id="{FC90BCE7-EA88-423E-8180-42D6B6E09A8F}"/>
              </a:ext>
            </a:extLst>
          </p:cNvPr>
          <p:cNvSpPr>
            <a:spLocks noGrp="1"/>
          </p:cNvSpPr>
          <p:nvPr>
            <p:ph idx="1"/>
          </p:nvPr>
        </p:nvSpPr>
        <p:spPr>
          <a:xfrm>
            <a:off x="838200" y="1825625"/>
            <a:ext cx="10515600" cy="4351338"/>
          </a:xfrm>
        </p:spPr>
        <p:txBody>
          <a:bodyPr>
            <a:normAutofit/>
          </a:bodyPr>
          <a:lstStyle/>
          <a:p>
            <a:pPr lvl="0"/>
            <a:r>
              <a:rPr lang="en-US" altLang="ko-KR" dirty="0">
                <a:solidFill>
                  <a:prstClr val="black"/>
                </a:solidFill>
              </a:rPr>
              <a:t>PCA visualization of features of FIA (blue) and our method (red)</a:t>
            </a:r>
          </a:p>
          <a:p>
            <a:pPr lvl="0"/>
            <a:r>
              <a:rPr lang="en-US" altLang="ko-KR" dirty="0">
                <a:solidFill>
                  <a:prstClr val="black"/>
                </a:solidFill>
              </a:rPr>
              <a:t>More </a:t>
            </a:r>
            <a:r>
              <a:rPr lang="en-US" altLang="ko-KR" b="1" i="1" dirty="0">
                <a:solidFill>
                  <a:prstClr val="black"/>
                </a:solidFill>
              </a:rPr>
              <a:t>widely distributed</a:t>
            </a:r>
            <a:r>
              <a:rPr lang="en-US" altLang="ko-KR" dirty="0">
                <a:solidFill>
                  <a:prstClr val="black"/>
                </a:solidFill>
              </a:rPr>
              <a:t> adversarial examples</a:t>
            </a:r>
          </a:p>
          <a:p>
            <a:pPr lvl="0"/>
            <a:r>
              <a:rPr lang="en-US" altLang="ko-KR" b="1" i="1" dirty="0">
                <a:solidFill>
                  <a:prstClr val="black"/>
                </a:solidFill>
              </a:rPr>
              <a:t>Larger average distance</a:t>
            </a:r>
            <a:r>
              <a:rPr lang="en-US" altLang="ko-KR" dirty="0">
                <a:solidFill>
                  <a:prstClr val="black"/>
                </a:solidFill>
              </a:rPr>
              <a:t> from natural image on target model</a:t>
            </a:r>
            <a:endParaRPr lang="ko-KR" altLang="en-US" dirty="0">
              <a:solidFill>
                <a:prstClr val="black"/>
              </a:solidFill>
            </a:endParaRPr>
          </a:p>
        </p:txBody>
      </p:sp>
    </p:spTree>
    <p:extLst>
      <p:ext uri="{BB962C8B-B14F-4D97-AF65-F5344CB8AC3E}">
        <p14:creationId xmlns:p14="http://schemas.microsoft.com/office/powerpoint/2010/main" val="500851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2E861DE-FCEB-4224-B328-BC30757CE2BC}"/>
              </a:ext>
            </a:extLst>
          </p:cNvPr>
          <p:cNvSpPr>
            <a:spLocks noGrp="1"/>
          </p:cNvSpPr>
          <p:nvPr>
            <p:ph type="title"/>
          </p:nvPr>
        </p:nvSpPr>
        <p:spPr/>
        <p:txBody>
          <a:bodyPr/>
          <a:lstStyle/>
          <a:p>
            <a:r>
              <a:rPr lang="en-US" altLang="ko-KR" dirty="0"/>
              <a:t>Experimental Results </a:t>
            </a:r>
            <a:r>
              <a:rPr lang="en-US" altLang="ko-KR" sz="2400" dirty="0"/>
              <a:t>| Qualitative results</a:t>
            </a:r>
            <a:endParaRPr lang="ko-KR" altLang="en-US" dirty="0"/>
          </a:p>
        </p:txBody>
      </p:sp>
      <p:sp>
        <p:nvSpPr>
          <p:cNvPr id="3" name="내용 개체 틀 2">
            <a:extLst>
              <a:ext uri="{FF2B5EF4-FFF2-40B4-BE49-F238E27FC236}">
                <a16:creationId xmlns:a16="http://schemas.microsoft.com/office/drawing/2014/main" id="{6B68DC84-DE6C-48F1-A076-D02D2BBA896F}"/>
              </a:ext>
            </a:extLst>
          </p:cNvPr>
          <p:cNvSpPr>
            <a:spLocks noGrp="1"/>
          </p:cNvSpPr>
          <p:nvPr>
            <p:ph idx="1"/>
          </p:nvPr>
        </p:nvSpPr>
        <p:spPr/>
        <p:txBody>
          <a:bodyPr>
            <a:normAutofit/>
          </a:bodyPr>
          <a:lstStyle/>
          <a:p>
            <a:r>
              <a:rPr lang="en-US" altLang="ko-KR" dirty="0"/>
              <a:t>Visualization of </a:t>
            </a:r>
            <a:r>
              <a:rPr lang="en-US" altLang="ko-KR" b="1" i="1" dirty="0"/>
              <a:t>diverse</a:t>
            </a:r>
            <a:r>
              <a:rPr lang="en-US" altLang="ko-KR" dirty="0"/>
              <a:t> adversarial examples and their attention heatmaps</a:t>
            </a:r>
          </a:p>
          <a:p>
            <a:r>
              <a:rPr lang="en-US" altLang="ko-KR" dirty="0"/>
              <a:t>Each adversarial example fools </a:t>
            </a:r>
            <a:r>
              <a:rPr lang="en-US" altLang="ko-KR" b="1" i="1" dirty="0"/>
              <a:t>model decision</a:t>
            </a:r>
            <a:r>
              <a:rPr lang="en-US" altLang="ko-KR" dirty="0"/>
              <a:t> and </a:t>
            </a:r>
            <a:r>
              <a:rPr lang="en-US" altLang="ko-KR" b="1" i="1" dirty="0"/>
              <a:t>attention</a:t>
            </a:r>
            <a:r>
              <a:rPr lang="en-US" altLang="ko-KR" dirty="0"/>
              <a:t> in a diverse manner</a:t>
            </a:r>
            <a:endParaRPr lang="ko-KR" altLang="en-US" dirty="0"/>
          </a:p>
        </p:txBody>
      </p:sp>
      <p:sp>
        <p:nvSpPr>
          <p:cNvPr id="4" name="슬라이드 번호 개체 틀 3">
            <a:extLst>
              <a:ext uri="{FF2B5EF4-FFF2-40B4-BE49-F238E27FC236}">
                <a16:creationId xmlns:a16="http://schemas.microsoft.com/office/drawing/2014/main" id="{E48AC77A-806E-427C-BE62-2EC55AC7AC5B}"/>
              </a:ext>
            </a:extLst>
          </p:cNvPr>
          <p:cNvSpPr>
            <a:spLocks noGrp="1"/>
          </p:cNvSpPr>
          <p:nvPr>
            <p:ph type="sldNum" sz="quarter" idx="12"/>
          </p:nvPr>
        </p:nvSpPr>
        <p:spPr/>
        <p:txBody>
          <a:bodyPr/>
          <a:lstStyle/>
          <a:p>
            <a:fld id="{1D7E3998-2BFB-4414-AC15-78CB3FC6DFE0}" type="slidenum">
              <a:rPr lang="en-US" smtClean="0"/>
              <a:t>35</a:t>
            </a:fld>
            <a:endParaRPr lang="en-US" dirty="0"/>
          </a:p>
        </p:txBody>
      </p:sp>
      <p:pic>
        <p:nvPicPr>
          <p:cNvPr id="6" name="그림 5">
            <a:extLst>
              <a:ext uri="{FF2B5EF4-FFF2-40B4-BE49-F238E27FC236}">
                <a16:creationId xmlns:a16="http://schemas.microsoft.com/office/drawing/2014/main" id="{476E4942-5C94-45EA-A9BE-21203418F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038" y="2954214"/>
            <a:ext cx="8303924" cy="3420032"/>
          </a:xfrm>
          <a:prstGeom prst="rect">
            <a:avLst/>
          </a:prstGeom>
        </p:spPr>
      </p:pic>
    </p:spTree>
    <p:extLst>
      <p:ext uri="{BB962C8B-B14F-4D97-AF65-F5344CB8AC3E}">
        <p14:creationId xmlns:p14="http://schemas.microsoft.com/office/powerpoint/2010/main" val="2755348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a:extLst>
              <a:ext uri="{FF2B5EF4-FFF2-40B4-BE49-F238E27FC236}">
                <a16:creationId xmlns:a16="http://schemas.microsoft.com/office/drawing/2014/main" id="{61715A81-121E-4031-A234-4E66A80129E3}"/>
              </a:ext>
            </a:extLst>
          </p:cNvPr>
          <p:cNvSpPr>
            <a:spLocks noGrp="1"/>
          </p:cNvSpPr>
          <p:nvPr>
            <p:ph type="title"/>
          </p:nvPr>
        </p:nvSpPr>
        <p:spPr/>
        <p:txBody>
          <a:bodyPr/>
          <a:lstStyle/>
          <a:p>
            <a:r>
              <a:rPr lang="en-US" altLang="ko-KR" dirty="0"/>
              <a:t>Conclusion</a:t>
            </a:r>
            <a:endParaRPr lang="ko-KR" altLang="en-US" dirty="0"/>
          </a:p>
        </p:txBody>
      </p:sp>
      <p:sp>
        <p:nvSpPr>
          <p:cNvPr id="6" name="텍스트 개체 틀 5">
            <a:extLst>
              <a:ext uri="{FF2B5EF4-FFF2-40B4-BE49-F238E27FC236}">
                <a16:creationId xmlns:a16="http://schemas.microsoft.com/office/drawing/2014/main" id="{72C3D98B-B55E-4067-8733-56B2A406CC3D}"/>
              </a:ext>
            </a:extLst>
          </p:cNvPr>
          <p:cNvSpPr>
            <a:spLocks noGrp="1"/>
          </p:cNvSpPr>
          <p:nvPr>
            <p:ph type="body" idx="1"/>
          </p:nvPr>
        </p:nvSpPr>
        <p:spPr/>
        <p:txBody>
          <a:bodyPr/>
          <a:lstStyle/>
          <a:p>
            <a:endParaRPr lang="ko-KR" altLang="en-US"/>
          </a:p>
        </p:txBody>
      </p:sp>
      <p:sp>
        <p:nvSpPr>
          <p:cNvPr id="4" name="슬라이드 번호 개체 틀 3">
            <a:extLst>
              <a:ext uri="{FF2B5EF4-FFF2-40B4-BE49-F238E27FC236}">
                <a16:creationId xmlns:a16="http://schemas.microsoft.com/office/drawing/2014/main" id="{D5F3C254-2ABA-4736-85BD-EEE994F82EC1}"/>
              </a:ext>
            </a:extLst>
          </p:cNvPr>
          <p:cNvSpPr>
            <a:spLocks noGrp="1"/>
          </p:cNvSpPr>
          <p:nvPr>
            <p:ph type="sldNum" sz="quarter" idx="12"/>
          </p:nvPr>
        </p:nvSpPr>
        <p:spPr/>
        <p:txBody>
          <a:bodyPr/>
          <a:lstStyle/>
          <a:p>
            <a:fld id="{1D7E3998-2BFB-4414-AC15-78CB3FC6DFE0}" type="slidenum">
              <a:rPr lang="en-US" smtClean="0"/>
              <a:t>36</a:t>
            </a:fld>
            <a:endParaRPr lang="en-US" dirty="0"/>
          </a:p>
        </p:txBody>
      </p:sp>
    </p:spTree>
    <p:extLst>
      <p:ext uri="{BB962C8B-B14F-4D97-AF65-F5344CB8AC3E}">
        <p14:creationId xmlns:p14="http://schemas.microsoft.com/office/powerpoint/2010/main" val="27487917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8FB05B0-AE0C-4975-B1E1-6FE647320B5E}"/>
              </a:ext>
            </a:extLst>
          </p:cNvPr>
          <p:cNvSpPr>
            <a:spLocks noGrp="1"/>
          </p:cNvSpPr>
          <p:nvPr>
            <p:ph type="title"/>
          </p:nvPr>
        </p:nvSpPr>
        <p:spPr/>
        <p:txBody>
          <a:bodyPr/>
          <a:lstStyle/>
          <a:p>
            <a:r>
              <a:rPr lang="en-US" altLang="ko-KR" dirty="0"/>
              <a:t>Conclusion</a:t>
            </a:r>
            <a:endParaRPr lang="ko-KR" altLang="en-US" dirty="0"/>
          </a:p>
        </p:txBody>
      </p:sp>
      <p:sp>
        <p:nvSpPr>
          <p:cNvPr id="3" name="내용 개체 틀 2">
            <a:extLst>
              <a:ext uri="{FF2B5EF4-FFF2-40B4-BE49-F238E27FC236}">
                <a16:creationId xmlns:a16="http://schemas.microsoft.com/office/drawing/2014/main" id="{442EB509-24D4-42A7-BD32-2CA5B3CCBAA9}"/>
              </a:ext>
            </a:extLst>
          </p:cNvPr>
          <p:cNvSpPr>
            <a:spLocks noGrp="1"/>
          </p:cNvSpPr>
          <p:nvPr>
            <p:ph idx="1"/>
          </p:nvPr>
        </p:nvSpPr>
        <p:spPr/>
        <p:txBody>
          <a:bodyPr>
            <a:normAutofit/>
          </a:bodyPr>
          <a:lstStyle/>
          <a:p>
            <a:r>
              <a:rPr lang="en-US" altLang="ko-KR" dirty="0"/>
              <a:t>Attentive-Diversity Attack (ADA) for improved attack transferability</a:t>
            </a:r>
          </a:p>
          <a:p>
            <a:pPr lvl="1"/>
            <a:endParaRPr lang="en-US" altLang="ko-KR" sz="2000" dirty="0"/>
          </a:p>
          <a:p>
            <a:pPr lvl="1"/>
            <a:r>
              <a:rPr lang="en-US" altLang="ko-KR" sz="2400" b="1" i="1" dirty="0">
                <a:latin typeface="+mn-lt"/>
              </a:rPr>
              <a:t>Attack generator </a:t>
            </a:r>
            <a:r>
              <a:rPr lang="en-US" altLang="ko-KR" sz="2400" dirty="0">
                <a:latin typeface="+mn-lt"/>
              </a:rPr>
              <a:t>to prevent deterministic attacks</a:t>
            </a:r>
          </a:p>
          <a:p>
            <a:pPr lvl="1"/>
            <a:endParaRPr lang="en-US" altLang="ko-KR" sz="2400" dirty="0">
              <a:latin typeface="+mn-lt"/>
            </a:endParaRPr>
          </a:p>
          <a:p>
            <a:pPr lvl="1"/>
            <a:r>
              <a:rPr lang="en-US" altLang="ko-KR" sz="2400" b="1" i="1" dirty="0">
                <a:latin typeface="+mn-lt"/>
              </a:rPr>
              <a:t>Attention perturbation </a:t>
            </a:r>
            <a:r>
              <a:rPr lang="en-US" altLang="ko-KR" sz="2400" dirty="0">
                <a:latin typeface="+mn-lt"/>
              </a:rPr>
              <a:t>to disrupt features shared by different models</a:t>
            </a:r>
          </a:p>
          <a:p>
            <a:pPr lvl="1"/>
            <a:endParaRPr lang="en-US" altLang="ko-KR" sz="2400" dirty="0">
              <a:latin typeface="+mn-lt"/>
            </a:endParaRPr>
          </a:p>
          <a:p>
            <a:pPr lvl="1"/>
            <a:r>
              <a:rPr lang="en-US" altLang="ko-KR" sz="2400" b="1" i="1" dirty="0">
                <a:latin typeface="+mn-lt"/>
              </a:rPr>
              <a:t>Feature diversification </a:t>
            </a:r>
            <a:r>
              <a:rPr lang="en-US" altLang="ko-KR" sz="2400" dirty="0">
                <a:latin typeface="+mn-lt"/>
              </a:rPr>
              <a:t>to avoid falling into poor local optimum</a:t>
            </a:r>
            <a:endParaRPr lang="ko-KR" altLang="en-US" sz="2400" dirty="0">
              <a:latin typeface="+mn-lt"/>
            </a:endParaRPr>
          </a:p>
        </p:txBody>
      </p:sp>
      <p:sp>
        <p:nvSpPr>
          <p:cNvPr id="4" name="슬라이드 번호 개체 틀 3">
            <a:extLst>
              <a:ext uri="{FF2B5EF4-FFF2-40B4-BE49-F238E27FC236}">
                <a16:creationId xmlns:a16="http://schemas.microsoft.com/office/drawing/2014/main" id="{72F6626C-28E0-45BF-9ABB-641317C32C66}"/>
              </a:ext>
            </a:extLst>
          </p:cNvPr>
          <p:cNvSpPr>
            <a:spLocks noGrp="1"/>
          </p:cNvSpPr>
          <p:nvPr>
            <p:ph type="sldNum" sz="quarter" idx="12"/>
          </p:nvPr>
        </p:nvSpPr>
        <p:spPr/>
        <p:txBody>
          <a:bodyPr/>
          <a:lstStyle/>
          <a:p>
            <a:fld id="{1D7E3998-2BFB-4414-AC15-78CB3FC6DFE0}" type="slidenum">
              <a:rPr lang="en-US" smtClean="0"/>
              <a:t>37</a:t>
            </a:fld>
            <a:endParaRPr lang="en-US" dirty="0"/>
          </a:p>
        </p:txBody>
      </p:sp>
    </p:spTree>
    <p:extLst>
      <p:ext uri="{BB962C8B-B14F-4D97-AF65-F5344CB8AC3E}">
        <p14:creationId xmlns:p14="http://schemas.microsoft.com/office/powerpoint/2010/main" val="3068205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3F36A14-A1F7-47BC-BD37-1A2D5F34B823}"/>
              </a:ext>
            </a:extLst>
          </p:cNvPr>
          <p:cNvSpPr>
            <a:spLocks noGrp="1"/>
          </p:cNvSpPr>
          <p:nvPr>
            <p:ph type="title"/>
          </p:nvPr>
        </p:nvSpPr>
        <p:spPr/>
        <p:txBody>
          <a:bodyPr/>
          <a:lstStyle/>
          <a:p>
            <a:r>
              <a:rPr lang="en-US" altLang="ko-KR" dirty="0"/>
              <a:t>Limitations &amp; Future Works</a:t>
            </a:r>
            <a:endParaRPr lang="ko-KR" altLang="en-US" dirty="0"/>
          </a:p>
        </p:txBody>
      </p:sp>
      <p:sp>
        <p:nvSpPr>
          <p:cNvPr id="3" name="내용 개체 틀 2">
            <a:extLst>
              <a:ext uri="{FF2B5EF4-FFF2-40B4-BE49-F238E27FC236}">
                <a16:creationId xmlns:a16="http://schemas.microsoft.com/office/drawing/2014/main" id="{1E46B822-FF3F-4E65-BE35-0AECB2CE4FAF}"/>
              </a:ext>
            </a:extLst>
          </p:cNvPr>
          <p:cNvSpPr>
            <a:spLocks noGrp="1"/>
          </p:cNvSpPr>
          <p:nvPr>
            <p:ph idx="1"/>
          </p:nvPr>
        </p:nvSpPr>
        <p:spPr/>
        <p:txBody>
          <a:bodyPr/>
          <a:lstStyle/>
          <a:p>
            <a:r>
              <a:rPr lang="en-US" altLang="ko-KR" dirty="0"/>
              <a:t>Most adversarial attacks assume pre-defined, noise-less environments</a:t>
            </a:r>
          </a:p>
          <a:p>
            <a:endParaRPr lang="en-US" altLang="ko-KR" dirty="0"/>
          </a:p>
          <a:p>
            <a:r>
              <a:rPr lang="en-US" altLang="ko-KR" dirty="0"/>
              <a:t>Thus, subtle adversarial perturbations may lose their power in real-world settings</a:t>
            </a:r>
          </a:p>
          <a:p>
            <a:pPr lvl="1"/>
            <a:r>
              <a:rPr lang="en-US" altLang="ko-KR" sz="2000" dirty="0">
                <a:latin typeface="+mn-lt"/>
              </a:rPr>
              <a:t>Variability from shadows &amp; illuminations</a:t>
            </a:r>
          </a:p>
          <a:p>
            <a:pPr lvl="1"/>
            <a:r>
              <a:rPr lang="en-US" altLang="ko-KR" sz="2000" dirty="0">
                <a:latin typeface="+mn-lt"/>
              </a:rPr>
              <a:t>Camera noises &amp; blur</a:t>
            </a:r>
          </a:p>
          <a:p>
            <a:endParaRPr lang="en-US" altLang="ko-KR" dirty="0"/>
          </a:p>
          <a:p>
            <a:r>
              <a:rPr lang="en-US" altLang="ko-KR" dirty="0"/>
              <a:t>During the Ph.D. program, I plan to work on devising </a:t>
            </a:r>
            <a:r>
              <a:rPr lang="en-US" altLang="ko-KR" b="1" i="1" dirty="0"/>
              <a:t>adversarial attack/defense </a:t>
            </a:r>
            <a:r>
              <a:rPr lang="en-US" altLang="ko-KR" dirty="0"/>
              <a:t>techniques in </a:t>
            </a:r>
            <a:r>
              <a:rPr lang="en-US" altLang="ko-KR" b="1" i="1" dirty="0"/>
              <a:t>real-world settings</a:t>
            </a:r>
          </a:p>
          <a:p>
            <a:pPr lvl="1"/>
            <a:endParaRPr lang="ko-KR" altLang="en-US" dirty="0">
              <a:latin typeface="+mn-lt"/>
            </a:endParaRPr>
          </a:p>
        </p:txBody>
      </p:sp>
      <p:sp>
        <p:nvSpPr>
          <p:cNvPr id="4" name="슬라이드 번호 개체 틀 3">
            <a:extLst>
              <a:ext uri="{FF2B5EF4-FFF2-40B4-BE49-F238E27FC236}">
                <a16:creationId xmlns:a16="http://schemas.microsoft.com/office/drawing/2014/main" id="{FD111190-3DB1-4433-9132-4E2A1532346A}"/>
              </a:ext>
            </a:extLst>
          </p:cNvPr>
          <p:cNvSpPr>
            <a:spLocks noGrp="1"/>
          </p:cNvSpPr>
          <p:nvPr>
            <p:ph type="sldNum" sz="quarter" idx="12"/>
          </p:nvPr>
        </p:nvSpPr>
        <p:spPr/>
        <p:txBody>
          <a:bodyPr/>
          <a:lstStyle/>
          <a:p>
            <a:fld id="{1D7E3998-2BFB-4414-AC15-78CB3FC6DFE0}" type="slidenum">
              <a:rPr lang="en-US" smtClean="0"/>
              <a:t>38</a:t>
            </a:fld>
            <a:endParaRPr lang="en-US" dirty="0"/>
          </a:p>
        </p:txBody>
      </p:sp>
    </p:spTree>
    <p:extLst>
      <p:ext uri="{BB962C8B-B14F-4D97-AF65-F5344CB8AC3E}">
        <p14:creationId xmlns:p14="http://schemas.microsoft.com/office/powerpoint/2010/main" val="37937742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8FB05B0-AE0C-4975-B1E1-6FE647320B5E}"/>
              </a:ext>
            </a:extLst>
          </p:cNvPr>
          <p:cNvSpPr>
            <a:spLocks noGrp="1"/>
          </p:cNvSpPr>
          <p:nvPr>
            <p:ph type="title"/>
          </p:nvPr>
        </p:nvSpPr>
        <p:spPr/>
        <p:txBody>
          <a:bodyPr/>
          <a:lstStyle/>
          <a:p>
            <a:r>
              <a:rPr lang="en-US" altLang="ko-KR" dirty="0"/>
              <a:t>Publications</a:t>
            </a:r>
            <a:endParaRPr lang="ko-KR" altLang="en-US" dirty="0"/>
          </a:p>
        </p:txBody>
      </p:sp>
      <p:sp>
        <p:nvSpPr>
          <p:cNvPr id="3" name="내용 개체 틀 2">
            <a:extLst>
              <a:ext uri="{FF2B5EF4-FFF2-40B4-BE49-F238E27FC236}">
                <a16:creationId xmlns:a16="http://schemas.microsoft.com/office/drawing/2014/main" id="{442EB509-24D4-42A7-BD32-2CA5B3CCBAA9}"/>
              </a:ext>
            </a:extLst>
          </p:cNvPr>
          <p:cNvSpPr>
            <a:spLocks noGrp="1"/>
          </p:cNvSpPr>
          <p:nvPr>
            <p:ph idx="1"/>
          </p:nvPr>
        </p:nvSpPr>
        <p:spPr/>
        <p:txBody>
          <a:bodyPr>
            <a:normAutofit/>
          </a:bodyPr>
          <a:lstStyle/>
          <a:p>
            <a:r>
              <a:rPr lang="en-US" altLang="ko-KR" sz="2000" dirty="0"/>
              <a:t>First-authored:</a:t>
            </a:r>
          </a:p>
          <a:p>
            <a:pPr lvl="1"/>
            <a:r>
              <a:rPr lang="en-US" altLang="ko-KR" sz="1800" b="1" dirty="0">
                <a:latin typeface="+mn-lt"/>
              </a:rPr>
              <a:t>Woo Jae Kim</a:t>
            </a:r>
            <a:r>
              <a:rPr lang="en-US" altLang="ko-KR" sz="1800" dirty="0">
                <a:latin typeface="+mn-lt"/>
              </a:rPr>
              <a:t>, </a:t>
            </a:r>
            <a:r>
              <a:rPr lang="en-US" altLang="ko-KR" sz="1800" dirty="0" err="1">
                <a:latin typeface="+mn-lt"/>
              </a:rPr>
              <a:t>Yoonki</a:t>
            </a:r>
            <a:r>
              <a:rPr lang="en-US" altLang="ko-KR" sz="1800" dirty="0">
                <a:latin typeface="+mn-lt"/>
              </a:rPr>
              <a:t> Cho, </a:t>
            </a:r>
            <a:r>
              <a:rPr lang="en-US" altLang="ko-KR" sz="1800" dirty="0" err="1">
                <a:latin typeface="+mn-lt"/>
              </a:rPr>
              <a:t>Junsik</a:t>
            </a:r>
            <a:r>
              <a:rPr lang="en-US" altLang="ko-KR" sz="1800" dirty="0">
                <a:latin typeface="+mn-lt"/>
              </a:rPr>
              <a:t> Jung, Sung-</a:t>
            </a:r>
            <a:r>
              <a:rPr lang="en-US" altLang="ko-KR" sz="1800" dirty="0" err="1">
                <a:latin typeface="+mn-lt"/>
              </a:rPr>
              <a:t>Eui</a:t>
            </a:r>
            <a:r>
              <a:rPr lang="en-US" altLang="ko-KR" sz="1800" dirty="0">
                <a:latin typeface="+mn-lt"/>
              </a:rPr>
              <a:t> Yoon. </a:t>
            </a:r>
            <a:r>
              <a:rPr lang="en-US" altLang="ko-KR" sz="1800" dirty="0">
                <a:solidFill>
                  <a:srgbClr val="0070C0"/>
                </a:solidFill>
                <a:latin typeface="+mn-lt"/>
              </a:rPr>
              <a:t>Feature Separation and Recalibration for Adversarial Robustness</a:t>
            </a:r>
            <a:r>
              <a:rPr lang="en-US" altLang="ko-KR" sz="1800" dirty="0">
                <a:latin typeface="+mn-lt"/>
              </a:rPr>
              <a:t>. </a:t>
            </a:r>
            <a:r>
              <a:rPr lang="en-US" altLang="ko-KR" sz="1800" i="1" dirty="0">
                <a:latin typeface="+mn-lt"/>
              </a:rPr>
              <a:t>Submitted to CVPR 2023 (under review)</a:t>
            </a:r>
          </a:p>
          <a:p>
            <a:pPr lvl="1"/>
            <a:r>
              <a:rPr lang="en-US" altLang="ko-KR" sz="1800" b="1" dirty="0">
                <a:latin typeface="+mn-lt"/>
              </a:rPr>
              <a:t>Woo Jae Kim</a:t>
            </a:r>
            <a:r>
              <a:rPr lang="en-US" altLang="ko-KR" sz="1800" dirty="0">
                <a:latin typeface="+mn-lt"/>
              </a:rPr>
              <a:t>, </a:t>
            </a:r>
            <a:r>
              <a:rPr lang="en-US" altLang="ko-KR" sz="1800" dirty="0" err="1">
                <a:latin typeface="+mn-lt"/>
              </a:rPr>
              <a:t>Seunghoon</a:t>
            </a:r>
            <a:r>
              <a:rPr lang="en-US" altLang="ko-KR" sz="1800" dirty="0">
                <a:latin typeface="+mn-lt"/>
              </a:rPr>
              <a:t> Hong, Sung-</a:t>
            </a:r>
            <a:r>
              <a:rPr lang="en-US" altLang="ko-KR" sz="1800" dirty="0" err="1">
                <a:latin typeface="+mn-lt"/>
              </a:rPr>
              <a:t>Eui</a:t>
            </a:r>
            <a:r>
              <a:rPr lang="en-US" altLang="ko-KR" sz="1800" dirty="0">
                <a:latin typeface="+mn-lt"/>
              </a:rPr>
              <a:t> Yoon. </a:t>
            </a:r>
            <a:r>
              <a:rPr lang="en-US" altLang="ko-KR" sz="1800" dirty="0">
                <a:solidFill>
                  <a:srgbClr val="0070C0"/>
                </a:solidFill>
                <a:latin typeface="+mn-lt"/>
              </a:rPr>
              <a:t>Diverse Generative Perturbations on Attention Space for Transferable Adversarial Attacks</a:t>
            </a:r>
            <a:r>
              <a:rPr lang="en-US" altLang="ko-KR" sz="1800" dirty="0">
                <a:latin typeface="+mn-lt"/>
              </a:rPr>
              <a:t>. </a:t>
            </a:r>
            <a:r>
              <a:rPr lang="en-US" altLang="ko-KR" sz="1800" i="1" dirty="0">
                <a:latin typeface="+mn-lt"/>
              </a:rPr>
              <a:t>ICIP 2022 (Oral)</a:t>
            </a:r>
          </a:p>
          <a:p>
            <a:pPr lvl="1"/>
            <a:r>
              <a:rPr lang="en-US" altLang="ko-KR" sz="1800" b="1" dirty="0">
                <a:latin typeface="+mn-lt"/>
              </a:rPr>
              <a:t>Woo Jae Kim</a:t>
            </a:r>
            <a:r>
              <a:rPr lang="en-US" altLang="ko-KR" sz="1800" dirty="0">
                <a:latin typeface="+mn-lt"/>
              </a:rPr>
              <a:t>, Sung-</a:t>
            </a:r>
            <a:r>
              <a:rPr lang="en-US" altLang="ko-KR" sz="1800" dirty="0" err="1">
                <a:latin typeface="+mn-lt"/>
              </a:rPr>
              <a:t>Eui</a:t>
            </a:r>
            <a:r>
              <a:rPr lang="en-US" altLang="ko-KR" sz="1800" dirty="0">
                <a:latin typeface="+mn-lt"/>
              </a:rPr>
              <a:t> Yoon. </a:t>
            </a:r>
            <a:r>
              <a:rPr lang="ko-KR" altLang="en-US" sz="1600" dirty="0">
                <a:solidFill>
                  <a:srgbClr val="0070C0"/>
                </a:solidFill>
                <a:latin typeface="+mn-lt"/>
              </a:rPr>
              <a:t>적대적 공격에 견고한 피처 신뢰도 기반 </a:t>
            </a:r>
            <a:r>
              <a:rPr lang="ko-KR" altLang="en-US" sz="1600" dirty="0" err="1">
                <a:solidFill>
                  <a:srgbClr val="0070C0"/>
                </a:solidFill>
                <a:latin typeface="+mn-lt"/>
              </a:rPr>
              <a:t>다운샘플링</a:t>
            </a:r>
            <a:r>
              <a:rPr lang="en-US" altLang="ko-KR" sz="1800" dirty="0">
                <a:latin typeface="+mn-lt"/>
              </a:rPr>
              <a:t>.</a:t>
            </a:r>
            <a:r>
              <a:rPr lang="ko-KR" altLang="en-US" sz="1800" dirty="0">
                <a:latin typeface="+mn-lt"/>
              </a:rPr>
              <a:t> </a:t>
            </a:r>
            <a:r>
              <a:rPr lang="en-US" altLang="ko-KR" sz="1800" i="1" dirty="0">
                <a:latin typeface="+mn-lt"/>
              </a:rPr>
              <a:t>IPIU 2022 (</a:t>
            </a:r>
            <a:r>
              <a:rPr lang="ko-KR" altLang="en-US" sz="1800" i="1" dirty="0">
                <a:latin typeface="+mn-lt"/>
              </a:rPr>
              <a:t>우수논문상</a:t>
            </a:r>
            <a:r>
              <a:rPr lang="en-US" altLang="ko-KR" sz="1800" i="1" dirty="0">
                <a:latin typeface="+mn-lt"/>
              </a:rPr>
              <a:t>)</a:t>
            </a:r>
          </a:p>
          <a:p>
            <a:endParaRPr lang="en-US" altLang="ko-KR" sz="1200" dirty="0">
              <a:latin typeface="+mn-lt"/>
            </a:endParaRPr>
          </a:p>
          <a:p>
            <a:r>
              <a:rPr lang="en-US" altLang="ko-KR" sz="2000" dirty="0">
                <a:latin typeface="+mn-lt"/>
              </a:rPr>
              <a:t>Co-authored:</a:t>
            </a:r>
          </a:p>
          <a:p>
            <a:pPr lvl="1"/>
            <a:r>
              <a:rPr lang="en-US" altLang="ko-KR" sz="1800" dirty="0" err="1">
                <a:latin typeface="+mn-lt"/>
              </a:rPr>
              <a:t>Guoyuan</a:t>
            </a:r>
            <a:r>
              <a:rPr lang="en-US" altLang="ko-KR" sz="1800" dirty="0">
                <a:latin typeface="+mn-lt"/>
              </a:rPr>
              <a:t> An, </a:t>
            </a:r>
            <a:r>
              <a:rPr lang="en-US" altLang="ko-KR" sz="1800" b="1" dirty="0">
                <a:latin typeface="+mn-lt"/>
              </a:rPr>
              <a:t>Woo Jae Kim</a:t>
            </a:r>
            <a:r>
              <a:rPr lang="en-US" altLang="ko-KR" sz="1800" dirty="0">
                <a:latin typeface="+mn-lt"/>
              </a:rPr>
              <a:t>, </a:t>
            </a:r>
            <a:r>
              <a:rPr lang="en-US" altLang="ko-KR" sz="1800" dirty="0" err="1">
                <a:latin typeface="+mn-lt"/>
              </a:rPr>
              <a:t>Saelyne</a:t>
            </a:r>
            <a:r>
              <a:rPr lang="en-US" altLang="ko-KR" sz="1800" dirty="0">
                <a:latin typeface="+mn-lt"/>
              </a:rPr>
              <a:t> Yang, Yuchi </a:t>
            </a:r>
            <a:r>
              <a:rPr lang="en-US" altLang="ko-KR" sz="1800" dirty="0" err="1">
                <a:latin typeface="+mn-lt"/>
              </a:rPr>
              <a:t>Huo</a:t>
            </a:r>
            <a:r>
              <a:rPr lang="en-US" altLang="ko-KR" sz="1800" dirty="0">
                <a:latin typeface="+mn-lt"/>
              </a:rPr>
              <a:t>, Rong Li, Sung-</a:t>
            </a:r>
            <a:r>
              <a:rPr lang="en-US" altLang="ko-KR" sz="1800" dirty="0" err="1">
                <a:latin typeface="+mn-lt"/>
              </a:rPr>
              <a:t>Eui</a:t>
            </a:r>
            <a:r>
              <a:rPr lang="en-US" altLang="ko-KR" sz="1800" dirty="0">
                <a:latin typeface="+mn-lt"/>
              </a:rPr>
              <a:t> Yoon. </a:t>
            </a:r>
            <a:r>
              <a:rPr lang="en-US" altLang="ko-KR" sz="1800" dirty="0">
                <a:solidFill>
                  <a:srgbClr val="0070C0"/>
                </a:solidFill>
                <a:latin typeface="+mn-lt"/>
              </a:rPr>
              <a:t>Towards Content-based Pixel Retrieval in Revisited Oxford and Paris</a:t>
            </a:r>
            <a:r>
              <a:rPr lang="en-US" altLang="ko-KR" sz="1800" dirty="0">
                <a:latin typeface="+mn-lt"/>
              </a:rPr>
              <a:t>. </a:t>
            </a:r>
            <a:r>
              <a:rPr lang="en-US" altLang="ko-KR" sz="1800" i="1" dirty="0">
                <a:latin typeface="+mn-lt"/>
              </a:rPr>
              <a:t>Submitted to CVPR 2023 (under review)</a:t>
            </a:r>
          </a:p>
          <a:p>
            <a:pPr lvl="1"/>
            <a:r>
              <a:rPr lang="en-US" altLang="ko-KR" sz="1800" dirty="0" err="1">
                <a:latin typeface="+mn-lt"/>
              </a:rPr>
              <a:t>Yoonki</a:t>
            </a:r>
            <a:r>
              <a:rPr lang="en-US" altLang="ko-KR" sz="1800" dirty="0">
                <a:latin typeface="+mn-lt"/>
              </a:rPr>
              <a:t> Cho, </a:t>
            </a:r>
            <a:r>
              <a:rPr lang="en-US" altLang="ko-KR" sz="1800" b="1" dirty="0">
                <a:latin typeface="+mn-lt"/>
              </a:rPr>
              <a:t>Woo Jae Kim</a:t>
            </a:r>
            <a:r>
              <a:rPr lang="en-US" altLang="ko-KR" sz="1800" dirty="0">
                <a:latin typeface="+mn-lt"/>
              </a:rPr>
              <a:t>, </a:t>
            </a:r>
            <a:r>
              <a:rPr lang="en-US" altLang="ko-KR" sz="1800" dirty="0" err="1">
                <a:latin typeface="+mn-lt"/>
              </a:rPr>
              <a:t>Seunghoon</a:t>
            </a:r>
            <a:r>
              <a:rPr lang="en-US" altLang="ko-KR" sz="1800" dirty="0">
                <a:latin typeface="+mn-lt"/>
              </a:rPr>
              <a:t> Hong, Sung-</a:t>
            </a:r>
            <a:r>
              <a:rPr lang="en-US" altLang="ko-KR" sz="1800" dirty="0" err="1">
                <a:latin typeface="+mn-lt"/>
              </a:rPr>
              <a:t>Eui</a:t>
            </a:r>
            <a:r>
              <a:rPr lang="en-US" altLang="ko-KR" sz="1800" dirty="0">
                <a:latin typeface="+mn-lt"/>
              </a:rPr>
              <a:t> Yoon. </a:t>
            </a:r>
            <a:r>
              <a:rPr lang="en-US" altLang="ko-KR" sz="1800" dirty="0">
                <a:solidFill>
                  <a:srgbClr val="0070C0"/>
                </a:solidFill>
                <a:latin typeface="+mn-lt"/>
              </a:rPr>
              <a:t>Part-based Pseudo Label Refinement for Unsupervised Person Re-identification</a:t>
            </a:r>
            <a:r>
              <a:rPr lang="en-US" altLang="ko-KR" sz="1800" dirty="0">
                <a:latin typeface="+mn-lt"/>
              </a:rPr>
              <a:t>. </a:t>
            </a:r>
            <a:r>
              <a:rPr lang="en-US" altLang="ko-KR" sz="1800" i="1" dirty="0">
                <a:latin typeface="+mn-lt"/>
              </a:rPr>
              <a:t>CVPR 2022</a:t>
            </a:r>
          </a:p>
          <a:p>
            <a:pPr lvl="1"/>
            <a:r>
              <a:rPr lang="en-US" altLang="ko-KR" sz="1800" dirty="0" err="1">
                <a:latin typeface="+mn-lt"/>
              </a:rPr>
              <a:t>Kyuyeon</a:t>
            </a:r>
            <a:r>
              <a:rPr lang="en-US" altLang="ko-KR" sz="1800" dirty="0">
                <a:latin typeface="+mn-lt"/>
              </a:rPr>
              <a:t> Kim, </a:t>
            </a:r>
            <a:r>
              <a:rPr lang="en-US" altLang="ko-KR" sz="1800" dirty="0" err="1">
                <a:latin typeface="+mn-lt"/>
              </a:rPr>
              <a:t>Junsik</a:t>
            </a:r>
            <a:r>
              <a:rPr lang="en-US" altLang="ko-KR" sz="1800" dirty="0">
                <a:latin typeface="+mn-lt"/>
              </a:rPr>
              <a:t> Jung, </a:t>
            </a:r>
            <a:r>
              <a:rPr lang="en-US" altLang="ko-KR" sz="1800" b="1" dirty="0">
                <a:latin typeface="+mn-lt"/>
              </a:rPr>
              <a:t>Woo Jae Kim</a:t>
            </a:r>
            <a:r>
              <a:rPr lang="en-US" altLang="ko-KR" sz="1800" dirty="0">
                <a:latin typeface="+mn-lt"/>
              </a:rPr>
              <a:t>, Sung-</a:t>
            </a:r>
            <a:r>
              <a:rPr lang="en-US" altLang="ko-KR" sz="1800" dirty="0" err="1">
                <a:latin typeface="+mn-lt"/>
              </a:rPr>
              <a:t>Eui</a:t>
            </a:r>
            <a:r>
              <a:rPr lang="en-US" altLang="ko-KR" sz="1800" dirty="0">
                <a:latin typeface="+mn-lt"/>
              </a:rPr>
              <a:t> Yoon. </a:t>
            </a:r>
            <a:r>
              <a:rPr lang="en-US" altLang="ko-KR" sz="1800" dirty="0">
                <a:solidFill>
                  <a:srgbClr val="0070C0"/>
                </a:solidFill>
                <a:latin typeface="+mn-lt"/>
              </a:rPr>
              <a:t>Deep Video Inpainting Guided by Audio-Visual Self-Supervision</a:t>
            </a:r>
            <a:r>
              <a:rPr lang="en-US" altLang="ko-KR" sz="1800" dirty="0">
                <a:latin typeface="+mn-lt"/>
              </a:rPr>
              <a:t>. </a:t>
            </a:r>
            <a:r>
              <a:rPr lang="en-US" altLang="ko-KR" sz="1800" i="1" dirty="0">
                <a:latin typeface="+mn-lt"/>
              </a:rPr>
              <a:t>ICASSP 2022</a:t>
            </a:r>
          </a:p>
        </p:txBody>
      </p:sp>
      <p:sp>
        <p:nvSpPr>
          <p:cNvPr id="4" name="슬라이드 번호 개체 틀 3">
            <a:extLst>
              <a:ext uri="{FF2B5EF4-FFF2-40B4-BE49-F238E27FC236}">
                <a16:creationId xmlns:a16="http://schemas.microsoft.com/office/drawing/2014/main" id="{72F6626C-28E0-45BF-9ABB-641317C32C66}"/>
              </a:ext>
            </a:extLst>
          </p:cNvPr>
          <p:cNvSpPr>
            <a:spLocks noGrp="1"/>
          </p:cNvSpPr>
          <p:nvPr>
            <p:ph type="sldNum" sz="quarter" idx="12"/>
          </p:nvPr>
        </p:nvSpPr>
        <p:spPr/>
        <p:txBody>
          <a:bodyPr/>
          <a:lstStyle/>
          <a:p>
            <a:fld id="{1D7E3998-2BFB-4414-AC15-78CB3FC6DFE0}" type="slidenum">
              <a:rPr lang="en-US" smtClean="0"/>
              <a:t>39</a:t>
            </a:fld>
            <a:endParaRPr lang="en-US" dirty="0"/>
          </a:p>
        </p:txBody>
      </p:sp>
    </p:spTree>
    <p:extLst>
      <p:ext uri="{BB962C8B-B14F-4D97-AF65-F5344CB8AC3E}">
        <p14:creationId xmlns:p14="http://schemas.microsoft.com/office/powerpoint/2010/main" val="3375193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B7FED56-CCB0-4FFB-9CC7-97E871170351}"/>
              </a:ext>
            </a:extLst>
          </p:cNvPr>
          <p:cNvSpPr>
            <a:spLocks noGrp="1"/>
          </p:cNvSpPr>
          <p:nvPr>
            <p:ph type="title"/>
          </p:nvPr>
        </p:nvSpPr>
        <p:spPr/>
        <p:txBody>
          <a:bodyPr/>
          <a:lstStyle/>
          <a:p>
            <a:r>
              <a:rPr lang="en-US" altLang="ko-KR" dirty="0"/>
              <a:t>What is Adversarial Attack?</a:t>
            </a:r>
            <a:endParaRPr lang="ko-KR" altLang="en-US" dirty="0"/>
          </a:p>
        </p:txBody>
      </p:sp>
      <p:sp>
        <p:nvSpPr>
          <p:cNvPr id="3" name="내용 개체 틀 2">
            <a:extLst>
              <a:ext uri="{FF2B5EF4-FFF2-40B4-BE49-F238E27FC236}">
                <a16:creationId xmlns:a16="http://schemas.microsoft.com/office/drawing/2014/main" id="{830422D1-7AA5-4CBC-BBF8-0062C36C91E9}"/>
              </a:ext>
            </a:extLst>
          </p:cNvPr>
          <p:cNvSpPr>
            <a:spLocks noGrp="1"/>
          </p:cNvSpPr>
          <p:nvPr>
            <p:ph idx="1"/>
          </p:nvPr>
        </p:nvSpPr>
        <p:spPr>
          <a:xfrm>
            <a:off x="838200" y="1825625"/>
            <a:ext cx="4741718" cy="4351338"/>
          </a:xfrm>
        </p:spPr>
        <p:txBody>
          <a:bodyPr>
            <a:normAutofit lnSpcReduction="10000"/>
          </a:bodyPr>
          <a:lstStyle/>
          <a:p>
            <a:r>
              <a:rPr lang="en-US" altLang="ko-KR" dirty="0"/>
              <a:t>Deep learning is used in numerous computer vision tasks</a:t>
            </a:r>
          </a:p>
          <a:p>
            <a:pPr lvl="1"/>
            <a:r>
              <a:rPr lang="en-US" altLang="ko-KR" sz="2400" dirty="0">
                <a:latin typeface="+mn-lt"/>
              </a:rPr>
              <a:t>Image recognition</a:t>
            </a:r>
          </a:p>
          <a:p>
            <a:pPr lvl="1"/>
            <a:r>
              <a:rPr lang="en-US" altLang="ko-KR" sz="2400" dirty="0">
                <a:latin typeface="+mn-lt"/>
              </a:rPr>
              <a:t>Image retrieval</a:t>
            </a:r>
          </a:p>
          <a:p>
            <a:pPr lvl="1"/>
            <a:r>
              <a:rPr lang="en-US" altLang="ko-KR" sz="2400" dirty="0">
                <a:latin typeface="+mn-lt"/>
              </a:rPr>
              <a:t>Autonomous driving</a:t>
            </a:r>
          </a:p>
          <a:p>
            <a:endParaRPr lang="en-US" altLang="ko-KR" dirty="0"/>
          </a:p>
          <a:p>
            <a:r>
              <a:rPr lang="en-US" altLang="ko-KR" dirty="0"/>
              <a:t>Deep learning models are vulnerable to </a:t>
            </a:r>
            <a:r>
              <a:rPr lang="en-US" altLang="ko-KR" b="1" i="1" dirty="0"/>
              <a:t>adversarial attack</a:t>
            </a:r>
          </a:p>
          <a:p>
            <a:endParaRPr lang="en-US" altLang="ko-KR" b="1" i="1" dirty="0"/>
          </a:p>
          <a:p>
            <a:r>
              <a:rPr lang="en-US" altLang="ko-KR" dirty="0"/>
              <a:t>Perturbation maliciously crafted to </a:t>
            </a:r>
            <a:r>
              <a:rPr lang="en-US" altLang="ko-KR" b="1" i="1" dirty="0"/>
              <a:t>fool machine learning models</a:t>
            </a:r>
            <a:endParaRPr lang="ko-KR" altLang="en-US" b="1" i="1" dirty="0"/>
          </a:p>
          <a:p>
            <a:endParaRPr lang="en-US" altLang="ko-KR" b="1" i="1" dirty="0"/>
          </a:p>
          <a:p>
            <a:endParaRPr lang="en-US" altLang="ko-KR" dirty="0"/>
          </a:p>
          <a:p>
            <a:endParaRPr lang="ko-KR" altLang="en-US" dirty="0"/>
          </a:p>
        </p:txBody>
      </p:sp>
      <p:sp>
        <p:nvSpPr>
          <p:cNvPr id="4" name="슬라이드 번호 개체 틀 3">
            <a:extLst>
              <a:ext uri="{FF2B5EF4-FFF2-40B4-BE49-F238E27FC236}">
                <a16:creationId xmlns:a16="http://schemas.microsoft.com/office/drawing/2014/main" id="{378F1918-B6B8-4969-AF78-76ABB877A7E3}"/>
              </a:ext>
            </a:extLst>
          </p:cNvPr>
          <p:cNvSpPr>
            <a:spLocks noGrp="1"/>
          </p:cNvSpPr>
          <p:nvPr>
            <p:ph type="sldNum" sz="quarter" idx="12"/>
          </p:nvPr>
        </p:nvSpPr>
        <p:spPr/>
        <p:txBody>
          <a:bodyPr/>
          <a:lstStyle/>
          <a:p>
            <a:fld id="{1D7E3998-2BFB-4414-AC15-78CB3FC6DFE0}" type="slidenum">
              <a:rPr lang="en-US" smtClean="0"/>
              <a:t>4</a:t>
            </a:fld>
            <a:endParaRPr lang="en-US" dirty="0"/>
          </a:p>
        </p:txBody>
      </p:sp>
      <p:pic>
        <p:nvPicPr>
          <p:cNvPr id="5" name="그림 4">
            <a:extLst>
              <a:ext uri="{FF2B5EF4-FFF2-40B4-BE49-F238E27FC236}">
                <a16:creationId xmlns:a16="http://schemas.microsoft.com/office/drawing/2014/main" id="{582CFFED-4B00-4E68-970C-2CDDEBC82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793" y="1901093"/>
            <a:ext cx="5794796" cy="3265145"/>
          </a:xfrm>
          <a:prstGeom prst="rect">
            <a:avLst/>
          </a:prstGeom>
        </p:spPr>
      </p:pic>
      <p:sp>
        <p:nvSpPr>
          <p:cNvPr id="6" name="직사각형 5">
            <a:extLst>
              <a:ext uri="{FF2B5EF4-FFF2-40B4-BE49-F238E27FC236}">
                <a16:creationId xmlns:a16="http://schemas.microsoft.com/office/drawing/2014/main" id="{5A1843D3-0C4D-4DCC-BB23-3361DF9144A5}"/>
              </a:ext>
            </a:extLst>
          </p:cNvPr>
          <p:cNvSpPr/>
          <p:nvPr/>
        </p:nvSpPr>
        <p:spPr>
          <a:xfrm>
            <a:off x="777411" y="6581001"/>
            <a:ext cx="10637178" cy="276999"/>
          </a:xfrm>
          <a:prstGeom prst="rect">
            <a:avLst/>
          </a:prstGeom>
        </p:spPr>
        <p:txBody>
          <a:bodyPr wrap="square">
            <a:spAutoFit/>
          </a:bodyPr>
          <a:lstStyle/>
          <a:p>
            <a:pPr algn="ctr"/>
            <a:r>
              <a:rPr lang="en-US" altLang="ko-KR" sz="1200" dirty="0"/>
              <a:t>Video: </a:t>
            </a:r>
            <a:r>
              <a:rPr lang="ko-KR" altLang="en-US" sz="1200" dirty="0"/>
              <a:t>https://www.youtube.com/watch?v=pc2ssNY98LA&amp;feature=emb_logo&amp;ab_channel=PoloClubofDataScience</a:t>
            </a:r>
          </a:p>
        </p:txBody>
      </p:sp>
    </p:spTree>
    <p:extLst>
      <p:ext uri="{BB962C8B-B14F-4D97-AF65-F5344CB8AC3E}">
        <p14:creationId xmlns:p14="http://schemas.microsoft.com/office/powerpoint/2010/main" val="16677944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F698303-90F7-4477-8EA0-8E21681C3184}"/>
              </a:ext>
            </a:extLst>
          </p:cNvPr>
          <p:cNvSpPr>
            <a:spLocks noGrp="1"/>
          </p:cNvSpPr>
          <p:nvPr>
            <p:ph type="title"/>
          </p:nvPr>
        </p:nvSpPr>
        <p:spPr/>
        <p:txBody>
          <a:bodyPr/>
          <a:lstStyle/>
          <a:p>
            <a:r>
              <a:rPr lang="en-US" altLang="ko-KR" dirty="0"/>
              <a:t>References</a:t>
            </a:r>
            <a:endParaRPr lang="ko-KR" altLang="en-US" dirty="0"/>
          </a:p>
        </p:txBody>
      </p:sp>
      <p:sp>
        <p:nvSpPr>
          <p:cNvPr id="3" name="내용 개체 틀 2">
            <a:extLst>
              <a:ext uri="{FF2B5EF4-FFF2-40B4-BE49-F238E27FC236}">
                <a16:creationId xmlns:a16="http://schemas.microsoft.com/office/drawing/2014/main" id="{BEE5862E-2652-4FC8-A522-B2ED7E462392}"/>
              </a:ext>
            </a:extLst>
          </p:cNvPr>
          <p:cNvSpPr>
            <a:spLocks noGrp="1"/>
          </p:cNvSpPr>
          <p:nvPr>
            <p:ph idx="1"/>
          </p:nvPr>
        </p:nvSpPr>
        <p:spPr>
          <a:xfrm>
            <a:off x="838200" y="1825625"/>
            <a:ext cx="10515600" cy="4351338"/>
          </a:xfrm>
        </p:spPr>
        <p:txBody>
          <a:bodyPr>
            <a:normAutofit/>
          </a:bodyPr>
          <a:lstStyle/>
          <a:p>
            <a:pPr marL="0" indent="0">
              <a:buNone/>
            </a:pPr>
            <a:r>
              <a:rPr lang="en-US" altLang="ko-KR" sz="1800" dirty="0"/>
              <a:t>[1] Dong et. al., Boosting Adversarial Attacks with Momentum, CVPR 2018</a:t>
            </a:r>
          </a:p>
          <a:p>
            <a:pPr marL="0" indent="0">
              <a:buNone/>
            </a:pPr>
            <a:r>
              <a:rPr lang="en-US" altLang="ko-KR" sz="1800" dirty="0"/>
              <a:t>[2] </a:t>
            </a:r>
            <a:r>
              <a:rPr lang="en-US" altLang="ko-KR" sz="1800" dirty="0" err="1"/>
              <a:t>Xie</a:t>
            </a:r>
            <a:r>
              <a:rPr lang="en-US" altLang="ko-KR" sz="1800" dirty="0"/>
              <a:t> et. al., Improving Transferability of Adversarial Examples with Input Diversity, CVPR 2019</a:t>
            </a:r>
          </a:p>
          <a:p>
            <a:pPr marL="0" indent="0">
              <a:buNone/>
            </a:pPr>
            <a:r>
              <a:rPr lang="en-US" altLang="ko-KR" sz="1800" dirty="0"/>
              <a:t>[3] Wang et. al., Enhancing the Transferability of Adversarial Attacks through Variance Tuning, CVPR 2021</a:t>
            </a:r>
          </a:p>
          <a:p>
            <a:pPr marL="0" indent="0">
              <a:buNone/>
            </a:pPr>
            <a:r>
              <a:rPr lang="en-US" altLang="ko-KR" sz="1800" dirty="0"/>
              <a:t>[4] Zhou et. al., Transferable Adversarial Perturbations, ECCV 2018</a:t>
            </a:r>
          </a:p>
          <a:p>
            <a:pPr marL="0" indent="0">
              <a:buNone/>
            </a:pPr>
            <a:r>
              <a:rPr lang="en-US" altLang="ko-KR" sz="1800" dirty="0"/>
              <a:t>[5] Wu et. al., Boosting the Transferability of Adversarial Samples via Attention, CVPR 2020</a:t>
            </a:r>
          </a:p>
          <a:p>
            <a:pPr marL="0" indent="0">
              <a:buNone/>
            </a:pPr>
            <a:r>
              <a:rPr lang="en-US" altLang="ko-KR" sz="1800" dirty="0"/>
              <a:t>[6] Wang et. al., Feature Importance-aware Transferable Adversarial Attacks, ICCV 2021</a:t>
            </a:r>
          </a:p>
          <a:p>
            <a:pPr marL="0" indent="0">
              <a:buNone/>
            </a:pPr>
            <a:r>
              <a:rPr lang="en-US" altLang="ko-KR" sz="1800" dirty="0"/>
              <a:t>[7] Yang </a:t>
            </a:r>
            <a:r>
              <a:rPr lang="en-US" altLang="ko-KR" sz="1800" i="1" dirty="0"/>
              <a:t>et. al.</a:t>
            </a:r>
            <a:r>
              <a:rPr lang="en-US" altLang="ko-KR" sz="1800" dirty="0"/>
              <a:t>, Diversity-Sensitive Conditional Generative Adversarial Networks, ICLR 2019</a:t>
            </a:r>
          </a:p>
          <a:p>
            <a:endParaRPr lang="en-US" altLang="ko-KR" sz="1800" dirty="0"/>
          </a:p>
          <a:p>
            <a:endParaRPr lang="en-US" altLang="ko-KR" sz="1800" dirty="0"/>
          </a:p>
          <a:p>
            <a:endParaRPr lang="ko-KR" altLang="en-US" sz="1800" dirty="0"/>
          </a:p>
        </p:txBody>
      </p:sp>
      <p:sp>
        <p:nvSpPr>
          <p:cNvPr id="4" name="슬라이드 번호 개체 틀 3">
            <a:extLst>
              <a:ext uri="{FF2B5EF4-FFF2-40B4-BE49-F238E27FC236}">
                <a16:creationId xmlns:a16="http://schemas.microsoft.com/office/drawing/2014/main" id="{4D485439-F5F2-4042-98B2-ABDB7F1F89F0}"/>
              </a:ext>
            </a:extLst>
          </p:cNvPr>
          <p:cNvSpPr>
            <a:spLocks noGrp="1"/>
          </p:cNvSpPr>
          <p:nvPr>
            <p:ph type="sldNum" sz="quarter" idx="12"/>
          </p:nvPr>
        </p:nvSpPr>
        <p:spPr/>
        <p:txBody>
          <a:bodyPr/>
          <a:lstStyle/>
          <a:p>
            <a:fld id="{1D7E3998-2BFB-4414-AC15-78CB3FC6DFE0}" type="slidenum">
              <a:rPr lang="en-US" smtClean="0"/>
              <a:t>40</a:t>
            </a:fld>
            <a:endParaRPr lang="en-US" dirty="0"/>
          </a:p>
        </p:txBody>
      </p:sp>
    </p:spTree>
    <p:extLst>
      <p:ext uri="{BB962C8B-B14F-4D97-AF65-F5344CB8AC3E}">
        <p14:creationId xmlns:p14="http://schemas.microsoft.com/office/powerpoint/2010/main" val="6077114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a:extLst>
              <a:ext uri="{FF2B5EF4-FFF2-40B4-BE49-F238E27FC236}">
                <a16:creationId xmlns:a16="http://schemas.microsoft.com/office/drawing/2014/main" id="{331A6998-7B9E-42AE-98F3-7279205B5890}"/>
              </a:ext>
            </a:extLst>
          </p:cNvPr>
          <p:cNvSpPr>
            <a:spLocks noGrp="1"/>
          </p:cNvSpPr>
          <p:nvPr>
            <p:ph type="title"/>
          </p:nvPr>
        </p:nvSpPr>
        <p:spPr/>
        <p:txBody>
          <a:bodyPr/>
          <a:lstStyle/>
          <a:p>
            <a:r>
              <a:rPr lang="en-US" altLang="ko-KR" dirty="0"/>
              <a:t>Thank you for your attention.</a:t>
            </a:r>
            <a:br>
              <a:rPr lang="en-US" altLang="ko-KR" dirty="0"/>
            </a:br>
            <a:r>
              <a:rPr lang="en-US" altLang="ko-KR" dirty="0"/>
              <a:t>Any questions or feedback?</a:t>
            </a:r>
            <a:endParaRPr lang="ko-KR" altLang="en-US" dirty="0"/>
          </a:p>
        </p:txBody>
      </p:sp>
      <p:sp>
        <p:nvSpPr>
          <p:cNvPr id="6" name="텍스트 개체 틀 5">
            <a:extLst>
              <a:ext uri="{FF2B5EF4-FFF2-40B4-BE49-F238E27FC236}">
                <a16:creationId xmlns:a16="http://schemas.microsoft.com/office/drawing/2014/main" id="{20C7D491-6AB6-4D04-A348-5E18AA2285C6}"/>
              </a:ext>
            </a:extLst>
          </p:cNvPr>
          <p:cNvSpPr>
            <a:spLocks noGrp="1"/>
          </p:cNvSpPr>
          <p:nvPr>
            <p:ph type="body" idx="1"/>
          </p:nvPr>
        </p:nvSpPr>
        <p:spPr/>
        <p:txBody>
          <a:bodyPr/>
          <a:lstStyle/>
          <a:p>
            <a:endParaRPr lang="ko-KR" altLang="en-US"/>
          </a:p>
        </p:txBody>
      </p:sp>
      <p:sp>
        <p:nvSpPr>
          <p:cNvPr id="4" name="슬라이드 번호 개체 틀 3">
            <a:extLst>
              <a:ext uri="{FF2B5EF4-FFF2-40B4-BE49-F238E27FC236}">
                <a16:creationId xmlns:a16="http://schemas.microsoft.com/office/drawing/2014/main" id="{99C3AD04-77D5-4A56-A1B5-7C96D117DB81}"/>
              </a:ext>
            </a:extLst>
          </p:cNvPr>
          <p:cNvSpPr>
            <a:spLocks noGrp="1"/>
          </p:cNvSpPr>
          <p:nvPr>
            <p:ph type="sldNum" sz="quarter" idx="12"/>
          </p:nvPr>
        </p:nvSpPr>
        <p:spPr/>
        <p:txBody>
          <a:bodyPr/>
          <a:lstStyle/>
          <a:p>
            <a:fld id="{1D7E3998-2BFB-4414-AC15-78CB3FC6DFE0}" type="slidenum">
              <a:rPr lang="en-US" smtClean="0"/>
              <a:t>41</a:t>
            </a:fld>
            <a:endParaRPr lang="en-US" dirty="0"/>
          </a:p>
        </p:txBody>
      </p:sp>
    </p:spTree>
    <p:extLst>
      <p:ext uri="{BB962C8B-B14F-4D97-AF65-F5344CB8AC3E}">
        <p14:creationId xmlns:p14="http://schemas.microsoft.com/office/powerpoint/2010/main" val="2713500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a:extLst>
              <a:ext uri="{FF2B5EF4-FFF2-40B4-BE49-F238E27FC236}">
                <a16:creationId xmlns:a16="http://schemas.microsoft.com/office/drawing/2014/main" id="{50234C1A-C5C4-48A2-9214-1F28C6EEDDEA}"/>
              </a:ext>
            </a:extLst>
          </p:cNvPr>
          <p:cNvSpPr>
            <a:spLocks noGrp="1"/>
          </p:cNvSpPr>
          <p:nvPr>
            <p:ph type="title"/>
          </p:nvPr>
        </p:nvSpPr>
        <p:spPr/>
        <p:txBody>
          <a:bodyPr/>
          <a:lstStyle/>
          <a:p>
            <a:r>
              <a:rPr lang="en-US" altLang="ko-KR" dirty="0"/>
              <a:t>Appendix</a:t>
            </a:r>
            <a:endParaRPr lang="ko-KR" altLang="en-US" dirty="0"/>
          </a:p>
        </p:txBody>
      </p:sp>
      <p:sp>
        <p:nvSpPr>
          <p:cNvPr id="6" name="텍스트 개체 틀 5">
            <a:extLst>
              <a:ext uri="{FF2B5EF4-FFF2-40B4-BE49-F238E27FC236}">
                <a16:creationId xmlns:a16="http://schemas.microsoft.com/office/drawing/2014/main" id="{C3EC79C9-B7D0-4C81-8B3C-A13D43F5444F}"/>
              </a:ext>
            </a:extLst>
          </p:cNvPr>
          <p:cNvSpPr>
            <a:spLocks noGrp="1"/>
          </p:cNvSpPr>
          <p:nvPr>
            <p:ph type="body" idx="1"/>
          </p:nvPr>
        </p:nvSpPr>
        <p:spPr/>
        <p:txBody>
          <a:bodyPr/>
          <a:lstStyle/>
          <a:p>
            <a:endParaRPr lang="ko-KR" altLang="en-US"/>
          </a:p>
        </p:txBody>
      </p:sp>
      <p:sp>
        <p:nvSpPr>
          <p:cNvPr id="4" name="슬라이드 번호 개체 틀 3">
            <a:extLst>
              <a:ext uri="{FF2B5EF4-FFF2-40B4-BE49-F238E27FC236}">
                <a16:creationId xmlns:a16="http://schemas.microsoft.com/office/drawing/2014/main" id="{C535D0A1-5CB3-4A9B-A937-71425818B178}"/>
              </a:ext>
            </a:extLst>
          </p:cNvPr>
          <p:cNvSpPr>
            <a:spLocks noGrp="1"/>
          </p:cNvSpPr>
          <p:nvPr>
            <p:ph type="sldNum" sz="quarter" idx="12"/>
          </p:nvPr>
        </p:nvSpPr>
        <p:spPr/>
        <p:txBody>
          <a:bodyPr/>
          <a:lstStyle/>
          <a:p>
            <a:fld id="{1D7E3998-2BFB-4414-AC15-78CB3FC6DFE0}" type="slidenum">
              <a:rPr lang="en-US" smtClean="0"/>
              <a:t>42</a:t>
            </a:fld>
            <a:endParaRPr lang="en-US" dirty="0"/>
          </a:p>
        </p:txBody>
      </p:sp>
    </p:spTree>
    <p:extLst>
      <p:ext uri="{BB962C8B-B14F-4D97-AF65-F5344CB8AC3E}">
        <p14:creationId xmlns:p14="http://schemas.microsoft.com/office/powerpoint/2010/main" val="16454787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D0A5618-0E8D-410F-86F0-2129DB77B073}"/>
              </a:ext>
            </a:extLst>
          </p:cNvPr>
          <p:cNvSpPr>
            <a:spLocks noGrp="1"/>
          </p:cNvSpPr>
          <p:nvPr>
            <p:ph type="title"/>
          </p:nvPr>
        </p:nvSpPr>
        <p:spPr/>
        <p:txBody>
          <a:bodyPr/>
          <a:lstStyle/>
          <a:p>
            <a:r>
              <a:rPr lang="en-US" altLang="ko-KR" dirty="0"/>
              <a:t>What is Adversarial Attack?</a:t>
            </a:r>
            <a:endParaRPr lang="ko-KR" altLang="en-US" dirty="0"/>
          </a:p>
        </p:txBody>
      </p:sp>
      <p:sp>
        <p:nvSpPr>
          <p:cNvPr id="3" name="내용 개체 틀 2">
            <a:extLst>
              <a:ext uri="{FF2B5EF4-FFF2-40B4-BE49-F238E27FC236}">
                <a16:creationId xmlns:a16="http://schemas.microsoft.com/office/drawing/2014/main" id="{097856F4-5FB9-4B51-B575-A317AEED27F6}"/>
              </a:ext>
            </a:extLst>
          </p:cNvPr>
          <p:cNvSpPr>
            <a:spLocks noGrp="1"/>
          </p:cNvSpPr>
          <p:nvPr>
            <p:ph idx="1"/>
          </p:nvPr>
        </p:nvSpPr>
        <p:spPr>
          <a:xfrm>
            <a:off x="838200" y="1825625"/>
            <a:ext cx="10515600" cy="4351338"/>
          </a:xfrm>
        </p:spPr>
        <p:txBody>
          <a:bodyPr/>
          <a:lstStyle/>
          <a:p>
            <a:r>
              <a:rPr lang="en-US" altLang="ko-KR" sz="2400" dirty="0"/>
              <a:t>Imperceptible perturbation maliciously crafted to </a:t>
            </a:r>
            <a:r>
              <a:rPr lang="en-US" altLang="ko-KR" sz="2400" b="1" dirty="0"/>
              <a:t>fool machine learning models</a:t>
            </a:r>
            <a:endParaRPr lang="ko-KR" altLang="en-US" sz="2400" b="1" dirty="0"/>
          </a:p>
        </p:txBody>
      </p:sp>
      <p:pic>
        <p:nvPicPr>
          <p:cNvPr id="4" name="그림 3">
            <a:extLst>
              <a:ext uri="{FF2B5EF4-FFF2-40B4-BE49-F238E27FC236}">
                <a16:creationId xmlns:a16="http://schemas.microsoft.com/office/drawing/2014/main" id="{34E5E021-3BD7-46CC-BE7F-735E7C019F10}"/>
              </a:ext>
            </a:extLst>
          </p:cNvPr>
          <p:cNvPicPr>
            <a:picLocks noChangeAspect="1"/>
          </p:cNvPicPr>
          <p:nvPr/>
        </p:nvPicPr>
        <p:blipFill>
          <a:blip r:embed="rId3"/>
          <a:stretch>
            <a:fillRect/>
          </a:stretch>
        </p:blipFill>
        <p:spPr>
          <a:xfrm>
            <a:off x="1804647" y="2937014"/>
            <a:ext cx="8582707" cy="3384077"/>
          </a:xfrm>
          <a:prstGeom prst="rect">
            <a:avLst/>
          </a:prstGeom>
        </p:spPr>
      </p:pic>
      <p:sp>
        <p:nvSpPr>
          <p:cNvPr id="5" name="직사각형 4">
            <a:extLst>
              <a:ext uri="{FF2B5EF4-FFF2-40B4-BE49-F238E27FC236}">
                <a16:creationId xmlns:a16="http://schemas.microsoft.com/office/drawing/2014/main" id="{9C072A28-C632-4355-9FC4-07F02EB52217}"/>
              </a:ext>
            </a:extLst>
          </p:cNvPr>
          <p:cNvSpPr/>
          <p:nvPr/>
        </p:nvSpPr>
        <p:spPr bwMode="auto">
          <a:xfrm>
            <a:off x="8519746" y="5679830"/>
            <a:ext cx="1292469" cy="288000"/>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ko-KR" altLang="en-US" sz="2400" b="1" i="0" u="none" strike="noStrike" cap="none" normalizeH="0" baseline="0">
              <a:ln>
                <a:noFill/>
              </a:ln>
              <a:solidFill>
                <a:schemeClr val="tx1"/>
              </a:solidFill>
              <a:effectLst/>
              <a:latin typeface="Arial" charset="0"/>
            </a:endParaRPr>
          </a:p>
        </p:txBody>
      </p:sp>
      <p:grpSp>
        <p:nvGrpSpPr>
          <p:cNvPr id="7" name="그룹 6">
            <a:extLst>
              <a:ext uri="{FF2B5EF4-FFF2-40B4-BE49-F238E27FC236}">
                <a16:creationId xmlns:a16="http://schemas.microsoft.com/office/drawing/2014/main" id="{2574E327-096E-42A4-B213-FDF39CDF12DA}"/>
              </a:ext>
            </a:extLst>
          </p:cNvPr>
          <p:cNvGrpSpPr/>
          <p:nvPr/>
        </p:nvGrpSpPr>
        <p:grpSpPr>
          <a:xfrm>
            <a:off x="9730106" y="2603305"/>
            <a:ext cx="2306108" cy="1665072"/>
            <a:chOff x="9730106" y="2603305"/>
            <a:chExt cx="2306108" cy="1665072"/>
          </a:xfrm>
        </p:grpSpPr>
        <p:pic>
          <p:nvPicPr>
            <p:cNvPr id="2050" name="Picture 2" descr="baby gibbon Archives - Wildlife Friends Foundation Thailand">
              <a:extLst>
                <a:ext uri="{FF2B5EF4-FFF2-40B4-BE49-F238E27FC236}">
                  <a16:creationId xmlns:a16="http://schemas.microsoft.com/office/drawing/2014/main" id="{DEB2E867-AC29-4C52-B4F8-B478DE2E45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0106" y="2603305"/>
              <a:ext cx="2306108" cy="12957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6C2DF59-66BC-4F9A-BDA6-BF9E88763364}"/>
                </a:ext>
              </a:extLst>
            </p:cNvPr>
            <p:cNvSpPr txBox="1"/>
            <p:nvPr/>
          </p:nvSpPr>
          <p:spPr>
            <a:xfrm>
              <a:off x="9730106" y="3899045"/>
              <a:ext cx="2306108" cy="369332"/>
            </a:xfrm>
            <a:prstGeom prst="rect">
              <a:avLst/>
            </a:prstGeom>
            <a:noFill/>
          </p:spPr>
          <p:txBody>
            <a:bodyPr wrap="square" rtlCol="0">
              <a:spAutoFit/>
            </a:bodyPr>
            <a:lstStyle/>
            <a:p>
              <a:pPr algn="ctr"/>
              <a:r>
                <a:rPr lang="en-US" altLang="ko-KR" sz="1800" b="1" dirty="0"/>
                <a:t>gibbon</a:t>
              </a:r>
              <a:endParaRPr lang="ko-KR" altLang="en-US" sz="1800" b="1" dirty="0"/>
            </a:p>
          </p:txBody>
        </p:sp>
      </p:grpSp>
      <p:sp>
        <p:nvSpPr>
          <p:cNvPr id="8" name="슬라이드 번호 개체 틀 7">
            <a:extLst>
              <a:ext uri="{FF2B5EF4-FFF2-40B4-BE49-F238E27FC236}">
                <a16:creationId xmlns:a16="http://schemas.microsoft.com/office/drawing/2014/main" id="{14B7C688-323A-42B5-B18F-353C89177ED4}"/>
              </a:ext>
            </a:extLst>
          </p:cNvPr>
          <p:cNvSpPr>
            <a:spLocks noGrp="1"/>
          </p:cNvSpPr>
          <p:nvPr>
            <p:ph type="sldNum" sz="quarter" idx="12"/>
          </p:nvPr>
        </p:nvSpPr>
        <p:spPr/>
        <p:txBody>
          <a:bodyPr/>
          <a:lstStyle/>
          <a:p>
            <a:fld id="{0BC15763-958F-4580-998C-3EAB89B37BF9}" type="slidenum">
              <a:rPr lang="ko-KR" altLang="en-US" smtClean="0"/>
              <a:t>43</a:t>
            </a:fld>
            <a:endParaRPr lang="ko-KR" altLang="en-US"/>
          </a:p>
        </p:txBody>
      </p:sp>
    </p:spTree>
    <p:extLst>
      <p:ext uri="{BB962C8B-B14F-4D97-AF65-F5344CB8AC3E}">
        <p14:creationId xmlns:p14="http://schemas.microsoft.com/office/powerpoint/2010/main" val="243234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E479221-CB42-4EA9-A176-A52516EF1D11}"/>
              </a:ext>
            </a:extLst>
          </p:cNvPr>
          <p:cNvSpPr>
            <a:spLocks noGrp="1"/>
          </p:cNvSpPr>
          <p:nvPr>
            <p:ph type="title"/>
          </p:nvPr>
        </p:nvSpPr>
        <p:spPr/>
        <p:txBody>
          <a:bodyPr/>
          <a:lstStyle/>
          <a:p>
            <a:r>
              <a:rPr lang="en-US" altLang="ko-KR" dirty="0"/>
              <a:t>Existing Approaches </a:t>
            </a:r>
            <a:r>
              <a:rPr lang="en-US" altLang="ko-KR" sz="2400" dirty="0"/>
              <a:t>| White-box Attacks </a:t>
            </a:r>
            <a:endParaRPr lang="ko-KR" altLang="en-US" dirty="0"/>
          </a:p>
        </p:txBody>
      </p:sp>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572C3C43-1925-4ED5-A805-B7CFCDE36666}"/>
                  </a:ext>
                </a:extLst>
              </p:cNvPr>
              <p:cNvSpPr>
                <a:spLocks noGrp="1"/>
              </p:cNvSpPr>
              <p:nvPr>
                <p:ph idx="1"/>
              </p:nvPr>
            </p:nvSpPr>
            <p:spPr/>
            <p:txBody>
              <a:bodyPr>
                <a:normAutofit/>
              </a:bodyPr>
              <a:lstStyle/>
              <a:p>
                <a:r>
                  <a:rPr lang="en-US" altLang="ko-KR" dirty="0"/>
                  <a:t>Gradient-based white-box attacks</a:t>
                </a:r>
              </a:p>
              <a:p>
                <a:pPr lvl="1"/>
                <a:r>
                  <a:rPr lang="en-US" altLang="ko-KR" sz="2000" dirty="0"/>
                  <a:t>Explicitly exploits the loss gradient to generate perturbations</a:t>
                </a:r>
              </a:p>
              <a:p>
                <a:pPr lvl="1"/>
                <a:r>
                  <a:rPr lang="en-US" altLang="ko-KR" sz="2000" dirty="0"/>
                  <a:t>FGSM [8] : First gradient-based attack with single iteration</a:t>
                </a:r>
              </a:p>
              <a:p>
                <a:pPr lvl="1"/>
                <a:r>
                  <a:rPr lang="en-US" altLang="ko-KR" sz="2000" dirty="0"/>
                  <a:t>I-FGSM [9] : Repeats FGSM for multiple iterations</a:t>
                </a:r>
              </a:p>
              <a:p>
                <a:endParaRPr lang="en-US" altLang="ko-KR" dirty="0"/>
              </a:p>
              <a:p>
                <a:pPr marL="0" indent="0">
                  <a:buNone/>
                </a:pPr>
                <a:endParaRPr lang="en-US" altLang="ko-KR"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en-US" altLang="ko-KR" b="0" i="1" smtClean="0">
                              <a:latin typeface="Cambria Math" panose="02040503050406030204" pitchFamily="18" charset="0"/>
                            </a:rPr>
                          </m:ctrlPr>
                        </m:sSupPr>
                        <m:e>
                          <m:r>
                            <a:rPr lang="en-US" altLang="ko-KR" b="0" i="1" smtClean="0">
                              <a:latin typeface="Cambria Math" panose="02040503050406030204" pitchFamily="18" charset="0"/>
                            </a:rPr>
                            <m:t>𝑥</m:t>
                          </m:r>
                        </m:e>
                        <m:sup>
                          <m:r>
                            <a:rPr lang="en-US" altLang="ko-KR" b="0" i="1" smtClean="0">
                              <a:latin typeface="Cambria Math" panose="02040503050406030204" pitchFamily="18" charset="0"/>
                            </a:rPr>
                            <m:t>𝑎𝑑𝑣</m:t>
                          </m:r>
                        </m:sup>
                      </m:sSup>
                      <m:r>
                        <a:rPr lang="en-US" altLang="ko-KR" i="1">
                          <a:latin typeface="Cambria Math" panose="02040503050406030204" pitchFamily="18" charset="0"/>
                        </a:rPr>
                        <m:t>=</m:t>
                      </m:r>
                      <m:r>
                        <a:rPr lang="en-US" altLang="ko-KR" i="1">
                          <a:latin typeface="Cambria Math" panose="02040503050406030204" pitchFamily="18" charset="0"/>
                        </a:rPr>
                        <m:t>𝑥</m:t>
                      </m:r>
                      <m:r>
                        <a:rPr lang="en-US" altLang="ko-KR" i="1">
                          <a:latin typeface="Cambria Math" panose="02040503050406030204" pitchFamily="18" charset="0"/>
                        </a:rPr>
                        <m:t>+</m:t>
                      </m:r>
                      <m:r>
                        <a:rPr lang="en-US" altLang="ko-KR" i="1">
                          <a:latin typeface="Cambria Math" panose="02040503050406030204" pitchFamily="18" charset="0"/>
                        </a:rPr>
                        <m:t>𝜖</m:t>
                      </m:r>
                      <m:r>
                        <a:rPr lang="en-US" altLang="ko-KR" i="1">
                          <a:latin typeface="Cambria Math" panose="02040503050406030204" pitchFamily="18" charset="0"/>
                        </a:rPr>
                        <m:t> ∗</m:t>
                      </m:r>
                      <m:r>
                        <m:rPr>
                          <m:sty m:val="p"/>
                        </m:rPr>
                        <a:rPr lang="en-US" altLang="ko-KR">
                          <a:latin typeface="Cambria Math" panose="02040503050406030204" pitchFamily="18" charset="0"/>
                        </a:rPr>
                        <m:t>sign</m:t>
                      </m:r>
                      <m:d>
                        <m:dPr>
                          <m:ctrlPr>
                            <a:rPr lang="en-US" altLang="ko-KR" i="1">
                              <a:latin typeface="Cambria Math" panose="02040503050406030204" pitchFamily="18" charset="0"/>
                            </a:rPr>
                          </m:ctrlPr>
                        </m:dPr>
                        <m:e>
                          <m:sSub>
                            <m:sSubPr>
                              <m:ctrlPr>
                                <a:rPr lang="en-US" altLang="ko-KR" i="1">
                                  <a:latin typeface="Cambria Math" panose="02040503050406030204" pitchFamily="18" charset="0"/>
                                </a:rPr>
                              </m:ctrlPr>
                            </m:sSubPr>
                            <m:e>
                              <m:r>
                                <m:rPr>
                                  <m:sty m:val="p"/>
                                </m:rPr>
                                <a:rPr lang="en-US" altLang="ko-KR">
                                  <a:latin typeface="Cambria Math" panose="02040503050406030204" pitchFamily="18" charset="0"/>
                                </a:rPr>
                                <m:t>∇</m:t>
                              </m:r>
                            </m:e>
                            <m:sub>
                              <m:r>
                                <a:rPr lang="en-US" altLang="ko-KR" i="1">
                                  <a:latin typeface="Cambria Math" panose="02040503050406030204" pitchFamily="18" charset="0"/>
                                </a:rPr>
                                <m:t>𝑥</m:t>
                              </m:r>
                            </m:sub>
                          </m:sSub>
                          <m:r>
                            <a:rPr lang="en-US" altLang="ko-KR" i="1">
                              <a:latin typeface="Cambria Math" panose="02040503050406030204" pitchFamily="18" charset="0"/>
                            </a:rPr>
                            <m:t>𝐽</m:t>
                          </m:r>
                          <m:d>
                            <m:dPr>
                              <m:ctrlPr>
                                <a:rPr lang="en-US" altLang="ko-KR" i="1">
                                  <a:latin typeface="Cambria Math" panose="02040503050406030204" pitchFamily="18" charset="0"/>
                                </a:rPr>
                              </m:ctrlPr>
                            </m:dPr>
                            <m:e>
                              <m:r>
                                <a:rPr lang="en-US" altLang="ko-KR" i="1">
                                  <a:latin typeface="Cambria Math" panose="02040503050406030204" pitchFamily="18" charset="0"/>
                                </a:rPr>
                                <m:t>𝜃</m:t>
                              </m:r>
                              <m:r>
                                <a:rPr lang="en-US" altLang="ko-KR" i="1">
                                  <a:latin typeface="Cambria Math" panose="02040503050406030204" pitchFamily="18" charset="0"/>
                                </a:rPr>
                                <m:t>, </m:t>
                              </m:r>
                              <m:r>
                                <a:rPr lang="en-US" altLang="ko-KR" i="1">
                                  <a:latin typeface="Cambria Math" panose="02040503050406030204" pitchFamily="18" charset="0"/>
                                </a:rPr>
                                <m:t>𝑥</m:t>
                              </m:r>
                              <m:r>
                                <a:rPr lang="en-US" altLang="ko-KR" i="1">
                                  <a:latin typeface="Cambria Math" panose="02040503050406030204" pitchFamily="18" charset="0"/>
                                </a:rPr>
                                <m:t>, </m:t>
                              </m:r>
                              <m:r>
                                <a:rPr lang="en-US" altLang="ko-KR" i="1">
                                  <a:latin typeface="Cambria Math" panose="02040503050406030204" pitchFamily="18" charset="0"/>
                                </a:rPr>
                                <m:t>𝑦</m:t>
                              </m:r>
                            </m:e>
                          </m:d>
                        </m:e>
                      </m:d>
                    </m:oMath>
                  </m:oMathPara>
                </a14:m>
                <a:endParaRPr lang="en-US" altLang="ko-KR" dirty="0"/>
              </a:p>
              <a:p>
                <a:pPr marL="0" indent="0">
                  <a:buNone/>
                </a:pPr>
                <a:endParaRPr lang="ko-KR" altLang="en-US" dirty="0"/>
              </a:p>
            </p:txBody>
          </p:sp>
        </mc:Choice>
        <mc:Fallback xmlns="">
          <p:sp>
            <p:nvSpPr>
              <p:cNvPr id="3" name="내용 개체 틀 2">
                <a:extLst>
                  <a:ext uri="{FF2B5EF4-FFF2-40B4-BE49-F238E27FC236}">
                    <a16:creationId xmlns:a16="http://schemas.microsoft.com/office/drawing/2014/main" id="{572C3C43-1925-4ED5-A805-B7CFCDE36666}"/>
                  </a:ext>
                </a:extLst>
              </p:cNvPr>
              <p:cNvSpPr>
                <a:spLocks noGrp="1" noRot="1" noChangeAspect="1" noMove="1" noResize="1" noEditPoints="1" noAdjustHandles="1" noChangeArrowheads="1" noChangeShapeType="1" noTextEdit="1"/>
              </p:cNvSpPr>
              <p:nvPr>
                <p:ph idx="1"/>
              </p:nvPr>
            </p:nvSpPr>
            <p:spPr>
              <a:blipFill>
                <a:blip r:embed="rId3"/>
                <a:stretch>
                  <a:fillRect l="-812" t="-1961"/>
                </a:stretch>
              </a:blipFill>
            </p:spPr>
            <p:txBody>
              <a:bodyPr/>
              <a:lstStyle/>
              <a:p>
                <a:r>
                  <a:rPr lang="ko-KR" altLang="en-US">
                    <a:noFill/>
                  </a:rPr>
                  <a:t> </a:t>
                </a:r>
              </a:p>
            </p:txBody>
          </p:sp>
        </mc:Fallback>
      </mc:AlternateContent>
      <p:sp>
        <p:nvSpPr>
          <p:cNvPr id="4" name="슬라이드 번호 개체 틀 3">
            <a:extLst>
              <a:ext uri="{FF2B5EF4-FFF2-40B4-BE49-F238E27FC236}">
                <a16:creationId xmlns:a16="http://schemas.microsoft.com/office/drawing/2014/main" id="{F41550EE-82B7-4D3B-BB61-FDCA977F5EDB}"/>
              </a:ext>
            </a:extLst>
          </p:cNvPr>
          <p:cNvSpPr>
            <a:spLocks noGrp="1"/>
          </p:cNvSpPr>
          <p:nvPr>
            <p:ph type="sldNum" sz="quarter" idx="12"/>
          </p:nvPr>
        </p:nvSpPr>
        <p:spPr/>
        <p:txBody>
          <a:bodyPr/>
          <a:lstStyle/>
          <a:p>
            <a:fld id="{1D7E3998-2BFB-4414-AC15-78CB3FC6DFE0}" type="slidenum">
              <a:rPr lang="en-US" smtClean="0"/>
              <a:t>44</a:t>
            </a:fld>
            <a:endParaRPr lang="en-US" dirty="0"/>
          </a:p>
        </p:txBody>
      </p:sp>
      <mc:AlternateContent xmlns:mc="http://schemas.openxmlformats.org/markup-compatibility/2006" xmlns:a14="http://schemas.microsoft.com/office/drawing/2010/main">
        <mc:Choice Requires="a14">
          <p:graphicFrame>
            <p:nvGraphicFramePr>
              <p:cNvPr id="7" name="표 6">
                <a:extLst>
                  <a:ext uri="{FF2B5EF4-FFF2-40B4-BE49-F238E27FC236}">
                    <a16:creationId xmlns:a16="http://schemas.microsoft.com/office/drawing/2014/main" id="{EE3CFEBF-0EEA-4863-ADF0-E94546499291}"/>
                  </a:ext>
                </a:extLst>
              </p:cNvPr>
              <p:cNvGraphicFramePr>
                <a:graphicFrameLocks noGrp="1"/>
              </p:cNvGraphicFramePr>
              <p:nvPr>
                <p:extLst/>
              </p:nvPr>
            </p:nvGraphicFramePr>
            <p:xfrm>
              <a:off x="7921869" y="193429"/>
              <a:ext cx="4041529" cy="1836801"/>
            </p:xfrm>
            <a:graphic>
              <a:graphicData uri="http://schemas.openxmlformats.org/drawingml/2006/table">
                <a:tbl>
                  <a:tblPr firstRow="1" bandRow="1">
                    <a:tableStyleId>{5940675A-B579-460E-94D1-54222C63F5DA}</a:tableStyleId>
                  </a:tblPr>
                  <a:tblGrid>
                    <a:gridCol w="1258606">
                      <a:extLst>
                        <a:ext uri="{9D8B030D-6E8A-4147-A177-3AD203B41FA5}">
                          <a16:colId xmlns:a16="http://schemas.microsoft.com/office/drawing/2014/main" val="2805272291"/>
                        </a:ext>
                      </a:extLst>
                    </a:gridCol>
                    <a:gridCol w="2782923">
                      <a:extLst>
                        <a:ext uri="{9D8B030D-6E8A-4147-A177-3AD203B41FA5}">
                          <a16:colId xmlns:a16="http://schemas.microsoft.com/office/drawing/2014/main" val="2185386326"/>
                        </a:ext>
                      </a:extLst>
                    </a:gridCol>
                  </a:tblGrid>
                  <a:tr h="297637">
                    <a:tc>
                      <a:txBody>
                        <a:bodyPr/>
                        <a:lstStyle/>
                        <a:p>
                          <a:pPr algn="ctr" latinLnBrk="1"/>
                          <a14:m>
                            <m:oMathPara xmlns:m="http://schemas.openxmlformats.org/officeDocument/2006/math">
                              <m:oMathParaPr>
                                <m:jc m:val="centerGroup"/>
                              </m:oMathParaPr>
                              <m:oMath xmlns:m="http://schemas.openxmlformats.org/officeDocument/2006/math">
                                <m:r>
                                  <a:rPr lang="en-US" altLang="ko-KR" sz="1400" b="1" i="1" smtClean="0">
                                    <a:latin typeface="Cambria Math" panose="02040503050406030204" pitchFamily="18" charset="0"/>
                                  </a:rPr>
                                  <m:t>𝒙</m:t>
                                </m:r>
                              </m:oMath>
                            </m:oMathPara>
                          </a14:m>
                          <a:endParaRPr lang="ko-KR" altLang="en-US" sz="1400" b="1" dirty="0"/>
                        </a:p>
                      </a:txBody>
                      <a:tcPr/>
                    </a:tc>
                    <a:tc>
                      <a:txBody>
                        <a:bodyPr/>
                        <a:lstStyle/>
                        <a:p>
                          <a:pPr algn="ctr" latinLnBrk="1"/>
                          <a:r>
                            <a:rPr lang="en-US" altLang="ko-KR" sz="1400" dirty="0"/>
                            <a:t>Clean image</a:t>
                          </a:r>
                        </a:p>
                      </a:txBody>
                      <a:tcPr/>
                    </a:tc>
                    <a:extLst>
                      <a:ext uri="{0D108BD9-81ED-4DB2-BD59-A6C34878D82A}">
                        <a16:rowId xmlns:a16="http://schemas.microsoft.com/office/drawing/2014/main" val="1459254886"/>
                      </a:ext>
                    </a:extLst>
                  </a:tr>
                  <a:tr h="305450">
                    <a:tc>
                      <a:txBody>
                        <a:bodyPr/>
                        <a:lstStyle/>
                        <a:p>
                          <a:pPr algn="ctr" latinLnBrk="1"/>
                          <a14:m>
                            <m:oMathPara xmlns:m="http://schemas.openxmlformats.org/officeDocument/2006/math">
                              <m:oMathParaPr>
                                <m:jc m:val="centerGroup"/>
                              </m:oMathParaPr>
                              <m:oMath xmlns:m="http://schemas.openxmlformats.org/officeDocument/2006/math">
                                <m:sSup>
                                  <m:sSupPr>
                                    <m:ctrlPr>
                                      <a:rPr lang="en-US" altLang="ko-KR" sz="1400" b="1" i="1" smtClean="0">
                                        <a:latin typeface="Cambria Math" panose="02040503050406030204" pitchFamily="18" charset="0"/>
                                      </a:rPr>
                                    </m:ctrlPr>
                                  </m:sSupPr>
                                  <m:e>
                                    <m:r>
                                      <a:rPr lang="en-US" altLang="ko-KR" sz="1400" b="1" i="1" smtClean="0">
                                        <a:latin typeface="Cambria Math" panose="02040503050406030204" pitchFamily="18" charset="0"/>
                                      </a:rPr>
                                      <m:t>𝒙</m:t>
                                    </m:r>
                                  </m:e>
                                  <m:sup>
                                    <m:r>
                                      <a:rPr lang="en-US" altLang="ko-KR" sz="1400" b="1" i="1" smtClean="0">
                                        <a:latin typeface="Cambria Math" panose="02040503050406030204" pitchFamily="18" charset="0"/>
                                      </a:rPr>
                                      <m:t>𝒂𝒅𝒗</m:t>
                                    </m:r>
                                  </m:sup>
                                </m:sSup>
                              </m:oMath>
                            </m:oMathPara>
                          </a14:m>
                          <a:endParaRPr lang="ko-KR" altLang="en-US" sz="1400" b="1" dirty="0"/>
                        </a:p>
                      </a:txBody>
                      <a:tcPr/>
                    </a:tc>
                    <a:tc>
                      <a:txBody>
                        <a:bodyPr/>
                        <a:lstStyle/>
                        <a:p>
                          <a:pPr algn="ctr" latinLnBrk="1"/>
                          <a:r>
                            <a:rPr lang="en-US" altLang="ko-KR" sz="1400" dirty="0"/>
                            <a:t>Adversarial image</a:t>
                          </a:r>
                          <a:endParaRPr lang="ko-KR" altLang="en-US" sz="1400" dirty="0"/>
                        </a:p>
                      </a:txBody>
                      <a:tcPr/>
                    </a:tc>
                    <a:extLst>
                      <a:ext uri="{0D108BD9-81ED-4DB2-BD59-A6C34878D82A}">
                        <a16:rowId xmlns:a16="http://schemas.microsoft.com/office/drawing/2014/main" val="2519010668"/>
                      </a:ext>
                    </a:extLst>
                  </a:tr>
                  <a:tr h="297637">
                    <a:tc>
                      <a:txBody>
                        <a:bodyPr/>
                        <a:lstStyle/>
                        <a:p>
                          <a:pPr algn="ctr" latinLnBrk="1"/>
                          <a14:m>
                            <m:oMathPara xmlns:m="http://schemas.openxmlformats.org/officeDocument/2006/math">
                              <m:oMathParaPr>
                                <m:jc m:val="centerGroup"/>
                              </m:oMathParaPr>
                              <m:oMath xmlns:m="http://schemas.openxmlformats.org/officeDocument/2006/math">
                                <m:r>
                                  <a:rPr lang="en-US" altLang="ko-KR" sz="1400" b="1" i="1" smtClean="0">
                                    <a:latin typeface="Cambria Math" panose="02040503050406030204" pitchFamily="18" charset="0"/>
                                  </a:rPr>
                                  <m:t>𝒚</m:t>
                                </m:r>
                              </m:oMath>
                            </m:oMathPara>
                          </a14:m>
                          <a:endParaRPr lang="ko-KR" altLang="en-US" sz="1400" b="1" dirty="0"/>
                        </a:p>
                      </a:txBody>
                      <a:tcPr/>
                    </a:tc>
                    <a:tc>
                      <a:txBody>
                        <a:bodyPr/>
                        <a:lstStyle/>
                        <a:p>
                          <a:pPr algn="ctr" latinLnBrk="1"/>
                          <a:r>
                            <a:rPr lang="en-US" altLang="ko-KR" sz="1400" dirty="0"/>
                            <a:t>GT label</a:t>
                          </a:r>
                          <a:endParaRPr lang="ko-KR" altLang="en-US" sz="1400" dirty="0"/>
                        </a:p>
                      </a:txBody>
                      <a:tcPr/>
                    </a:tc>
                    <a:extLst>
                      <a:ext uri="{0D108BD9-81ED-4DB2-BD59-A6C34878D82A}">
                        <a16:rowId xmlns:a16="http://schemas.microsoft.com/office/drawing/2014/main" val="1229457770"/>
                      </a:ext>
                    </a:extLst>
                  </a:tr>
                  <a:tr h="297637">
                    <a:tc>
                      <a:txBody>
                        <a:bodyPr/>
                        <a:lstStyle/>
                        <a:p>
                          <a:pPr algn="ctr" latinLnBrk="1"/>
                          <a14:m>
                            <m:oMathPara xmlns:m="http://schemas.openxmlformats.org/officeDocument/2006/math">
                              <m:oMathParaPr>
                                <m:jc m:val="centerGroup"/>
                              </m:oMathParaPr>
                              <m:oMath xmlns:m="http://schemas.openxmlformats.org/officeDocument/2006/math">
                                <m:r>
                                  <a:rPr lang="en-US" altLang="ko-KR" sz="1400" b="1" i="1" smtClean="0">
                                    <a:latin typeface="Cambria Math" panose="02040503050406030204" pitchFamily="18" charset="0"/>
                                  </a:rPr>
                                  <m:t>𝜽</m:t>
                                </m:r>
                              </m:oMath>
                            </m:oMathPara>
                          </a14:m>
                          <a:endParaRPr lang="ko-KR" altLang="en-US" sz="1400" b="1" dirty="0"/>
                        </a:p>
                      </a:txBody>
                      <a:tcPr/>
                    </a:tc>
                    <a:tc>
                      <a:txBody>
                        <a:bodyPr/>
                        <a:lstStyle/>
                        <a:p>
                          <a:pPr algn="ctr" latinLnBrk="1"/>
                          <a:r>
                            <a:rPr lang="en-US" altLang="ko-KR" sz="1400" dirty="0"/>
                            <a:t>Parameters of target model</a:t>
                          </a:r>
                          <a:endParaRPr lang="ko-KR" altLang="en-US" sz="1400" dirty="0"/>
                        </a:p>
                      </a:txBody>
                      <a:tcPr/>
                    </a:tc>
                    <a:extLst>
                      <a:ext uri="{0D108BD9-81ED-4DB2-BD59-A6C34878D82A}">
                        <a16:rowId xmlns:a16="http://schemas.microsoft.com/office/drawing/2014/main" val="275892228"/>
                      </a:ext>
                    </a:extLst>
                  </a:tr>
                  <a:tr h="297637">
                    <a:tc>
                      <a:txBody>
                        <a:bodyPr/>
                        <a:lstStyle/>
                        <a:p>
                          <a:pPr algn="ctr" latinLnBrk="1"/>
                          <a14:m>
                            <m:oMathPara xmlns:m="http://schemas.openxmlformats.org/officeDocument/2006/math">
                              <m:oMathParaPr>
                                <m:jc m:val="centerGroup"/>
                              </m:oMathParaPr>
                              <m:oMath xmlns:m="http://schemas.openxmlformats.org/officeDocument/2006/math">
                                <m:r>
                                  <a:rPr lang="en-US" altLang="ko-KR" sz="1400" b="1" i="1" smtClean="0">
                                    <a:latin typeface="Cambria Math" panose="02040503050406030204" pitchFamily="18" charset="0"/>
                                  </a:rPr>
                                  <m:t>𝑱</m:t>
                                </m:r>
                                <m:r>
                                  <a:rPr lang="en-US" altLang="ko-KR" sz="1400" b="1" i="1" smtClean="0">
                                    <a:latin typeface="Cambria Math" panose="02040503050406030204" pitchFamily="18" charset="0"/>
                                  </a:rPr>
                                  <m:t>()</m:t>
                                </m:r>
                              </m:oMath>
                            </m:oMathPara>
                          </a14:m>
                          <a:endParaRPr lang="ko-KR" altLang="en-US" sz="1400" b="1" dirty="0"/>
                        </a:p>
                      </a:txBody>
                      <a:tcPr/>
                    </a:tc>
                    <a:tc>
                      <a:txBody>
                        <a:bodyPr/>
                        <a:lstStyle/>
                        <a:p>
                          <a:pPr algn="ctr" latinLnBrk="1"/>
                          <a:r>
                            <a:rPr lang="en-US" altLang="ko-KR" sz="1400" dirty="0"/>
                            <a:t>Classification loss</a:t>
                          </a:r>
                          <a:endParaRPr lang="ko-KR" altLang="en-US" sz="1400" dirty="0"/>
                        </a:p>
                      </a:txBody>
                      <a:tcPr/>
                    </a:tc>
                    <a:extLst>
                      <a:ext uri="{0D108BD9-81ED-4DB2-BD59-A6C34878D82A}">
                        <a16:rowId xmlns:a16="http://schemas.microsoft.com/office/drawing/2014/main" val="3825454179"/>
                      </a:ext>
                    </a:extLst>
                  </a:tr>
                  <a:tr h="297637">
                    <a:tc>
                      <a:txBody>
                        <a:bodyPr/>
                        <a:lstStyle/>
                        <a:p>
                          <a:pPr algn="ctr" latinLnBrk="1"/>
                          <a14:m>
                            <m:oMathPara xmlns:m="http://schemas.openxmlformats.org/officeDocument/2006/math">
                              <m:oMathParaPr>
                                <m:jc m:val="centerGroup"/>
                              </m:oMathParaPr>
                              <m:oMath xmlns:m="http://schemas.openxmlformats.org/officeDocument/2006/math">
                                <m:r>
                                  <a:rPr lang="en-US" altLang="ko-KR" sz="1400" b="1" i="1" smtClean="0">
                                    <a:latin typeface="Cambria Math" panose="02040503050406030204" pitchFamily="18" charset="0"/>
                                  </a:rPr>
                                  <m:t>𝝐</m:t>
                                </m:r>
                              </m:oMath>
                            </m:oMathPara>
                          </a14:m>
                          <a:endParaRPr lang="ko-KR" altLang="en-US" sz="1400" b="1" dirty="0"/>
                        </a:p>
                      </a:txBody>
                      <a:tcPr/>
                    </a:tc>
                    <a:tc>
                      <a:txBody>
                        <a:bodyPr/>
                        <a:lstStyle/>
                        <a:p>
                          <a:pPr algn="ctr" latinLnBrk="1"/>
                          <a:r>
                            <a:rPr lang="en-US" altLang="ko-KR" sz="1400" dirty="0"/>
                            <a:t>Perturbation scale</a:t>
                          </a:r>
                          <a:endParaRPr lang="ko-KR" altLang="en-US" sz="1400" dirty="0"/>
                        </a:p>
                      </a:txBody>
                      <a:tcPr/>
                    </a:tc>
                    <a:extLst>
                      <a:ext uri="{0D108BD9-81ED-4DB2-BD59-A6C34878D82A}">
                        <a16:rowId xmlns:a16="http://schemas.microsoft.com/office/drawing/2014/main" val="4156495704"/>
                      </a:ext>
                    </a:extLst>
                  </a:tr>
                </a:tbl>
              </a:graphicData>
            </a:graphic>
          </p:graphicFrame>
        </mc:Choice>
        <mc:Fallback xmlns="">
          <p:graphicFrame>
            <p:nvGraphicFramePr>
              <p:cNvPr id="7" name="표 6">
                <a:extLst>
                  <a:ext uri="{FF2B5EF4-FFF2-40B4-BE49-F238E27FC236}">
                    <a16:creationId xmlns:a16="http://schemas.microsoft.com/office/drawing/2014/main" id="{EE3CFEBF-0EEA-4863-ADF0-E94546499291}"/>
                  </a:ext>
                </a:extLst>
              </p:cNvPr>
              <p:cNvGraphicFramePr>
                <a:graphicFrameLocks noGrp="1"/>
              </p:cNvGraphicFramePr>
              <p:nvPr>
                <p:extLst>
                  <p:ext uri="{D42A27DB-BD31-4B8C-83A1-F6EECF244321}">
                    <p14:modId xmlns:p14="http://schemas.microsoft.com/office/powerpoint/2010/main" val="2828886742"/>
                  </p:ext>
                </p:extLst>
              </p:nvPr>
            </p:nvGraphicFramePr>
            <p:xfrm>
              <a:off x="7921869" y="193429"/>
              <a:ext cx="4041529" cy="1836801"/>
            </p:xfrm>
            <a:graphic>
              <a:graphicData uri="http://schemas.openxmlformats.org/drawingml/2006/table">
                <a:tbl>
                  <a:tblPr firstRow="1" bandRow="1">
                    <a:tableStyleId>{5940675A-B579-460E-94D1-54222C63F5DA}</a:tableStyleId>
                  </a:tblPr>
                  <a:tblGrid>
                    <a:gridCol w="1258606">
                      <a:extLst>
                        <a:ext uri="{9D8B030D-6E8A-4147-A177-3AD203B41FA5}">
                          <a16:colId xmlns:a16="http://schemas.microsoft.com/office/drawing/2014/main" val="2805272291"/>
                        </a:ext>
                      </a:extLst>
                    </a:gridCol>
                    <a:gridCol w="2782923">
                      <a:extLst>
                        <a:ext uri="{9D8B030D-6E8A-4147-A177-3AD203B41FA5}">
                          <a16:colId xmlns:a16="http://schemas.microsoft.com/office/drawing/2014/main" val="2185386326"/>
                        </a:ext>
                      </a:extLst>
                    </a:gridCol>
                  </a:tblGrid>
                  <a:tr h="304800">
                    <a:tc>
                      <a:txBody>
                        <a:bodyPr/>
                        <a:lstStyle/>
                        <a:p>
                          <a:endParaRPr lang="ko-KR"/>
                        </a:p>
                      </a:txBody>
                      <a:tcPr>
                        <a:blipFill>
                          <a:blip r:embed="rId4"/>
                          <a:stretch>
                            <a:fillRect l="-483" t="-2000" r="-221739" b="-526000"/>
                          </a:stretch>
                        </a:blipFill>
                      </a:tcPr>
                    </a:tc>
                    <a:tc>
                      <a:txBody>
                        <a:bodyPr/>
                        <a:lstStyle/>
                        <a:p>
                          <a:pPr algn="ctr" latinLnBrk="1"/>
                          <a:r>
                            <a:rPr lang="en-US" altLang="ko-KR" sz="1400" dirty="0"/>
                            <a:t>Clean image</a:t>
                          </a:r>
                        </a:p>
                      </a:txBody>
                      <a:tcPr/>
                    </a:tc>
                    <a:extLst>
                      <a:ext uri="{0D108BD9-81ED-4DB2-BD59-A6C34878D82A}">
                        <a16:rowId xmlns:a16="http://schemas.microsoft.com/office/drawing/2014/main" val="1459254886"/>
                      </a:ext>
                    </a:extLst>
                  </a:tr>
                  <a:tr h="312801">
                    <a:tc>
                      <a:txBody>
                        <a:bodyPr/>
                        <a:lstStyle/>
                        <a:p>
                          <a:endParaRPr lang="ko-KR"/>
                        </a:p>
                      </a:txBody>
                      <a:tcPr>
                        <a:blipFill>
                          <a:blip r:embed="rId4"/>
                          <a:stretch>
                            <a:fillRect l="-483" t="-98077" r="-221739" b="-405769"/>
                          </a:stretch>
                        </a:blipFill>
                      </a:tcPr>
                    </a:tc>
                    <a:tc>
                      <a:txBody>
                        <a:bodyPr/>
                        <a:lstStyle/>
                        <a:p>
                          <a:pPr algn="ctr" latinLnBrk="1"/>
                          <a:r>
                            <a:rPr lang="en-US" altLang="ko-KR" sz="1400" dirty="0"/>
                            <a:t>Adversarial image</a:t>
                          </a:r>
                          <a:endParaRPr lang="ko-KR" altLang="en-US" sz="1400" dirty="0"/>
                        </a:p>
                      </a:txBody>
                      <a:tcPr/>
                    </a:tc>
                    <a:extLst>
                      <a:ext uri="{0D108BD9-81ED-4DB2-BD59-A6C34878D82A}">
                        <a16:rowId xmlns:a16="http://schemas.microsoft.com/office/drawing/2014/main" val="2519010668"/>
                      </a:ext>
                    </a:extLst>
                  </a:tr>
                  <a:tr h="304800">
                    <a:tc>
                      <a:txBody>
                        <a:bodyPr/>
                        <a:lstStyle/>
                        <a:p>
                          <a:endParaRPr lang="ko-KR"/>
                        </a:p>
                      </a:txBody>
                      <a:tcPr>
                        <a:blipFill>
                          <a:blip r:embed="rId4"/>
                          <a:stretch>
                            <a:fillRect l="-483" t="-206000" r="-221739" b="-322000"/>
                          </a:stretch>
                        </a:blipFill>
                      </a:tcPr>
                    </a:tc>
                    <a:tc>
                      <a:txBody>
                        <a:bodyPr/>
                        <a:lstStyle/>
                        <a:p>
                          <a:pPr algn="ctr" latinLnBrk="1"/>
                          <a:r>
                            <a:rPr lang="en-US" altLang="ko-KR" sz="1400" dirty="0"/>
                            <a:t>GT label</a:t>
                          </a:r>
                          <a:endParaRPr lang="ko-KR" altLang="en-US" sz="1400" dirty="0"/>
                        </a:p>
                      </a:txBody>
                      <a:tcPr/>
                    </a:tc>
                    <a:extLst>
                      <a:ext uri="{0D108BD9-81ED-4DB2-BD59-A6C34878D82A}">
                        <a16:rowId xmlns:a16="http://schemas.microsoft.com/office/drawing/2014/main" val="1229457770"/>
                      </a:ext>
                    </a:extLst>
                  </a:tr>
                  <a:tr h="304800">
                    <a:tc>
                      <a:txBody>
                        <a:bodyPr/>
                        <a:lstStyle/>
                        <a:p>
                          <a:endParaRPr lang="ko-KR"/>
                        </a:p>
                      </a:txBody>
                      <a:tcPr>
                        <a:blipFill>
                          <a:blip r:embed="rId4"/>
                          <a:stretch>
                            <a:fillRect l="-483" t="-306000" r="-221739" b="-222000"/>
                          </a:stretch>
                        </a:blipFill>
                      </a:tcPr>
                    </a:tc>
                    <a:tc>
                      <a:txBody>
                        <a:bodyPr/>
                        <a:lstStyle/>
                        <a:p>
                          <a:pPr algn="ctr" latinLnBrk="1"/>
                          <a:r>
                            <a:rPr lang="en-US" altLang="ko-KR" sz="1400" dirty="0"/>
                            <a:t>Parameters of target model</a:t>
                          </a:r>
                          <a:endParaRPr lang="ko-KR" altLang="en-US" sz="1400" dirty="0"/>
                        </a:p>
                      </a:txBody>
                      <a:tcPr/>
                    </a:tc>
                    <a:extLst>
                      <a:ext uri="{0D108BD9-81ED-4DB2-BD59-A6C34878D82A}">
                        <a16:rowId xmlns:a16="http://schemas.microsoft.com/office/drawing/2014/main" val="275892228"/>
                      </a:ext>
                    </a:extLst>
                  </a:tr>
                  <a:tr h="304800">
                    <a:tc>
                      <a:txBody>
                        <a:bodyPr/>
                        <a:lstStyle/>
                        <a:p>
                          <a:endParaRPr lang="ko-KR"/>
                        </a:p>
                      </a:txBody>
                      <a:tcPr>
                        <a:blipFill>
                          <a:blip r:embed="rId4"/>
                          <a:stretch>
                            <a:fillRect l="-483" t="-398039" r="-221739" b="-117647"/>
                          </a:stretch>
                        </a:blipFill>
                      </a:tcPr>
                    </a:tc>
                    <a:tc>
                      <a:txBody>
                        <a:bodyPr/>
                        <a:lstStyle/>
                        <a:p>
                          <a:pPr algn="ctr" latinLnBrk="1"/>
                          <a:r>
                            <a:rPr lang="en-US" altLang="ko-KR" sz="1400" dirty="0"/>
                            <a:t>Classification loss</a:t>
                          </a:r>
                          <a:endParaRPr lang="ko-KR" altLang="en-US" sz="1400" dirty="0"/>
                        </a:p>
                      </a:txBody>
                      <a:tcPr/>
                    </a:tc>
                    <a:extLst>
                      <a:ext uri="{0D108BD9-81ED-4DB2-BD59-A6C34878D82A}">
                        <a16:rowId xmlns:a16="http://schemas.microsoft.com/office/drawing/2014/main" val="3825454179"/>
                      </a:ext>
                    </a:extLst>
                  </a:tr>
                  <a:tr h="304800">
                    <a:tc>
                      <a:txBody>
                        <a:bodyPr/>
                        <a:lstStyle/>
                        <a:p>
                          <a:endParaRPr lang="ko-KR"/>
                        </a:p>
                      </a:txBody>
                      <a:tcPr>
                        <a:blipFill>
                          <a:blip r:embed="rId4"/>
                          <a:stretch>
                            <a:fillRect l="-483" t="-508000" r="-221739" b="-20000"/>
                          </a:stretch>
                        </a:blipFill>
                      </a:tcPr>
                    </a:tc>
                    <a:tc>
                      <a:txBody>
                        <a:bodyPr/>
                        <a:lstStyle/>
                        <a:p>
                          <a:pPr algn="ctr" latinLnBrk="1"/>
                          <a:r>
                            <a:rPr lang="en-US" altLang="ko-KR" sz="1400" dirty="0"/>
                            <a:t>Perturbation scale</a:t>
                          </a:r>
                          <a:endParaRPr lang="ko-KR" altLang="en-US" sz="1400" dirty="0"/>
                        </a:p>
                      </a:txBody>
                      <a:tcPr/>
                    </a:tc>
                    <a:extLst>
                      <a:ext uri="{0D108BD9-81ED-4DB2-BD59-A6C34878D82A}">
                        <a16:rowId xmlns:a16="http://schemas.microsoft.com/office/drawing/2014/main" val="4156495704"/>
                      </a:ext>
                    </a:extLst>
                  </a:tr>
                </a:tbl>
              </a:graphicData>
            </a:graphic>
          </p:graphicFrame>
        </mc:Fallback>
      </mc:AlternateContent>
      <p:sp>
        <p:nvSpPr>
          <p:cNvPr id="8" name="직사각형 7">
            <a:extLst>
              <a:ext uri="{FF2B5EF4-FFF2-40B4-BE49-F238E27FC236}">
                <a16:creationId xmlns:a16="http://schemas.microsoft.com/office/drawing/2014/main" id="{D680D8E6-FB0D-49E0-A3B6-334C227B10AA}"/>
              </a:ext>
            </a:extLst>
          </p:cNvPr>
          <p:cNvSpPr/>
          <p:nvPr/>
        </p:nvSpPr>
        <p:spPr>
          <a:xfrm>
            <a:off x="777411" y="6396335"/>
            <a:ext cx="10637178" cy="461665"/>
          </a:xfrm>
          <a:prstGeom prst="rect">
            <a:avLst/>
          </a:prstGeom>
        </p:spPr>
        <p:txBody>
          <a:bodyPr wrap="square">
            <a:spAutoFit/>
          </a:bodyPr>
          <a:lstStyle/>
          <a:p>
            <a:pPr algn="ctr"/>
            <a:r>
              <a:rPr lang="en-US" altLang="ko-KR" sz="1200" dirty="0"/>
              <a:t>[8] Goodfellow </a:t>
            </a:r>
            <a:r>
              <a:rPr lang="en-US" altLang="ko-KR" sz="1200" i="1" dirty="0"/>
              <a:t>et. al.</a:t>
            </a:r>
            <a:r>
              <a:rPr lang="en-US" altLang="ko-KR" sz="1200" dirty="0"/>
              <a:t>, Explaining and Harnessing Adversarial Examples, ICLR 2015</a:t>
            </a:r>
          </a:p>
          <a:p>
            <a:pPr algn="ctr"/>
            <a:r>
              <a:rPr lang="en-US" altLang="ko-KR" sz="1200" dirty="0"/>
              <a:t>[9] </a:t>
            </a:r>
            <a:r>
              <a:rPr lang="en-US" altLang="ko-KR" sz="1200" dirty="0" err="1"/>
              <a:t>Kurakin</a:t>
            </a:r>
            <a:r>
              <a:rPr lang="en-US" altLang="ko-KR" sz="1200" dirty="0"/>
              <a:t> </a:t>
            </a:r>
            <a:r>
              <a:rPr lang="en-US" altLang="ko-KR" sz="1200" i="1" dirty="0"/>
              <a:t>et. al.</a:t>
            </a:r>
            <a:r>
              <a:rPr lang="en-US" altLang="ko-KR" sz="1200" dirty="0"/>
              <a:t>, Adversarial Examples in the Physical World, ICLR Workshop 2017</a:t>
            </a:r>
          </a:p>
        </p:txBody>
      </p:sp>
    </p:spTree>
    <p:extLst>
      <p:ext uri="{BB962C8B-B14F-4D97-AF65-F5344CB8AC3E}">
        <p14:creationId xmlns:p14="http://schemas.microsoft.com/office/powerpoint/2010/main" val="4224249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2E861DE-FCEB-4224-B328-BC30757CE2BC}"/>
              </a:ext>
            </a:extLst>
          </p:cNvPr>
          <p:cNvSpPr>
            <a:spLocks noGrp="1"/>
          </p:cNvSpPr>
          <p:nvPr>
            <p:ph type="title"/>
          </p:nvPr>
        </p:nvSpPr>
        <p:spPr/>
        <p:txBody>
          <a:bodyPr/>
          <a:lstStyle/>
          <a:p>
            <a:r>
              <a:rPr lang="en-US" altLang="ko-KR" dirty="0"/>
              <a:t>Experimental Results </a:t>
            </a:r>
            <a:r>
              <a:rPr lang="en-US" altLang="ko-KR" sz="2400" dirty="0"/>
              <a:t>| Generation of diverse perturbations</a:t>
            </a:r>
            <a:endParaRPr lang="ko-KR" altLang="en-US" dirty="0"/>
          </a:p>
        </p:txBody>
      </p:sp>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6B68DC84-DE6C-48F1-A076-D02D2BBA896F}"/>
                  </a:ext>
                </a:extLst>
              </p:cNvPr>
              <p:cNvSpPr>
                <a:spLocks noGrp="1"/>
              </p:cNvSpPr>
              <p:nvPr>
                <p:ph idx="1"/>
              </p:nvPr>
            </p:nvSpPr>
            <p:spPr>
              <a:xfrm>
                <a:off x="838200" y="1825625"/>
                <a:ext cx="10515600" cy="4351338"/>
              </a:xfrm>
            </p:spPr>
            <p:txBody>
              <a:bodyPr>
                <a:normAutofit/>
              </a:bodyPr>
              <a:lstStyle/>
              <a:p>
                <a:r>
                  <a:rPr lang="en-US" altLang="ko-KR" dirty="0"/>
                  <a:t>Adversarial training against different attack methods</a:t>
                </a:r>
              </a:p>
              <a:p>
                <a:r>
                  <a:rPr lang="en-US" altLang="ko-KR" dirty="0"/>
                  <a:t>Model </a:t>
                </a:r>
                <a:r>
                  <a:rPr lang="en-US" altLang="ko-KR" dirty="0" err="1"/>
                  <a:t>adversarially</a:t>
                </a:r>
                <a:r>
                  <a:rPr lang="en-US" altLang="ko-KR" dirty="0"/>
                  <a:t> trained on </a:t>
                </a:r>
                <a:r>
                  <a:rPr lang="en-US" altLang="ko-KR" b="1" i="1" dirty="0"/>
                  <a:t>diverse perturbations</a:t>
                </a:r>
                <a:r>
                  <a:rPr lang="en-US" altLang="ko-KR" dirty="0"/>
                  <a:t> is more robust [10]</a:t>
                </a:r>
              </a:p>
              <a:p>
                <a:r>
                  <a:rPr lang="en-US" altLang="ko-KR" dirty="0"/>
                  <a:t>Metric – classification accuracy (%)</a:t>
                </a:r>
              </a:p>
              <a:p>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𝐿</m:t>
                        </m:r>
                      </m:e>
                      <m:sub>
                        <m:r>
                          <a:rPr lang="en-US" altLang="ko-KR" b="0" i="1" smtClean="0">
                            <a:latin typeface="Cambria Math" panose="02040503050406030204" pitchFamily="18" charset="0"/>
                          </a:rPr>
                          <m:t>𝑑𝑖𝑣</m:t>
                        </m:r>
                      </m:sub>
                    </m:sSub>
                  </m:oMath>
                </a14:m>
                <a:r>
                  <a:rPr lang="ko-KR" altLang="en-US" dirty="0"/>
                  <a:t> </a:t>
                </a:r>
                <a:r>
                  <a:rPr lang="en-US" altLang="ko-KR" dirty="0"/>
                  <a:t>in our method leads to </a:t>
                </a:r>
                <a:r>
                  <a:rPr lang="en-US" altLang="ko-KR" b="1" i="1" dirty="0"/>
                  <a:t>highest robustness</a:t>
                </a:r>
                <a:endParaRPr lang="ko-KR" altLang="en-US" b="1" i="1" dirty="0"/>
              </a:p>
            </p:txBody>
          </p:sp>
        </mc:Choice>
        <mc:Fallback xmlns="">
          <p:sp>
            <p:nvSpPr>
              <p:cNvPr id="3" name="내용 개체 틀 2">
                <a:extLst>
                  <a:ext uri="{FF2B5EF4-FFF2-40B4-BE49-F238E27FC236}">
                    <a16:creationId xmlns:a16="http://schemas.microsoft.com/office/drawing/2014/main" id="{6B68DC84-DE6C-48F1-A076-D02D2BBA896F}"/>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3"/>
                <a:stretch>
                  <a:fillRect l="-812" t="-1961"/>
                </a:stretch>
              </a:blipFill>
            </p:spPr>
            <p:txBody>
              <a:bodyPr/>
              <a:lstStyle/>
              <a:p>
                <a:r>
                  <a:rPr lang="ko-KR" altLang="en-US">
                    <a:noFill/>
                  </a:rPr>
                  <a:t> </a:t>
                </a:r>
              </a:p>
            </p:txBody>
          </p:sp>
        </mc:Fallback>
      </mc:AlternateContent>
      <p:sp>
        <p:nvSpPr>
          <p:cNvPr id="4" name="슬라이드 번호 개체 틀 3">
            <a:extLst>
              <a:ext uri="{FF2B5EF4-FFF2-40B4-BE49-F238E27FC236}">
                <a16:creationId xmlns:a16="http://schemas.microsoft.com/office/drawing/2014/main" id="{E48AC77A-806E-427C-BE62-2EC55AC7AC5B}"/>
              </a:ext>
            </a:extLst>
          </p:cNvPr>
          <p:cNvSpPr>
            <a:spLocks noGrp="1"/>
          </p:cNvSpPr>
          <p:nvPr>
            <p:ph type="sldNum" sz="quarter" idx="12"/>
          </p:nvPr>
        </p:nvSpPr>
        <p:spPr/>
        <p:txBody>
          <a:bodyPr/>
          <a:lstStyle/>
          <a:p>
            <a:fld id="{1D7E3998-2BFB-4414-AC15-78CB3FC6DFE0}" type="slidenum">
              <a:rPr lang="en-US" smtClean="0"/>
              <a:t>45</a:t>
            </a:fld>
            <a:endParaRPr lang="en-US" dirty="0"/>
          </a:p>
        </p:txBody>
      </p:sp>
      <p:pic>
        <p:nvPicPr>
          <p:cNvPr id="5" name="그림 4">
            <a:extLst>
              <a:ext uri="{FF2B5EF4-FFF2-40B4-BE49-F238E27FC236}">
                <a16:creationId xmlns:a16="http://schemas.microsoft.com/office/drawing/2014/main" id="{E8CF09A7-321C-4A02-B298-AEF435637C2A}"/>
              </a:ext>
            </a:extLst>
          </p:cNvPr>
          <p:cNvPicPr>
            <a:picLocks noChangeAspect="1"/>
          </p:cNvPicPr>
          <p:nvPr/>
        </p:nvPicPr>
        <p:blipFill>
          <a:blip r:embed="rId4"/>
          <a:stretch>
            <a:fillRect/>
          </a:stretch>
        </p:blipFill>
        <p:spPr>
          <a:xfrm>
            <a:off x="2694018" y="3985488"/>
            <a:ext cx="6803965" cy="1937332"/>
          </a:xfrm>
          <a:prstGeom prst="rect">
            <a:avLst/>
          </a:prstGeom>
        </p:spPr>
      </p:pic>
      <p:sp>
        <p:nvSpPr>
          <p:cNvPr id="6" name="TextBox 5">
            <a:extLst>
              <a:ext uri="{FF2B5EF4-FFF2-40B4-BE49-F238E27FC236}">
                <a16:creationId xmlns:a16="http://schemas.microsoft.com/office/drawing/2014/main" id="{363A0FF8-4BC0-469C-9236-9225563EB01B}"/>
              </a:ext>
            </a:extLst>
          </p:cNvPr>
          <p:cNvSpPr txBox="1"/>
          <p:nvPr/>
        </p:nvSpPr>
        <p:spPr>
          <a:xfrm>
            <a:off x="1470313" y="6611779"/>
            <a:ext cx="9251374" cy="246221"/>
          </a:xfrm>
          <a:prstGeom prst="rect">
            <a:avLst/>
          </a:prstGeom>
          <a:noFill/>
        </p:spPr>
        <p:txBody>
          <a:bodyPr wrap="square" rtlCol="0">
            <a:spAutoFit/>
          </a:bodyPr>
          <a:lstStyle/>
          <a:p>
            <a:pPr algn="ctr"/>
            <a:r>
              <a:rPr lang="en-US" altLang="ko-KR" sz="1000" dirty="0"/>
              <a:t>[10] </a:t>
            </a:r>
            <a:r>
              <a:rPr lang="en-US" altLang="ko-KR" sz="1000" dirty="0" err="1"/>
              <a:t>Yunseok</a:t>
            </a:r>
            <a:r>
              <a:rPr lang="en-US" altLang="ko-KR" sz="1000" dirty="0"/>
              <a:t> Jang, </a:t>
            </a:r>
            <a:r>
              <a:rPr lang="en-US" altLang="ko-KR" sz="1000" dirty="0" err="1"/>
              <a:t>Tianchen</a:t>
            </a:r>
            <a:r>
              <a:rPr lang="en-US" altLang="ko-KR" sz="1000" dirty="0"/>
              <a:t> Zhao, </a:t>
            </a:r>
            <a:r>
              <a:rPr lang="en-US" altLang="ko-KR" sz="1000" dirty="0" err="1"/>
              <a:t>Seunghoon</a:t>
            </a:r>
            <a:r>
              <a:rPr lang="en-US" altLang="ko-KR" sz="1000" dirty="0"/>
              <a:t> Hong, and </a:t>
            </a:r>
            <a:r>
              <a:rPr lang="en-US" altLang="ko-KR" sz="1000" dirty="0" err="1"/>
              <a:t>Honglak</a:t>
            </a:r>
            <a:r>
              <a:rPr lang="en-US" altLang="ko-KR" sz="1000" dirty="0"/>
              <a:t> Lee, “Adversarial defense via learning to generate diverse attacks,” in ICCV, 2019.</a:t>
            </a:r>
            <a:endParaRPr lang="ko-KR" altLang="en-US" sz="1000" dirty="0"/>
          </a:p>
        </p:txBody>
      </p:sp>
    </p:spTree>
    <p:extLst>
      <p:ext uri="{BB962C8B-B14F-4D97-AF65-F5344CB8AC3E}">
        <p14:creationId xmlns:p14="http://schemas.microsoft.com/office/powerpoint/2010/main" val="895724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제목 1">
                <a:extLst>
                  <a:ext uri="{FF2B5EF4-FFF2-40B4-BE49-F238E27FC236}">
                    <a16:creationId xmlns:a16="http://schemas.microsoft.com/office/drawing/2014/main" id="{22E861DE-FCEB-4224-B328-BC30757CE2BC}"/>
                  </a:ext>
                </a:extLst>
              </p:cNvPr>
              <p:cNvSpPr>
                <a:spLocks noGrp="1"/>
              </p:cNvSpPr>
              <p:nvPr>
                <p:ph type="title"/>
              </p:nvPr>
            </p:nvSpPr>
            <p:spPr/>
            <p:txBody>
              <a:bodyPr/>
              <a:lstStyle/>
              <a:p>
                <a:r>
                  <a:rPr lang="en-US" altLang="ko-KR" dirty="0"/>
                  <a:t>Experimental Results </a:t>
                </a:r>
                <a:r>
                  <a:rPr lang="en-US" altLang="ko-KR" sz="2400" dirty="0"/>
                  <a:t>| Effects of perturbation bound </a:t>
                </a:r>
                <a14:m>
                  <m:oMath xmlns:m="http://schemas.openxmlformats.org/officeDocument/2006/math">
                    <m:r>
                      <a:rPr lang="en-US" altLang="ko-KR" sz="2400" i="1">
                        <a:latin typeface="Cambria Math" panose="02040503050406030204" pitchFamily="18" charset="0"/>
                      </a:rPr>
                      <m:t>𝜖</m:t>
                    </m:r>
                  </m:oMath>
                </a14:m>
                <a:endParaRPr lang="ko-KR" altLang="en-US" dirty="0"/>
              </a:p>
            </p:txBody>
          </p:sp>
        </mc:Choice>
        <mc:Fallback xmlns="">
          <p:sp>
            <p:nvSpPr>
              <p:cNvPr id="2" name="제목 1">
                <a:extLst>
                  <a:ext uri="{FF2B5EF4-FFF2-40B4-BE49-F238E27FC236}">
                    <a16:creationId xmlns:a16="http://schemas.microsoft.com/office/drawing/2014/main" id="{22E861DE-FCEB-4224-B328-BC30757CE2BC}"/>
                  </a:ext>
                </a:extLst>
              </p:cNvPr>
              <p:cNvSpPr>
                <a:spLocks noGrp="1" noRot="1" noChangeAspect="1" noMove="1" noResize="1" noEditPoints="1" noAdjustHandles="1" noChangeArrowheads="1" noChangeShapeType="1" noTextEdit="1"/>
              </p:cNvSpPr>
              <p:nvPr>
                <p:ph type="title"/>
              </p:nvPr>
            </p:nvSpPr>
            <p:spPr>
              <a:blipFill>
                <a:blip r:embed="rId3"/>
                <a:stretch>
                  <a:fillRect l="-150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6B68DC84-DE6C-48F1-A076-D02D2BBA896F}"/>
                  </a:ext>
                </a:extLst>
              </p:cNvPr>
              <p:cNvSpPr>
                <a:spLocks noGrp="1"/>
              </p:cNvSpPr>
              <p:nvPr>
                <p:ph idx="1"/>
              </p:nvPr>
            </p:nvSpPr>
            <p:spPr/>
            <p:txBody>
              <a:bodyPr>
                <a:normAutofit/>
              </a:bodyPr>
              <a:lstStyle/>
              <a:p>
                <a:r>
                  <a:rPr lang="en-US" altLang="ko-KR" dirty="0"/>
                  <a:t>Vary the perturbation bound </a:t>
                </a:r>
                <a14:m>
                  <m:oMath xmlns:m="http://schemas.openxmlformats.org/officeDocument/2006/math">
                    <m:r>
                      <a:rPr lang="en-US" altLang="ko-KR" b="0" i="1" smtClean="0">
                        <a:latin typeface="Cambria Math" panose="02040503050406030204" pitchFamily="18" charset="0"/>
                      </a:rPr>
                      <m:t>𝜖</m:t>
                    </m:r>
                  </m:oMath>
                </a14:m>
                <a:r>
                  <a:rPr lang="ko-KR" altLang="en-US" dirty="0"/>
                  <a:t> </a:t>
                </a:r>
                <a:r>
                  <a:rPr lang="en-US" altLang="ko-KR" dirty="0"/>
                  <a:t>on adversarial perturbations</a:t>
                </a:r>
              </a:p>
              <a:p>
                <a:r>
                  <a:rPr lang="en-US" altLang="ko-KR" dirty="0"/>
                  <a:t>Our method shows highest robustness throughout different </a:t>
                </a:r>
                <a14:m>
                  <m:oMath xmlns:m="http://schemas.openxmlformats.org/officeDocument/2006/math">
                    <m:r>
                      <a:rPr lang="en-US" altLang="ko-KR" b="0" i="1" smtClean="0">
                        <a:latin typeface="Cambria Math" panose="02040503050406030204" pitchFamily="18" charset="0"/>
                      </a:rPr>
                      <m:t>𝜖</m:t>
                    </m:r>
                  </m:oMath>
                </a14:m>
                <a:endParaRPr lang="ko-KR" altLang="en-US" dirty="0"/>
              </a:p>
            </p:txBody>
          </p:sp>
        </mc:Choice>
        <mc:Fallback xmlns="">
          <p:sp>
            <p:nvSpPr>
              <p:cNvPr id="3" name="내용 개체 틀 2">
                <a:extLst>
                  <a:ext uri="{FF2B5EF4-FFF2-40B4-BE49-F238E27FC236}">
                    <a16:creationId xmlns:a16="http://schemas.microsoft.com/office/drawing/2014/main" id="{6B68DC84-DE6C-48F1-A076-D02D2BBA896F}"/>
                  </a:ext>
                </a:extLst>
              </p:cNvPr>
              <p:cNvSpPr>
                <a:spLocks noGrp="1" noRot="1" noChangeAspect="1" noMove="1" noResize="1" noEditPoints="1" noAdjustHandles="1" noChangeArrowheads="1" noChangeShapeType="1" noTextEdit="1"/>
              </p:cNvSpPr>
              <p:nvPr>
                <p:ph idx="1"/>
              </p:nvPr>
            </p:nvSpPr>
            <p:spPr>
              <a:blipFill>
                <a:blip r:embed="rId4"/>
                <a:stretch>
                  <a:fillRect l="-812" t="-1961"/>
                </a:stretch>
              </a:blipFill>
            </p:spPr>
            <p:txBody>
              <a:bodyPr/>
              <a:lstStyle/>
              <a:p>
                <a:r>
                  <a:rPr lang="ko-KR" altLang="en-US">
                    <a:noFill/>
                  </a:rPr>
                  <a:t> </a:t>
                </a:r>
              </a:p>
            </p:txBody>
          </p:sp>
        </mc:Fallback>
      </mc:AlternateContent>
      <p:sp>
        <p:nvSpPr>
          <p:cNvPr id="4" name="슬라이드 번호 개체 틀 3">
            <a:extLst>
              <a:ext uri="{FF2B5EF4-FFF2-40B4-BE49-F238E27FC236}">
                <a16:creationId xmlns:a16="http://schemas.microsoft.com/office/drawing/2014/main" id="{E48AC77A-806E-427C-BE62-2EC55AC7AC5B}"/>
              </a:ext>
            </a:extLst>
          </p:cNvPr>
          <p:cNvSpPr>
            <a:spLocks noGrp="1"/>
          </p:cNvSpPr>
          <p:nvPr>
            <p:ph type="sldNum" sz="quarter" idx="12"/>
          </p:nvPr>
        </p:nvSpPr>
        <p:spPr/>
        <p:txBody>
          <a:bodyPr/>
          <a:lstStyle/>
          <a:p>
            <a:fld id="{1D7E3998-2BFB-4414-AC15-78CB3FC6DFE0}" type="slidenum">
              <a:rPr lang="en-US" smtClean="0"/>
              <a:t>46</a:t>
            </a:fld>
            <a:endParaRPr lang="en-US" dirty="0"/>
          </a:p>
        </p:txBody>
      </p:sp>
      <p:pic>
        <p:nvPicPr>
          <p:cNvPr id="6" name="그림 5">
            <a:extLst>
              <a:ext uri="{FF2B5EF4-FFF2-40B4-BE49-F238E27FC236}">
                <a16:creationId xmlns:a16="http://schemas.microsoft.com/office/drawing/2014/main" id="{DF7235F2-0A89-4D22-AF91-B65BBA624F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9359" y="2851839"/>
            <a:ext cx="4613282" cy="3758728"/>
          </a:xfrm>
          <a:prstGeom prst="rect">
            <a:avLst/>
          </a:prstGeom>
        </p:spPr>
      </p:pic>
      <p:pic>
        <p:nvPicPr>
          <p:cNvPr id="7" name="그림 6">
            <a:extLst>
              <a:ext uri="{FF2B5EF4-FFF2-40B4-BE49-F238E27FC236}">
                <a16:creationId xmlns:a16="http://schemas.microsoft.com/office/drawing/2014/main" id="{C1D7F3CF-3237-4300-9633-D2AA63192C63}"/>
              </a:ext>
            </a:extLst>
          </p:cNvPr>
          <p:cNvPicPr>
            <a:picLocks noChangeAspect="1"/>
          </p:cNvPicPr>
          <p:nvPr/>
        </p:nvPicPr>
        <p:blipFill rotWithShape="1">
          <a:blip r:embed="rId5">
            <a:extLst>
              <a:ext uri="{28A0092B-C50C-407E-A947-70E740481C1C}">
                <a14:useLocalDpi xmlns:a14="http://schemas.microsoft.com/office/drawing/2010/main" val="0"/>
              </a:ext>
            </a:extLst>
          </a:blip>
          <a:srcRect l="14112" t="36452" r="57508" b="58295"/>
          <a:stretch/>
        </p:blipFill>
        <p:spPr>
          <a:xfrm>
            <a:off x="4444057" y="3035554"/>
            <a:ext cx="1309256" cy="197426"/>
          </a:xfrm>
          <a:prstGeom prst="rect">
            <a:avLst/>
          </a:prstGeom>
        </p:spPr>
      </p:pic>
      <p:pic>
        <p:nvPicPr>
          <p:cNvPr id="9" name="그림 8">
            <a:extLst>
              <a:ext uri="{FF2B5EF4-FFF2-40B4-BE49-F238E27FC236}">
                <a16:creationId xmlns:a16="http://schemas.microsoft.com/office/drawing/2014/main" id="{4C976563-3466-4576-82D7-A4E6F9A0F29D}"/>
              </a:ext>
            </a:extLst>
          </p:cNvPr>
          <p:cNvPicPr>
            <a:picLocks noChangeAspect="1"/>
          </p:cNvPicPr>
          <p:nvPr/>
        </p:nvPicPr>
        <p:blipFill rotWithShape="1">
          <a:blip r:embed="rId5">
            <a:extLst>
              <a:ext uri="{28A0092B-C50C-407E-A947-70E740481C1C}">
                <a14:useLocalDpi xmlns:a14="http://schemas.microsoft.com/office/drawing/2010/main" val="0"/>
              </a:ext>
            </a:extLst>
          </a:blip>
          <a:srcRect l="13661" t="4612" r="57959" b="65050"/>
          <a:stretch/>
        </p:blipFill>
        <p:spPr>
          <a:xfrm>
            <a:off x="4426669" y="3274544"/>
            <a:ext cx="1309256" cy="1140184"/>
          </a:xfrm>
          <a:prstGeom prst="rect">
            <a:avLst/>
          </a:prstGeom>
        </p:spPr>
      </p:pic>
    </p:spTree>
    <p:extLst>
      <p:ext uri="{BB962C8B-B14F-4D97-AF65-F5344CB8AC3E}">
        <p14:creationId xmlns:p14="http://schemas.microsoft.com/office/powerpoint/2010/main" val="28785530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제목 1">
                <a:extLst>
                  <a:ext uri="{FF2B5EF4-FFF2-40B4-BE49-F238E27FC236}">
                    <a16:creationId xmlns:a16="http://schemas.microsoft.com/office/drawing/2014/main" id="{22E861DE-FCEB-4224-B328-BC30757CE2BC}"/>
                  </a:ext>
                </a:extLst>
              </p:cNvPr>
              <p:cNvSpPr>
                <a:spLocks noGrp="1"/>
              </p:cNvSpPr>
              <p:nvPr>
                <p:ph type="title"/>
              </p:nvPr>
            </p:nvSpPr>
            <p:spPr/>
            <p:txBody>
              <a:bodyPr/>
              <a:lstStyle/>
              <a:p>
                <a:r>
                  <a:rPr lang="en-US" altLang="ko-KR" dirty="0"/>
                  <a:t>Experimental Results </a:t>
                </a:r>
                <a:r>
                  <a:rPr lang="en-US" altLang="ko-KR" sz="2400" dirty="0"/>
                  <a:t>| Effects of </a:t>
                </a:r>
                <a14:m>
                  <m:oMath xmlns:m="http://schemas.openxmlformats.org/officeDocument/2006/math">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𝐿</m:t>
                        </m:r>
                      </m:e>
                      <m:sub>
                        <m:r>
                          <a:rPr lang="en-US" altLang="ko-KR" sz="2400" b="0" i="1" smtClean="0">
                            <a:latin typeface="Cambria Math" panose="02040503050406030204" pitchFamily="18" charset="0"/>
                          </a:rPr>
                          <m:t>𝑎𝑡𝑡𝑛</m:t>
                        </m:r>
                      </m:sub>
                    </m:sSub>
                  </m:oMath>
                </a14:m>
                <a:r>
                  <a:rPr lang="ko-KR" altLang="en-US" sz="2400" dirty="0"/>
                  <a:t> </a:t>
                </a:r>
                <a:r>
                  <a:rPr lang="en-US" altLang="ko-KR" sz="2400" dirty="0"/>
                  <a:t>and </a:t>
                </a:r>
                <a14:m>
                  <m:oMath xmlns:m="http://schemas.openxmlformats.org/officeDocument/2006/math">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𝐿</m:t>
                        </m:r>
                      </m:e>
                      <m:sub>
                        <m:r>
                          <a:rPr lang="en-US" altLang="ko-KR" sz="2400" b="0" i="1" smtClean="0">
                            <a:latin typeface="Cambria Math" panose="02040503050406030204" pitchFamily="18" charset="0"/>
                          </a:rPr>
                          <m:t>𝑑𝑖𝑣</m:t>
                        </m:r>
                      </m:sub>
                    </m:sSub>
                  </m:oMath>
                </a14:m>
                <a:endParaRPr lang="ko-KR" altLang="en-US" dirty="0"/>
              </a:p>
            </p:txBody>
          </p:sp>
        </mc:Choice>
        <mc:Fallback xmlns="">
          <p:sp>
            <p:nvSpPr>
              <p:cNvPr id="2" name="제목 1">
                <a:extLst>
                  <a:ext uri="{FF2B5EF4-FFF2-40B4-BE49-F238E27FC236}">
                    <a16:creationId xmlns:a16="http://schemas.microsoft.com/office/drawing/2014/main" id="{22E861DE-FCEB-4224-B328-BC30757CE2BC}"/>
                  </a:ext>
                </a:extLst>
              </p:cNvPr>
              <p:cNvSpPr>
                <a:spLocks noGrp="1" noRot="1" noChangeAspect="1" noMove="1" noResize="1" noEditPoints="1" noAdjustHandles="1" noChangeArrowheads="1" noChangeShapeType="1" noTextEdit="1"/>
              </p:cNvSpPr>
              <p:nvPr>
                <p:ph type="title"/>
              </p:nvPr>
            </p:nvSpPr>
            <p:spPr>
              <a:blipFill>
                <a:blip r:embed="rId3"/>
                <a:stretch>
                  <a:fillRect l="-150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6B68DC84-DE6C-48F1-A076-D02D2BBA896F}"/>
                  </a:ext>
                </a:extLst>
              </p:cNvPr>
              <p:cNvSpPr>
                <a:spLocks noGrp="1"/>
              </p:cNvSpPr>
              <p:nvPr>
                <p:ph idx="1"/>
              </p:nvPr>
            </p:nvSpPr>
            <p:spPr/>
            <p:txBody>
              <a:bodyPr>
                <a:normAutofit/>
              </a:bodyPr>
              <a:lstStyle/>
              <a:p>
                <a:r>
                  <a:rPr lang="en-US" altLang="ko-KR" dirty="0"/>
                  <a:t>Vary the weights </a:t>
                </a:r>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𝜆</m:t>
                        </m:r>
                      </m:e>
                      <m:sub>
                        <m:r>
                          <a:rPr lang="en-US" altLang="ko-KR" b="0" i="1" smtClean="0">
                            <a:latin typeface="Cambria Math" panose="02040503050406030204" pitchFamily="18" charset="0"/>
                          </a:rPr>
                          <m:t>𝑎𝑡𝑡𝑛</m:t>
                        </m:r>
                      </m:sub>
                    </m:sSub>
                  </m:oMath>
                </a14:m>
                <a:r>
                  <a:rPr lang="ko-KR" altLang="en-US" dirty="0"/>
                  <a:t> </a:t>
                </a:r>
                <a:r>
                  <a:rPr lang="en-US" altLang="ko-KR" dirty="0"/>
                  <a:t>and </a:t>
                </a:r>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𝜆</m:t>
                        </m:r>
                      </m:e>
                      <m:sub>
                        <m:r>
                          <a:rPr lang="en-US" altLang="ko-KR" b="0" i="1" smtClean="0">
                            <a:latin typeface="Cambria Math" panose="02040503050406030204" pitchFamily="18" charset="0"/>
                          </a:rPr>
                          <m:t>𝑑𝑖𝑣</m:t>
                        </m:r>
                      </m:sub>
                    </m:sSub>
                  </m:oMath>
                </a14:m>
                <a:r>
                  <a:rPr lang="ko-KR" altLang="en-US" dirty="0"/>
                  <a:t> </a:t>
                </a:r>
                <a:r>
                  <a:rPr lang="en-US" altLang="ko-KR" dirty="0"/>
                  <a:t>on proposed loss </a:t>
                </a:r>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𝐿</m:t>
                        </m:r>
                      </m:e>
                      <m:sub>
                        <m:r>
                          <a:rPr lang="en-US" altLang="ko-KR" b="0" i="1" smtClean="0">
                            <a:latin typeface="Cambria Math" panose="02040503050406030204" pitchFamily="18" charset="0"/>
                          </a:rPr>
                          <m:t>𝑎𝑡𝑡𝑛</m:t>
                        </m:r>
                      </m:sub>
                    </m:sSub>
                  </m:oMath>
                </a14:m>
                <a:r>
                  <a:rPr lang="ko-KR" altLang="en-US" dirty="0"/>
                  <a:t> </a:t>
                </a:r>
                <a:r>
                  <a:rPr lang="en-US" altLang="ko-KR" dirty="0"/>
                  <a:t>and </a:t>
                </a:r>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𝐿</m:t>
                        </m:r>
                      </m:e>
                      <m:sub>
                        <m:r>
                          <a:rPr lang="en-US" altLang="ko-KR" b="0" i="1" smtClean="0">
                            <a:latin typeface="Cambria Math" panose="02040503050406030204" pitchFamily="18" charset="0"/>
                          </a:rPr>
                          <m:t>𝑑𝑖𝑣</m:t>
                        </m:r>
                      </m:sub>
                    </m:sSub>
                  </m:oMath>
                </a14:m>
                <a:endParaRPr lang="en-US" altLang="ko-KR" dirty="0"/>
              </a:p>
              <a:p>
                <a:r>
                  <a:rPr lang="en-US" altLang="ko-KR" dirty="0"/>
                  <a:t>Both loss play important role improving attack transferability</a:t>
                </a:r>
                <a:endParaRPr lang="ko-KR" altLang="en-US" dirty="0"/>
              </a:p>
            </p:txBody>
          </p:sp>
        </mc:Choice>
        <mc:Fallback xmlns="">
          <p:sp>
            <p:nvSpPr>
              <p:cNvPr id="3" name="내용 개체 틀 2">
                <a:extLst>
                  <a:ext uri="{FF2B5EF4-FFF2-40B4-BE49-F238E27FC236}">
                    <a16:creationId xmlns:a16="http://schemas.microsoft.com/office/drawing/2014/main" id="{6B68DC84-DE6C-48F1-A076-D02D2BBA896F}"/>
                  </a:ext>
                </a:extLst>
              </p:cNvPr>
              <p:cNvSpPr>
                <a:spLocks noGrp="1" noRot="1" noChangeAspect="1" noMove="1" noResize="1" noEditPoints="1" noAdjustHandles="1" noChangeArrowheads="1" noChangeShapeType="1" noTextEdit="1"/>
              </p:cNvSpPr>
              <p:nvPr>
                <p:ph idx="1"/>
              </p:nvPr>
            </p:nvSpPr>
            <p:spPr>
              <a:blipFill>
                <a:blip r:embed="rId4"/>
                <a:stretch>
                  <a:fillRect l="-812" t="-1961"/>
                </a:stretch>
              </a:blipFill>
            </p:spPr>
            <p:txBody>
              <a:bodyPr/>
              <a:lstStyle/>
              <a:p>
                <a:r>
                  <a:rPr lang="ko-KR" altLang="en-US">
                    <a:noFill/>
                  </a:rPr>
                  <a:t> </a:t>
                </a:r>
              </a:p>
            </p:txBody>
          </p:sp>
        </mc:Fallback>
      </mc:AlternateContent>
      <p:sp>
        <p:nvSpPr>
          <p:cNvPr id="4" name="슬라이드 번호 개체 틀 3">
            <a:extLst>
              <a:ext uri="{FF2B5EF4-FFF2-40B4-BE49-F238E27FC236}">
                <a16:creationId xmlns:a16="http://schemas.microsoft.com/office/drawing/2014/main" id="{E48AC77A-806E-427C-BE62-2EC55AC7AC5B}"/>
              </a:ext>
            </a:extLst>
          </p:cNvPr>
          <p:cNvSpPr>
            <a:spLocks noGrp="1"/>
          </p:cNvSpPr>
          <p:nvPr>
            <p:ph type="sldNum" sz="quarter" idx="12"/>
          </p:nvPr>
        </p:nvSpPr>
        <p:spPr/>
        <p:txBody>
          <a:bodyPr/>
          <a:lstStyle/>
          <a:p>
            <a:fld id="{1D7E3998-2BFB-4414-AC15-78CB3FC6DFE0}" type="slidenum">
              <a:rPr lang="en-US" smtClean="0"/>
              <a:t>47</a:t>
            </a:fld>
            <a:endParaRPr lang="en-US" dirty="0"/>
          </a:p>
        </p:txBody>
      </p:sp>
      <p:grpSp>
        <p:nvGrpSpPr>
          <p:cNvPr id="9" name="그룹 8">
            <a:extLst>
              <a:ext uri="{FF2B5EF4-FFF2-40B4-BE49-F238E27FC236}">
                <a16:creationId xmlns:a16="http://schemas.microsoft.com/office/drawing/2014/main" id="{71FA8E0B-442E-4726-AE10-F89791CA84F1}"/>
              </a:ext>
            </a:extLst>
          </p:cNvPr>
          <p:cNvGrpSpPr/>
          <p:nvPr/>
        </p:nvGrpSpPr>
        <p:grpSpPr>
          <a:xfrm>
            <a:off x="1320468" y="2985302"/>
            <a:ext cx="9551064" cy="3516845"/>
            <a:chOff x="1349249" y="2795185"/>
            <a:chExt cx="9551064" cy="3516845"/>
          </a:xfrm>
        </p:grpSpPr>
        <p:pic>
          <p:nvPicPr>
            <p:cNvPr id="6" name="그림 5">
              <a:extLst>
                <a:ext uri="{FF2B5EF4-FFF2-40B4-BE49-F238E27FC236}">
                  <a16:creationId xmlns:a16="http://schemas.microsoft.com/office/drawing/2014/main" id="{DF074B5C-0DFB-4B23-8A9A-B6E5B4B0C6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249" y="2797387"/>
              <a:ext cx="4320000" cy="3512440"/>
            </a:xfrm>
            <a:prstGeom prst="rect">
              <a:avLst/>
            </a:prstGeom>
          </p:spPr>
        </p:pic>
        <p:pic>
          <p:nvPicPr>
            <p:cNvPr id="8" name="그림 7">
              <a:extLst>
                <a:ext uri="{FF2B5EF4-FFF2-40B4-BE49-F238E27FC236}">
                  <a16:creationId xmlns:a16="http://schemas.microsoft.com/office/drawing/2014/main" id="{4A5EBE38-607F-40D4-90D2-37E4C83B76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0313" y="2795185"/>
              <a:ext cx="4320000" cy="3516845"/>
            </a:xfrm>
            <a:prstGeom prst="rect">
              <a:avLst/>
            </a:prstGeom>
          </p:spPr>
        </p:pic>
      </p:grpSp>
    </p:spTree>
    <p:extLst>
      <p:ext uri="{BB962C8B-B14F-4D97-AF65-F5344CB8AC3E}">
        <p14:creationId xmlns:p14="http://schemas.microsoft.com/office/powerpoint/2010/main" val="1832616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C21B16B-8443-480F-9C84-5F1E3F6F6196}"/>
              </a:ext>
            </a:extLst>
          </p:cNvPr>
          <p:cNvSpPr>
            <a:spLocks noGrp="1"/>
          </p:cNvSpPr>
          <p:nvPr>
            <p:ph type="title"/>
          </p:nvPr>
        </p:nvSpPr>
        <p:spPr/>
        <p:txBody>
          <a:bodyPr/>
          <a:lstStyle/>
          <a:p>
            <a:r>
              <a:rPr lang="en-US" altLang="ko-KR" dirty="0"/>
              <a:t>White-box Attack vs. Black-box Attack</a:t>
            </a:r>
            <a:endParaRPr lang="ko-KR" altLang="en-US" dirty="0"/>
          </a:p>
        </p:txBody>
      </p:sp>
      <p:sp>
        <p:nvSpPr>
          <p:cNvPr id="7" name="텍스트 개체 틀 6">
            <a:extLst>
              <a:ext uri="{FF2B5EF4-FFF2-40B4-BE49-F238E27FC236}">
                <a16:creationId xmlns:a16="http://schemas.microsoft.com/office/drawing/2014/main" id="{4DE97F4D-C837-4AF2-84C9-7AA87EE0748B}"/>
              </a:ext>
            </a:extLst>
          </p:cNvPr>
          <p:cNvSpPr>
            <a:spLocks noGrp="1"/>
          </p:cNvSpPr>
          <p:nvPr>
            <p:ph type="body" idx="1"/>
          </p:nvPr>
        </p:nvSpPr>
        <p:spPr>
          <a:xfrm>
            <a:off x="839788" y="1681163"/>
            <a:ext cx="5157787" cy="386628"/>
          </a:xfrm>
        </p:spPr>
        <p:txBody>
          <a:bodyPr>
            <a:normAutofit fontScale="92500" lnSpcReduction="10000"/>
          </a:bodyPr>
          <a:lstStyle/>
          <a:p>
            <a:r>
              <a:rPr lang="en-US" altLang="ko-KR" dirty="0"/>
              <a:t>White-box Attack</a:t>
            </a:r>
            <a:endParaRPr lang="ko-KR" altLang="en-US" dirty="0"/>
          </a:p>
        </p:txBody>
      </p:sp>
      <p:sp>
        <p:nvSpPr>
          <p:cNvPr id="8" name="내용 개체 틀 7">
            <a:extLst>
              <a:ext uri="{FF2B5EF4-FFF2-40B4-BE49-F238E27FC236}">
                <a16:creationId xmlns:a16="http://schemas.microsoft.com/office/drawing/2014/main" id="{68A1F2B6-4BB4-4B24-A739-1C676FFDD7DC}"/>
              </a:ext>
            </a:extLst>
          </p:cNvPr>
          <p:cNvSpPr>
            <a:spLocks noGrp="1"/>
          </p:cNvSpPr>
          <p:nvPr>
            <p:ph sz="half" idx="2"/>
          </p:nvPr>
        </p:nvSpPr>
        <p:spPr>
          <a:xfrm>
            <a:off x="839788" y="2213263"/>
            <a:ext cx="5157787" cy="3976399"/>
          </a:xfrm>
        </p:spPr>
        <p:txBody>
          <a:bodyPr/>
          <a:lstStyle/>
          <a:p>
            <a:r>
              <a:rPr lang="en-US" altLang="ko-KR" sz="2000" dirty="0"/>
              <a:t>Requires knowledge of the model (weights, structures, </a:t>
            </a:r>
            <a:r>
              <a:rPr lang="en-US" altLang="ko-KR" sz="2000" dirty="0" err="1"/>
              <a:t>etc</a:t>
            </a:r>
            <a:r>
              <a:rPr lang="en-US" altLang="ko-KR" sz="2000" dirty="0"/>
              <a:t> …)</a:t>
            </a:r>
          </a:p>
          <a:p>
            <a:r>
              <a:rPr lang="en-US" altLang="ko-KR" sz="2000" dirty="0"/>
              <a:t>Target model is </a:t>
            </a:r>
            <a:r>
              <a:rPr lang="en-US" altLang="ko-KR" sz="2000" b="1" i="1" dirty="0">
                <a:solidFill>
                  <a:schemeClr val="accent2"/>
                </a:solidFill>
              </a:rPr>
              <a:t>known</a:t>
            </a:r>
            <a:r>
              <a:rPr lang="en-US" altLang="ko-KR" sz="2000" dirty="0"/>
              <a:t> to the attacker</a:t>
            </a:r>
          </a:p>
          <a:p>
            <a:endParaRPr lang="ko-KR" altLang="en-US" sz="2000" dirty="0"/>
          </a:p>
        </p:txBody>
      </p:sp>
      <p:sp>
        <p:nvSpPr>
          <p:cNvPr id="9" name="텍스트 개체 틀 8">
            <a:extLst>
              <a:ext uri="{FF2B5EF4-FFF2-40B4-BE49-F238E27FC236}">
                <a16:creationId xmlns:a16="http://schemas.microsoft.com/office/drawing/2014/main" id="{F8B196CA-1957-474E-B8F2-EA03C7531EAF}"/>
              </a:ext>
            </a:extLst>
          </p:cNvPr>
          <p:cNvSpPr>
            <a:spLocks noGrp="1"/>
          </p:cNvSpPr>
          <p:nvPr>
            <p:ph type="body" sz="quarter" idx="3"/>
          </p:nvPr>
        </p:nvSpPr>
        <p:spPr>
          <a:xfrm>
            <a:off x="6172200" y="1681163"/>
            <a:ext cx="5183188" cy="386628"/>
          </a:xfrm>
          <a:ln>
            <a:noFill/>
          </a:ln>
        </p:spPr>
        <p:txBody>
          <a:bodyPr>
            <a:normAutofit fontScale="92500" lnSpcReduction="10000"/>
          </a:bodyPr>
          <a:lstStyle/>
          <a:p>
            <a:r>
              <a:rPr lang="en-US" altLang="ko-KR" dirty="0">
                <a:solidFill>
                  <a:schemeClr val="bg1">
                    <a:lumMod val="85000"/>
                  </a:schemeClr>
                </a:solidFill>
              </a:rPr>
              <a:t>Transfer-based Black-box Attack</a:t>
            </a:r>
            <a:endParaRPr lang="ko-KR" altLang="en-US" dirty="0">
              <a:solidFill>
                <a:schemeClr val="bg1">
                  <a:lumMod val="85000"/>
                </a:schemeClr>
              </a:solidFill>
            </a:endParaRPr>
          </a:p>
        </p:txBody>
      </p:sp>
      <p:sp>
        <p:nvSpPr>
          <p:cNvPr id="10" name="내용 개체 틀 9">
            <a:extLst>
              <a:ext uri="{FF2B5EF4-FFF2-40B4-BE49-F238E27FC236}">
                <a16:creationId xmlns:a16="http://schemas.microsoft.com/office/drawing/2014/main" id="{18C9FCB3-9857-40A3-91DC-ADA16E5CF3B7}"/>
              </a:ext>
            </a:extLst>
          </p:cNvPr>
          <p:cNvSpPr>
            <a:spLocks noGrp="1"/>
          </p:cNvSpPr>
          <p:nvPr>
            <p:ph sz="quarter" idx="4"/>
          </p:nvPr>
        </p:nvSpPr>
        <p:spPr>
          <a:xfrm>
            <a:off x="6172200" y="2213263"/>
            <a:ext cx="5183188" cy="3976400"/>
          </a:xfrm>
          <a:ln>
            <a:noFill/>
          </a:ln>
        </p:spPr>
        <p:txBody>
          <a:bodyPr>
            <a:normAutofit/>
          </a:bodyPr>
          <a:lstStyle/>
          <a:p>
            <a:r>
              <a:rPr lang="en-US" altLang="ko-KR" sz="2000" dirty="0">
                <a:solidFill>
                  <a:schemeClr val="bg1">
                    <a:lumMod val="85000"/>
                  </a:schemeClr>
                </a:solidFill>
              </a:rPr>
              <a:t>Target model is </a:t>
            </a:r>
            <a:r>
              <a:rPr lang="en-US" altLang="ko-KR" sz="2000" b="1" i="1" dirty="0">
                <a:solidFill>
                  <a:schemeClr val="bg1">
                    <a:lumMod val="85000"/>
                  </a:schemeClr>
                </a:solidFill>
              </a:rPr>
              <a:t>unknown</a:t>
            </a:r>
            <a:r>
              <a:rPr lang="en-US" altLang="ko-KR" sz="2000" dirty="0">
                <a:solidFill>
                  <a:schemeClr val="bg1">
                    <a:lumMod val="85000"/>
                  </a:schemeClr>
                </a:solidFill>
              </a:rPr>
              <a:t> to the attacker</a:t>
            </a:r>
          </a:p>
          <a:p>
            <a:r>
              <a:rPr lang="en-US" altLang="ko-KR" sz="2000" dirty="0">
                <a:solidFill>
                  <a:schemeClr val="bg1">
                    <a:lumMod val="85000"/>
                  </a:schemeClr>
                </a:solidFill>
              </a:rPr>
              <a:t>Transferability: Adversarial image crafted on a </a:t>
            </a:r>
            <a:r>
              <a:rPr lang="en-US" altLang="ko-KR" sz="2000" b="1" i="1" dirty="0">
                <a:solidFill>
                  <a:schemeClr val="bg1">
                    <a:lumMod val="85000"/>
                  </a:schemeClr>
                </a:solidFill>
              </a:rPr>
              <a:t>known</a:t>
            </a:r>
            <a:r>
              <a:rPr lang="en-US" altLang="ko-KR" sz="2000" dirty="0">
                <a:solidFill>
                  <a:schemeClr val="bg1">
                    <a:lumMod val="85000"/>
                  </a:schemeClr>
                </a:solidFill>
              </a:rPr>
              <a:t> (white-box) surrogate model can fool </a:t>
            </a:r>
            <a:r>
              <a:rPr lang="en-US" altLang="ko-KR" sz="2000" b="1" i="1" dirty="0">
                <a:solidFill>
                  <a:schemeClr val="bg1">
                    <a:lumMod val="85000"/>
                  </a:schemeClr>
                </a:solidFill>
              </a:rPr>
              <a:t>unknown</a:t>
            </a:r>
            <a:r>
              <a:rPr lang="en-US" altLang="ko-KR" sz="2000" dirty="0">
                <a:solidFill>
                  <a:schemeClr val="bg1">
                    <a:lumMod val="85000"/>
                  </a:schemeClr>
                </a:solidFill>
              </a:rPr>
              <a:t> (black-box) target models</a:t>
            </a:r>
          </a:p>
        </p:txBody>
      </p:sp>
      <p:sp>
        <p:nvSpPr>
          <p:cNvPr id="4" name="슬라이드 번호 개체 틀 3">
            <a:extLst>
              <a:ext uri="{FF2B5EF4-FFF2-40B4-BE49-F238E27FC236}">
                <a16:creationId xmlns:a16="http://schemas.microsoft.com/office/drawing/2014/main" id="{813B56CF-E179-4A60-8317-609515004CC1}"/>
              </a:ext>
            </a:extLst>
          </p:cNvPr>
          <p:cNvSpPr>
            <a:spLocks noGrp="1"/>
          </p:cNvSpPr>
          <p:nvPr>
            <p:ph type="sldNum" sz="quarter" idx="12"/>
          </p:nvPr>
        </p:nvSpPr>
        <p:spPr/>
        <p:txBody>
          <a:bodyPr/>
          <a:lstStyle/>
          <a:p>
            <a:fld id="{1D7E3998-2BFB-4414-AC15-78CB3FC6DFE0}" type="slidenum">
              <a:rPr lang="en-US" smtClean="0"/>
              <a:t>5</a:t>
            </a:fld>
            <a:endParaRPr lang="en-US" dirty="0"/>
          </a:p>
        </p:txBody>
      </p:sp>
      <p:pic>
        <p:nvPicPr>
          <p:cNvPr id="13" name="Picture 2">
            <a:extLst>
              <a:ext uri="{FF2B5EF4-FFF2-40B4-BE49-F238E27FC236}">
                <a16:creationId xmlns:a16="http://schemas.microsoft.com/office/drawing/2014/main" id="{33543845-98E8-487F-A96A-81684086861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5163" y="4225655"/>
            <a:ext cx="1195611" cy="1195956"/>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16" name="말풍선: 모서리가 둥근 사각형 15">
            <a:extLst>
              <a:ext uri="{FF2B5EF4-FFF2-40B4-BE49-F238E27FC236}">
                <a16:creationId xmlns:a16="http://schemas.microsoft.com/office/drawing/2014/main" id="{FD06EC27-453B-45B3-BC6E-B0F725A03EBD}"/>
              </a:ext>
            </a:extLst>
          </p:cNvPr>
          <p:cNvSpPr/>
          <p:nvPr/>
        </p:nvSpPr>
        <p:spPr>
          <a:xfrm>
            <a:off x="4531348" y="4188838"/>
            <a:ext cx="1312026" cy="451020"/>
          </a:xfrm>
          <a:prstGeom prst="wedgeRoundRectCallout">
            <a:avLst>
              <a:gd name="adj1" fmla="val -63974"/>
              <a:gd name="adj2" fmla="val 82393"/>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a:solidFill>
                  <a:schemeClr val="tx1"/>
                </a:solidFill>
              </a:rPr>
              <a:t>Dog!</a:t>
            </a:r>
            <a:endParaRPr lang="ko-KR" altLang="en-US" sz="2000" dirty="0">
              <a:solidFill>
                <a:schemeClr val="tx1"/>
              </a:solidFill>
            </a:endParaRPr>
          </a:p>
        </p:txBody>
      </p:sp>
      <p:pic>
        <p:nvPicPr>
          <p:cNvPr id="17" name="Picture 4" descr="신경망뉴런 네트워크깊은 배움인지 기술 개념입니다.벡터 그림">
            <a:extLst>
              <a:ext uri="{FF2B5EF4-FFF2-40B4-BE49-F238E27FC236}">
                <a16:creationId xmlns:a16="http://schemas.microsoft.com/office/drawing/2014/main" id="{5E332635-8164-40A5-88EA-6C0DA9913E14}"/>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9072" t="3512" r="9132" b="9778"/>
          <a:stretch/>
        </p:blipFill>
        <p:spPr bwMode="auto">
          <a:xfrm>
            <a:off x="2620741" y="4225655"/>
            <a:ext cx="1611205" cy="119595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D9DC900-6CAF-467B-AE6A-9E851FDBC758}"/>
              </a:ext>
            </a:extLst>
          </p:cNvPr>
          <p:cNvSpPr txBox="1"/>
          <p:nvPr/>
        </p:nvSpPr>
        <p:spPr>
          <a:xfrm>
            <a:off x="336336" y="5368418"/>
            <a:ext cx="1853264" cy="369332"/>
          </a:xfrm>
          <a:prstGeom prst="rect">
            <a:avLst/>
          </a:prstGeom>
          <a:noFill/>
        </p:spPr>
        <p:txBody>
          <a:bodyPr wrap="none" rtlCol="0">
            <a:spAutoFit/>
          </a:bodyPr>
          <a:lstStyle/>
          <a:p>
            <a:pPr algn="ctr"/>
            <a:r>
              <a:rPr lang="en-US" altLang="ko-KR" dirty="0"/>
              <a:t>Adversarial image</a:t>
            </a:r>
            <a:endParaRPr lang="ko-KR" altLang="en-US" dirty="0"/>
          </a:p>
        </p:txBody>
      </p:sp>
      <p:sp>
        <p:nvSpPr>
          <p:cNvPr id="22" name="TextBox 21">
            <a:extLst>
              <a:ext uri="{FF2B5EF4-FFF2-40B4-BE49-F238E27FC236}">
                <a16:creationId xmlns:a16="http://schemas.microsoft.com/office/drawing/2014/main" id="{7636504D-A2EB-4F6D-AD68-1B3D0D6EAA3C}"/>
              </a:ext>
            </a:extLst>
          </p:cNvPr>
          <p:cNvSpPr txBox="1"/>
          <p:nvPr/>
        </p:nvSpPr>
        <p:spPr>
          <a:xfrm>
            <a:off x="2719388" y="5362802"/>
            <a:ext cx="1413913" cy="369332"/>
          </a:xfrm>
          <a:prstGeom prst="rect">
            <a:avLst/>
          </a:prstGeom>
          <a:noFill/>
        </p:spPr>
        <p:txBody>
          <a:bodyPr wrap="none" rtlCol="0">
            <a:spAutoFit/>
          </a:bodyPr>
          <a:lstStyle/>
          <a:p>
            <a:pPr algn="ctr"/>
            <a:r>
              <a:rPr lang="en-US" altLang="ko-KR" dirty="0"/>
              <a:t>Target model</a:t>
            </a:r>
            <a:endParaRPr lang="ko-KR" altLang="en-US" dirty="0"/>
          </a:p>
        </p:txBody>
      </p:sp>
      <p:grpSp>
        <p:nvGrpSpPr>
          <p:cNvPr id="36" name="그룹 35">
            <a:extLst>
              <a:ext uri="{FF2B5EF4-FFF2-40B4-BE49-F238E27FC236}">
                <a16:creationId xmlns:a16="http://schemas.microsoft.com/office/drawing/2014/main" id="{933B0B46-AC4D-40D5-B739-BC5B48A55B04}"/>
              </a:ext>
            </a:extLst>
          </p:cNvPr>
          <p:cNvGrpSpPr/>
          <p:nvPr/>
        </p:nvGrpSpPr>
        <p:grpSpPr>
          <a:xfrm>
            <a:off x="6428716" y="3615148"/>
            <a:ext cx="5382271" cy="3123378"/>
            <a:chOff x="6251865" y="3598097"/>
            <a:chExt cx="5382271" cy="3123378"/>
          </a:xfrm>
        </p:grpSpPr>
        <p:pic>
          <p:nvPicPr>
            <p:cNvPr id="24" name="Picture 2">
              <a:extLst>
                <a:ext uri="{FF2B5EF4-FFF2-40B4-BE49-F238E27FC236}">
                  <a16:creationId xmlns:a16="http://schemas.microsoft.com/office/drawing/2014/main" id="{05D81AFD-5C6B-4556-90A1-F0AAF8ACDA35}"/>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580692" y="4521341"/>
              <a:ext cx="1195611" cy="1195956"/>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26" name="말풍선: 모서리가 둥근 사각형 25">
              <a:extLst>
                <a:ext uri="{FF2B5EF4-FFF2-40B4-BE49-F238E27FC236}">
                  <a16:creationId xmlns:a16="http://schemas.microsoft.com/office/drawing/2014/main" id="{8F78EFC7-683D-4D77-AC82-3E4E4225124C}"/>
                </a:ext>
              </a:extLst>
            </p:cNvPr>
            <p:cNvSpPr/>
            <p:nvPr/>
          </p:nvSpPr>
          <p:spPr>
            <a:xfrm>
              <a:off x="10320436" y="3598097"/>
              <a:ext cx="1312026" cy="451020"/>
            </a:xfrm>
            <a:prstGeom prst="wedgeRoundRectCallout">
              <a:avLst>
                <a:gd name="adj1" fmla="val -63974"/>
                <a:gd name="adj2" fmla="val 82393"/>
                <a:gd name="adj3" fmla="val 16667"/>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a:solidFill>
                    <a:schemeClr val="bg1">
                      <a:lumMod val="85000"/>
                    </a:schemeClr>
                  </a:solidFill>
                </a:rPr>
                <a:t>Dog!</a:t>
              </a:r>
              <a:endParaRPr lang="ko-KR" altLang="en-US" sz="2000" dirty="0">
                <a:solidFill>
                  <a:schemeClr val="bg1">
                    <a:lumMod val="85000"/>
                  </a:schemeClr>
                </a:solidFill>
              </a:endParaRPr>
            </a:p>
          </p:txBody>
        </p:sp>
        <p:pic>
          <p:nvPicPr>
            <p:cNvPr id="27" name="Picture 4" descr="신경망뉴런 네트워크깊은 배움인지 기술 개념입니다.벡터 그림">
              <a:extLst>
                <a:ext uri="{FF2B5EF4-FFF2-40B4-BE49-F238E27FC236}">
                  <a16:creationId xmlns:a16="http://schemas.microsoft.com/office/drawing/2014/main" id="{178CFFB5-00AD-4DED-B545-01DD66E796DC}"/>
                </a:ext>
              </a:extLst>
            </p:cNvPr>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9072" t="3512" r="9132" b="9778"/>
            <a:stretch/>
          </p:blipFill>
          <p:spPr bwMode="auto">
            <a:xfrm>
              <a:off x="8409829" y="3634914"/>
              <a:ext cx="1611205" cy="119595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4" descr="신경망뉴런 네트워크깊은 배움인지 기술 개념입니다.벡터 그림">
              <a:extLst>
                <a:ext uri="{FF2B5EF4-FFF2-40B4-BE49-F238E27FC236}">
                  <a16:creationId xmlns:a16="http://schemas.microsoft.com/office/drawing/2014/main" id="{3E5A89FA-CE76-4B1B-B148-77A17401FB72}"/>
                </a:ext>
              </a:extLst>
            </p:cNvPr>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9072" t="3512" r="9132" b="9778"/>
            <a:stretch/>
          </p:blipFill>
          <p:spPr bwMode="auto">
            <a:xfrm>
              <a:off x="8409829" y="5197747"/>
              <a:ext cx="1611205" cy="119595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F7401A7-A03F-4663-A5CD-D10033B682C6}"/>
                </a:ext>
              </a:extLst>
            </p:cNvPr>
            <p:cNvSpPr txBox="1"/>
            <p:nvPr/>
          </p:nvSpPr>
          <p:spPr>
            <a:xfrm>
              <a:off x="6251865" y="5664104"/>
              <a:ext cx="1853264" cy="369332"/>
            </a:xfrm>
            <a:prstGeom prst="rect">
              <a:avLst/>
            </a:prstGeom>
            <a:noFill/>
            <a:ln>
              <a:noFill/>
            </a:ln>
          </p:spPr>
          <p:txBody>
            <a:bodyPr wrap="none" rtlCol="0">
              <a:spAutoFit/>
            </a:bodyPr>
            <a:lstStyle/>
            <a:p>
              <a:pPr algn="ctr"/>
              <a:r>
                <a:rPr lang="en-US" altLang="ko-KR" dirty="0">
                  <a:solidFill>
                    <a:schemeClr val="bg1">
                      <a:lumMod val="85000"/>
                    </a:schemeClr>
                  </a:solidFill>
                </a:rPr>
                <a:t>Adversarial image</a:t>
              </a:r>
              <a:endParaRPr lang="ko-KR" altLang="en-US" dirty="0">
                <a:solidFill>
                  <a:schemeClr val="bg1">
                    <a:lumMod val="85000"/>
                  </a:schemeClr>
                </a:solidFill>
              </a:endParaRPr>
            </a:p>
          </p:txBody>
        </p:sp>
        <p:sp>
          <p:nvSpPr>
            <p:cNvPr id="30" name="TextBox 29">
              <a:extLst>
                <a:ext uri="{FF2B5EF4-FFF2-40B4-BE49-F238E27FC236}">
                  <a16:creationId xmlns:a16="http://schemas.microsoft.com/office/drawing/2014/main" id="{268249FC-8B68-4B89-9929-1633063F24FA}"/>
                </a:ext>
              </a:extLst>
            </p:cNvPr>
            <p:cNvSpPr txBox="1"/>
            <p:nvPr/>
          </p:nvSpPr>
          <p:spPr>
            <a:xfrm>
              <a:off x="8343942" y="4772061"/>
              <a:ext cx="1742978" cy="369332"/>
            </a:xfrm>
            <a:prstGeom prst="rect">
              <a:avLst/>
            </a:prstGeom>
            <a:noFill/>
            <a:ln>
              <a:noFill/>
            </a:ln>
          </p:spPr>
          <p:txBody>
            <a:bodyPr wrap="none" rtlCol="0">
              <a:spAutoFit/>
            </a:bodyPr>
            <a:lstStyle/>
            <a:p>
              <a:pPr algn="ctr"/>
              <a:r>
                <a:rPr lang="en-US" altLang="ko-KR" dirty="0">
                  <a:solidFill>
                    <a:schemeClr val="bg1">
                      <a:lumMod val="85000"/>
                    </a:schemeClr>
                  </a:solidFill>
                </a:rPr>
                <a:t>Surrogate model</a:t>
              </a:r>
              <a:endParaRPr lang="ko-KR" altLang="en-US" dirty="0">
                <a:solidFill>
                  <a:schemeClr val="bg1">
                    <a:lumMod val="85000"/>
                  </a:schemeClr>
                </a:solidFill>
              </a:endParaRPr>
            </a:p>
          </p:txBody>
        </p:sp>
        <p:sp>
          <p:nvSpPr>
            <p:cNvPr id="31" name="TextBox 30">
              <a:extLst>
                <a:ext uri="{FF2B5EF4-FFF2-40B4-BE49-F238E27FC236}">
                  <a16:creationId xmlns:a16="http://schemas.microsoft.com/office/drawing/2014/main" id="{A0240F6A-4672-4BF7-8702-FAAA23FCD443}"/>
                </a:ext>
              </a:extLst>
            </p:cNvPr>
            <p:cNvSpPr txBox="1"/>
            <p:nvPr/>
          </p:nvSpPr>
          <p:spPr>
            <a:xfrm>
              <a:off x="8471388" y="6352143"/>
              <a:ext cx="1413913" cy="369332"/>
            </a:xfrm>
            <a:prstGeom prst="rect">
              <a:avLst/>
            </a:prstGeom>
            <a:noFill/>
            <a:ln>
              <a:noFill/>
            </a:ln>
          </p:spPr>
          <p:txBody>
            <a:bodyPr wrap="none" rtlCol="0">
              <a:spAutoFit/>
            </a:bodyPr>
            <a:lstStyle/>
            <a:p>
              <a:pPr algn="ctr"/>
              <a:r>
                <a:rPr lang="en-US" altLang="ko-KR" dirty="0">
                  <a:solidFill>
                    <a:schemeClr val="bg1">
                      <a:lumMod val="85000"/>
                    </a:schemeClr>
                  </a:solidFill>
                </a:rPr>
                <a:t>Target model</a:t>
              </a:r>
              <a:endParaRPr lang="ko-KR" altLang="en-US" dirty="0">
                <a:solidFill>
                  <a:schemeClr val="bg1">
                    <a:lumMod val="85000"/>
                  </a:schemeClr>
                </a:solidFill>
              </a:endParaRPr>
            </a:p>
          </p:txBody>
        </p:sp>
        <p:sp>
          <p:nvSpPr>
            <p:cNvPr id="32" name="말풍선: 모서리가 둥근 사각형 31">
              <a:extLst>
                <a:ext uri="{FF2B5EF4-FFF2-40B4-BE49-F238E27FC236}">
                  <a16:creationId xmlns:a16="http://schemas.microsoft.com/office/drawing/2014/main" id="{05CAA43E-F983-4E45-BBB4-655E5B83EFC1}"/>
                </a:ext>
              </a:extLst>
            </p:cNvPr>
            <p:cNvSpPr/>
            <p:nvPr/>
          </p:nvSpPr>
          <p:spPr>
            <a:xfrm>
              <a:off x="10322110" y="5184967"/>
              <a:ext cx="1312026" cy="451020"/>
            </a:xfrm>
            <a:prstGeom prst="wedgeRoundRectCallout">
              <a:avLst>
                <a:gd name="adj1" fmla="val -63974"/>
                <a:gd name="adj2" fmla="val 82393"/>
                <a:gd name="adj3" fmla="val 16667"/>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a:solidFill>
                    <a:schemeClr val="bg1">
                      <a:lumMod val="85000"/>
                    </a:schemeClr>
                  </a:solidFill>
                </a:rPr>
                <a:t>Dog!</a:t>
              </a:r>
              <a:endParaRPr lang="ko-KR" altLang="en-US" sz="2000" dirty="0">
                <a:solidFill>
                  <a:schemeClr val="bg1">
                    <a:lumMod val="85000"/>
                  </a:schemeClr>
                </a:solidFill>
              </a:endParaRPr>
            </a:p>
          </p:txBody>
        </p:sp>
      </p:grpSp>
      <p:cxnSp>
        <p:nvCxnSpPr>
          <p:cNvPr id="34" name="직선 연결선 33">
            <a:extLst>
              <a:ext uri="{FF2B5EF4-FFF2-40B4-BE49-F238E27FC236}">
                <a16:creationId xmlns:a16="http://schemas.microsoft.com/office/drawing/2014/main" id="{99DB4F8E-C75A-4912-9A0B-B48EE3394EBC}"/>
              </a:ext>
            </a:extLst>
          </p:cNvPr>
          <p:cNvCxnSpPr>
            <a:cxnSpLocks/>
          </p:cNvCxnSpPr>
          <p:nvPr/>
        </p:nvCxnSpPr>
        <p:spPr>
          <a:xfrm>
            <a:off x="6085673" y="1558637"/>
            <a:ext cx="20654" cy="516849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326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C21B16B-8443-480F-9C84-5F1E3F6F6196}"/>
              </a:ext>
            </a:extLst>
          </p:cNvPr>
          <p:cNvSpPr>
            <a:spLocks noGrp="1"/>
          </p:cNvSpPr>
          <p:nvPr>
            <p:ph type="title"/>
          </p:nvPr>
        </p:nvSpPr>
        <p:spPr/>
        <p:txBody>
          <a:bodyPr/>
          <a:lstStyle/>
          <a:p>
            <a:r>
              <a:rPr lang="en-US" altLang="ko-KR" dirty="0"/>
              <a:t>White-box Attack vs. Black-box Attack</a:t>
            </a:r>
            <a:endParaRPr lang="ko-KR" altLang="en-US" dirty="0"/>
          </a:p>
        </p:txBody>
      </p:sp>
      <p:sp>
        <p:nvSpPr>
          <p:cNvPr id="7" name="텍스트 개체 틀 6">
            <a:extLst>
              <a:ext uri="{FF2B5EF4-FFF2-40B4-BE49-F238E27FC236}">
                <a16:creationId xmlns:a16="http://schemas.microsoft.com/office/drawing/2014/main" id="{4DE97F4D-C837-4AF2-84C9-7AA87EE0748B}"/>
              </a:ext>
            </a:extLst>
          </p:cNvPr>
          <p:cNvSpPr>
            <a:spLocks noGrp="1"/>
          </p:cNvSpPr>
          <p:nvPr>
            <p:ph type="body" idx="1"/>
          </p:nvPr>
        </p:nvSpPr>
        <p:spPr>
          <a:xfrm>
            <a:off x="839788" y="1681163"/>
            <a:ext cx="5157787" cy="386628"/>
          </a:xfrm>
        </p:spPr>
        <p:txBody>
          <a:bodyPr>
            <a:normAutofit fontScale="92500" lnSpcReduction="10000"/>
          </a:bodyPr>
          <a:lstStyle/>
          <a:p>
            <a:r>
              <a:rPr lang="en-US" altLang="ko-KR" dirty="0">
                <a:solidFill>
                  <a:schemeClr val="bg1">
                    <a:lumMod val="85000"/>
                  </a:schemeClr>
                </a:solidFill>
              </a:rPr>
              <a:t>White-box Attack</a:t>
            </a:r>
            <a:endParaRPr lang="ko-KR" altLang="en-US" dirty="0">
              <a:solidFill>
                <a:schemeClr val="bg1">
                  <a:lumMod val="85000"/>
                </a:schemeClr>
              </a:solidFill>
            </a:endParaRPr>
          </a:p>
        </p:txBody>
      </p:sp>
      <p:sp>
        <p:nvSpPr>
          <p:cNvPr id="8" name="내용 개체 틀 7">
            <a:extLst>
              <a:ext uri="{FF2B5EF4-FFF2-40B4-BE49-F238E27FC236}">
                <a16:creationId xmlns:a16="http://schemas.microsoft.com/office/drawing/2014/main" id="{68A1F2B6-4BB4-4B24-A739-1C676FFDD7DC}"/>
              </a:ext>
            </a:extLst>
          </p:cNvPr>
          <p:cNvSpPr>
            <a:spLocks noGrp="1"/>
          </p:cNvSpPr>
          <p:nvPr>
            <p:ph sz="half" idx="2"/>
          </p:nvPr>
        </p:nvSpPr>
        <p:spPr>
          <a:xfrm>
            <a:off x="839788" y="2213263"/>
            <a:ext cx="5157787" cy="3976399"/>
          </a:xfrm>
        </p:spPr>
        <p:txBody>
          <a:bodyPr/>
          <a:lstStyle/>
          <a:p>
            <a:r>
              <a:rPr lang="en-US" altLang="ko-KR" sz="2000" dirty="0">
                <a:solidFill>
                  <a:schemeClr val="bg1">
                    <a:lumMod val="85000"/>
                  </a:schemeClr>
                </a:solidFill>
              </a:rPr>
              <a:t>Requires knowledge of the model (weights, structures, </a:t>
            </a:r>
            <a:r>
              <a:rPr lang="en-US" altLang="ko-KR" sz="2000" dirty="0" err="1">
                <a:solidFill>
                  <a:schemeClr val="bg1">
                    <a:lumMod val="85000"/>
                  </a:schemeClr>
                </a:solidFill>
              </a:rPr>
              <a:t>etc</a:t>
            </a:r>
            <a:r>
              <a:rPr lang="en-US" altLang="ko-KR" sz="2000" dirty="0">
                <a:solidFill>
                  <a:schemeClr val="bg1">
                    <a:lumMod val="85000"/>
                  </a:schemeClr>
                </a:solidFill>
              </a:rPr>
              <a:t> …)</a:t>
            </a:r>
          </a:p>
          <a:p>
            <a:r>
              <a:rPr lang="en-US" altLang="ko-KR" sz="2000" dirty="0">
                <a:solidFill>
                  <a:schemeClr val="bg1">
                    <a:lumMod val="85000"/>
                  </a:schemeClr>
                </a:solidFill>
              </a:rPr>
              <a:t>Target model is </a:t>
            </a:r>
            <a:r>
              <a:rPr lang="en-US" altLang="ko-KR" sz="2000" b="1" i="1" dirty="0">
                <a:solidFill>
                  <a:schemeClr val="bg1">
                    <a:lumMod val="85000"/>
                  </a:schemeClr>
                </a:solidFill>
              </a:rPr>
              <a:t>known</a:t>
            </a:r>
            <a:r>
              <a:rPr lang="en-US" altLang="ko-KR" sz="2000" dirty="0">
                <a:solidFill>
                  <a:schemeClr val="bg1">
                    <a:lumMod val="85000"/>
                  </a:schemeClr>
                </a:solidFill>
              </a:rPr>
              <a:t> to the attacker</a:t>
            </a:r>
          </a:p>
          <a:p>
            <a:endParaRPr lang="ko-KR" altLang="en-US" sz="2000" dirty="0">
              <a:solidFill>
                <a:schemeClr val="bg1">
                  <a:lumMod val="85000"/>
                </a:schemeClr>
              </a:solidFill>
            </a:endParaRPr>
          </a:p>
        </p:txBody>
      </p:sp>
      <p:sp>
        <p:nvSpPr>
          <p:cNvPr id="9" name="텍스트 개체 틀 8">
            <a:extLst>
              <a:ext uri="{FF2B5EF4-FFF2-40B4-BE49-F238E27FC236}">
                <a16:creationId xmlns:a16="http://schemas.microsoft.com/office/drawing/2014/main" id="{F8B196CA-1957-474E-B8F2-EA03C7531EAF}"/>
              </a:ext>
            </a:extLst>
          </p:cNvPr>
          <p:cNvSpPr>
            <a:spLocks noGrp="1"/>
          </p:cNvSpPr>
          <p:nvPr>
            <p:ph type="body" sz="quarter" idx="3"/>
          </p:nvPr>
        </p:nvSpPr>
        <p:spPr>
          <a:xfrm>
            <a:off x="6172200" y="1681163"/>
            <a:ext cx="5183188" cy="386628"/>
          </a:xfrm>
        </p:spPr>
        <p:txBody>
          <a:bodyPr>
            <a:normAutofit fontScale="92500" lnSpcReduction="10000"/>
          </a:bodyPr>
          <a:lstStyle/>
          <a:p>
            <a:r>
              <a:rPr lang="en-US" altLang="ko-KR" dirty="0"/>
              <a:t>Transfer-based Black-box Attack</a:t>
            </a:r>
            <a:endParaRPr lang="ko-KR" altLang="en-US" dirty="0"/>
          </a:p>
        </p:txBody>
      </p:sp>
      <p:sp>
        <p:nvSpPr>
          <p:cNvPr id="10" name="내용 개체 틀 9">
            <a:extLst>
              <a:ext uri="{FF2B5EF4-FFF2-40B4-BE49-F238E27FC236}">
                <a16:creationId xmlns:a16="http://schemas.microsoft.com/office/drawing/2014/main" id="{18C9FCB3-9857-40A3-91DC-ADA16E5CF3B7}"/>
              </a:ext>
            </a:extLst>
          </p:cNvPr>
          <p:cNvSpPr>
            <a:spLocks noGrp="1"/>
          </p:cNvSpPr>
          <p:nvPr>
            <p:ph sz="quarter" idx="4"/>
          </p:nvPr>
        </p:nvSpPr>
        <p:spPr>
          <a:xfrm>
            <a:off x="6172200" y="2213263"/>
            <a:ext cx="5183188" cy="3976400"/>
          </a:xfrm>
        </p:spPr>
        <p:txBody>
          <a:bodyPr>
            <a:normAutofit/>
          </a:bodyPr>
          <a:lstStyle/>
          <a:p>
            <a:r>
              <a:rPr lang="en-US" altLang="ko-KR" sz="2000" dirty="0"/>
              <a:t>Target model is </a:t>
            </a:r>
            <a:r>
              <a:rPr lang="en-US" altLang="ko-KR" sz="2000" b="1" i="1" dirty="0">
                <a:solidFill>
                  <a:srgbClr val="0070C0"/>
                </a:solidFill>
              </a:rPr>
              <a:t>unknown</a:t>
            </a:r>
            <a:r>
              <a:rPr lang="en-US" altLang="ko-KR" sz="2000" dirty="0"/>
              <a:t> to the attacker</a:t>
            </a:r>
          </a:p>
          <a:p>
            <a:r>
              <a:rPr lang="en-US" altLang="ko-KR" sz="2000" dirty="0"/>
              <a:t>Transferability: Adversarial image crafted on a </a:t>
            </a:r>
            <a:r>
              <a:rPr lang="en-US" altLang="ko-KR" sz="2000" b="1" i="1" dirty="0">
                <a:solidFill>
                  <a:schemeClr val="accent2"/>
                </a:solidFill>
              </a:rPr>
              <a:t>known</a:t>
            </a:r>
            <a:r>
              <a:rPr lang="en-US" altLang="ko-KR" sz="2000" dirty="0"/>
              <a:t> (white-box) surrogate model can fool </a:t>
            </a:r>
            <a:r>
              <a:rPr lang="en-US" altLang="ko-KR" sz="2000" b="1" i="1" dirty="0">
                <a:solidFill>
                  <a:srgbClr val="0070C0"/>
                </a:solidFill>
              </a:rPr>
              <a:t>unknown</a:t>
            </a:r>
            <a:r>
              <a:rPr lang="en-US" altLang="ko-KR" sz="2000" dirty="0"/>
              <a:t> (black-box) target models</a:t>
            </a:r>
          </a:p>
        </p:txBody>
      </p:sp>
      <p:sp>
        <p:nvSpPr>
          <p:cNvPr id="4" name="슬라이드 번호 개체 틀 3">
            <a:extLst>
              <a:ext uri="{FF2B5EF4-FFF2-40B4-BE49-F238E27FC236}">
                <a16:creationId xmlns:a16="http://schemas.microsoft.com/office/drawing/2014/main" id="{813B56CF-E179-4A60-8317-609515004CC1}"/>
              </a:ext>
            </a:extLst>
          </p:cNvPr>
          <p:cNvSpPr>
            <a:spLocks noGrp="1"/>
          </p:cNvSpPr>
          <p:nvPr>
            <p:ph type="sldNum" sz="quarter" idx="12"/>
          </p:nvPr>
        </p:nvSpPr>
        <p:spPr/>
        <p:txBody>
          <a:bodyPr/>
          <a:lstStyle/>
          <a:p>
            <a:fld id="{1D7E3998-2BFB-4414-AC15-78CB3FC6DFE0}" type="slidenum">
              <a:rPr lang="en-US" smtClean="0"/>
              <a:t>6</a:t>
            </a:fld>
            <a:endParaRPr lang="en-US" dirty="0"/>
          </a:p>
        </p:txBody>
      </p:sp>
      <p:pic>
        <p:nvPicPr>
          <p:cNvPr id="13" name="Picture 2">
            <a:extLst>
              <a:ext uri="{FF2B5EF4-FFF2-40B4-BE49-F238E27FC236}">
                <a16:creationId xmlns:a16="http://schemas.microsoft.com/office/drawing/2014/main" id="{33543845-98E8-487F-A96A-81684086861F}"/>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65163" y="4225655"/>
            <a:ext cx="1195611" cy="1195956"/>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16" name="말풍선: 모서리가 둥근 사각형 15">
            <a:extLst>
              <a:ext uri="{FF2B5EF4-FFF2-40B4-BE49-F238E27FC236}">
                <a16:creationId xmlns:a16="http://schemas.microsoft.com/office/drawing/2014/main" id="{FD06EC27-453B-45B3-BC6E-B0F725A03EBD}"/>
              </a:ext>
            </a:extLst>
          </p:cNvPr>
          <p:cNvSpPr/>
          <p:nvPr/>
        </p:nvSpPr>
        <p:spPr>
          <a:xfrm>
            <a:off x="4531348" y="4188838"/>
            <a:ext cx="1312026" cy="451020"/>
          </a:xfrm>
          <a:prstGeom prst="wedgeRoundRectCallout">
            <a:avLst>
              <a:gd name="adj1" fmla="val -63974"/>
              <a:gd name="adj2" fmla="val 82393"/>
              <a:gd name="adj3" fmla="val 16667"/>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a:solidFill>
                  <a:schemeClr val="bg1">
                    <a:lumMod val="85000"/>
                  </a:schemeClr>
                </a:solidFill>
              </a:rPr>
              <a:t>Dog!</a:t>
            </a:r>
            <a:endParaRPr lang="ko-KR" altLang="en-US" sz="2000" dirty="0">
              <a:solidFill>
                <a:schemeClr val="bg1">
                  <a:lumMod val="85000"/>
                </a:schemeClr>
              </a:solidFill>
            </a:endParaRPr>
          </a:p>
        </p:txBody>
      </p:sp>
      <p:pic>
        <p:nvPicPr>
          <p:cNvPr id="17" name="Picture 4" descr="신경망뉴런 네트워크깊은 배움인지 기술 개념입니다.벡터 그림">
            <a:extLst>
              <a:ext uri="{FF2B5EF4-FFF2-40B4-BE49-F238E27FC236}">
                <a16:creationId xmlns:a16="http://schemas.microsoft.com/office/drawing/2014/main" id="{5E332635-8164-40A5-88EA-6C0DA9913E14}"/>
              </a:ext>
            </a:extLst>
          </p:cNvPr>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9072" t="3512" r="9132" b="9778"/>
          <a:stretch/>
        </p:blipFill>
        <p:spPr bwMode="auto">
          <a:xfrm>
            <a:off x="2620741" y="4225655"/>
            <a:ext cx="1611205" cy="119595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D9DC900-6CAF-467B-AE6A-9E851FDBC758}"/>
              </a:ext>
            </a:extLst>
          </p:cNvPr>
          <p:cNvSpPr txBox="1"/>
          <p:nvPr/>
        </p:nvSpPr>
        <p:spPr>
          <a:xfrm>
            <a:off x="336336" y="5368418"/>
            <a:ext cx="1853264" cy="369332"/>
          </a:xfrm>
          <a:prstGeom prst="rect">
            <a:avLst/>
          </a:prstGeom>
          <a:noFill/>
        </p:spPr>
        <p:txBody>
          <a:bodyPr wrap="none" rtlCol="0">
            <a:spAutoFit/>
          </a:bodyPr>
          <a:lstStyle/>
          <a:p>
            <a:pPr algn="ctr"/>
            <a:r>
              <a:rPr lang="en-US" altLang="ko-KR" dirty="0">
                <a:solidFill>
                  <a:schemeClr val="bg1">
                    <a:lumMod val="85000"/>
                  </a:schemeClr>
                </a:solidFill>
              </a:rPr>
              <a:t>Adversarial image</a:t>
            </a:r>
            <a:endParaRPr lang="ko-KR" altLang="en-US" dirty="0">
              <a:solidFill>
                <a:schemeClr val="bg1">
                  <a:lumMod val="85000"/>
                </a:schemeClr>
              </a:solidFill>
            </a:endParaRPr>
          </a:p>
        </p:txBody>
      </p:sp>
      <p:sp>
        <p:nvSpPr>
          <p:cNvPr id="22" name="TextBox 21">
            <a:extLst>
              <a:ext uri="{FF2B5EF4-FFF2-40B4-BE49-F238E27FC236}">
                <a16:creationId xmlns:a16="http://schemas.microsoft.com/office/drawing/2014/main" id="{7636504D-A2EB-4F6D-AD68-1B3D0D6EAA3C}"/>
              </a:ext>
            </a:extLst>
          </p:cNvPr>
          <p:cNvSpPr txBox="1"/>
          <p:nvPr/>
        </p:nvSpPr>
        <p:spPr>
          <a:xfrm>
            <a:off x="2719388" y="5362802"/>
            <a:ext cx="1413913" cy="369332"/>
          </a:xfrm>
          <a:prstGeom prst="rect">
            <a:avLst/>
          </a:prstGeom>
          <a:noFill/>
        </p:spPr>
        <p:txBody>
          <a:bodyPr wrap="none" rtlCol="0">
            <a:spAutoFit/>
          </a:bodyPr>
          <a:lstStyle/>
          <a:p>
            <a:pPr algn="ctr"/>
            <a:r>
              <a:rPr lang="en-US" altLang="ko-KR" dirty="0">
                <a:solidFill>
                  <a:schemeClr val="bg1">
                    <a:lumMod val="85000"/>
                  </a:schemeClr>
                </a:solidFill>
              </a:rPr>
              <a:t>Target model</a:t>
            </a:r>
            <a:endParaRPr lang="ko-KR" altLang="en-US" dirty="0">
              <a:solidFill>
                <a:schemeClr val="bg1">
                  <a:lumMod val="85000"/>
                </a:schemeClr>
              </a:solidFill>
            </a:endParaRPr>
          </a:p>
        </p:txBody>
      </p:sp>
      <p:grpSp>
        <p:nvGrpSpPr>
          <p:cNvPr id="36" name="그룹 35">
            <a:extLst>
              <a:ext uri="{FF2B5EF4-FFF2-40B4-BE49-F238E27FC236}">
                <a16:creationId xmlns:a16="http://schemas.microsoft.com/office/drawing/2014/main" id="{933B0B46-AC4D-40D5-B739-BC5B48A55B04}"/>
              </a:ext>
            </a:extLst>
          </p:cNvPr>
          <p:cNvGrpSpPr/>
          <p:nvPr/>
        </p:nvGrpSpPr>
        <p:grpSpPr>
          <a:xfrm>
            <a:off x="6428716" y="3615148"/>
            <a:ext cx="5382271" cy="3123378"/>
            <a:chOff x="6251865" y="3598097"/>
            <a:chExt cx="5382271" cy="3123378"/>
          </a:xfrm>
        </p:grpSpPr>
        <p:pic>
          <p:nvPicPr>
            <p:cNvPr id="24" name="Picture 2">
              <a:extLst>
                <a:ext uri="{FF2B5EF4-FFF2-40B4-BE49-F238E27FC236}">
                  <a16:creationId xmlns:a16="http://schemas.microsoft.com/office/drawing/2014/main" id="{05D81AFD-5C6B-4556-90A1-F0AAF8ACDA3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0692" y="4521341"/>
              <a:ext cx="1195611" cy="1195956"/>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26" name="말풍선: 모서리가 둥근 사각형 25">
              <a:extLst>
                <a:ext uri="{FF2B5EF4-FFF2-40B4-BE49-F238E27FC236}">
                  <a16:creationId xmlns:a16="http://schemas.microsoft.com/office/drawing/2014/main" id="{8F78EFC7-683D-4D77-AC82-3E4E4225124C}"/>
                </a:ext>
              </a:extLst>
            </p:cNvPr>
            <p:cNvSpPr/>
            <p:nvPr/>
          </p:nvSpPr>
          <p:spPr>
            <a:xfrm>
              <a:off x="10320436" y="3598097"/>
              <a:ext cx="1312026" cy="451020"/>
            </a:xfrm>
            <a:prstGeom prst="wedgeRoundRectCallout">
              <a:avLst>
                <a:gd name="adj1" fmla="val -63974"/>
                <a:gd name="adj2" fmla="val 82393"/>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a:solidFill>
                    <a:schemeClr val="tx1"/>
                  </a:solidFill>
                </a:rPr>
                <a:t>Dog!</a:t>
              </a:r>
              <a:endParaRPr lang="ko-KR" altLang="en-US" sz="2000" dirty="0">
                <a:solidFill>
                  <a:schemeClr val="tx1"/>
                </a:solidFill>
              </a:endParaRPr>
            </a:p>
          </p:txBody>
        </p:sp>
        <p:pic>
          <p:nvPicPr>
            <p:cNvPr id="27" name="Picture 4" descr="신경망뉴런 네트워크깊은 배움인지 기술 개념입니다.벡터 그림">
              <a:extLst>
                <a:ext uri="{FF2B5EF4-FFF2-40B4-BE49-F238E27FC236}">
                  <a16:creationId xmlns:a16="http://schemas.microsoft.com/office/drawing/2014/main" id="{178CFFB5-00AD-4DED-B545-01DD66E796DC}"/>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9072" t="3512" r="9132" b="9778"/>
            <a:stretch/>
          </p:blipFill>
          <p:spPr bwMode="auto">
            <a:xfrm>
              <a:off x="8409829" y="3634914"/>
              <a:ext cx="1611205" cy="119595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신경망뉴런 네트워크깊은 배움인지 기술 개념입니다.벡터 그림">
              <a:extLst>
                <a:ext uri="{FF2B5EF4-FFF2-40B4-BE49-F238E27FC236}">
                  <a16:creationId xmlns:a16="http://schemas.microsoft.com/office/drawing/2014/main" id="{3E5A89FA-CE76-4B1B-B148-77A17401FB72}"/>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9072" t="3512" r="9132" b="9778"/>
            <a:stretch/>
          </p:blipFill>
          <p:spPr bwMode="auto">
            <a:xfrm>
              <a:off x="8409829" y="5197747"/>
              <a:ext cx="1611205" cy="119595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F7401A7-A03F-4663-A5CD-D10033B682C6}"/>
                </a:ext>
              </a:extLst>
            </p:cNvPr>
            <p:cNvSpPr txBox="1"/>
            <p:nvPr/>
          </p:nvSpPr>
          <p:spPr>
            <a:xfrm>
              <a:off x="6251865" y="5664104"/>
              <a:ext cx="1853264" cy="369332"/>
            </a:xfrm>
            <a:prstGeom prst="rect">
              <a:avLst/>
            </a:prstGeom>
            <a:noFill/>
          </p:spPr>
          <p:txBody>
            <a:bodyPr wrap="none" rtlCol="0">
              <a:spAutoFit/>
            </a:bodyPr>
            <a:lstStyle/>
            <a:p>
              <a:pPr algn="ctr"/>
              <a:r>
                <a:rPr lang="en-US" altLang="ko-KR" dirty="0"/>
                <a:t>Adversarial image</a:t>
              </a:r>
              <a:endParaRPr lang="ko-KR" altLang="en-US" dirty="0"/>
            </a:p>
          </p:txBody>
        </p:sp>
        <p:sp>
          <p:nvSpPr>
            <p:cNvPr id="30" name="TextBox 29">
              <a:extLst>
                <a:ext uri="{FF2B5EF4-FFF2-40B4-BE49-F238E27FC236}">
                  <a16:creationId xmlns:a16="http://schemas.microsoft.com/office/drawing/2014/main" id="{268249FC-8B68-4B89-9929-1633063F24FA}"/>
                </a:ext>
              </a:extLst>
            </p:cNvPr>
            <p:cNvSpPr txBox="1"/>
            <p:nvPr/>
          </p:nvSpPr>
          <p:spPr>
            <a:xfrm>
              <a:off x="8343942" y="4772061"/>
              <a:ext cx="1742978" cy="369332"/>
            </a:xfrm>
            <a:prstGeom prst="rect">
              <a:avLst/>
            </a:prstGeom>
            <a:noFill/>
          </p:spPr>
          <p:txBody>
            <a:bodyPr wrap="none" rtlCol="0">
              <a:spAutoFit/>
            </a:bodyPr>
            <a:lstStyle/>
            <a:p>
              <a:pPr algn="ctr"/>
              <a:r>
                <a:rPr lang="en-US" altLang="ko-KR" dirty="0"/>
                <a:t>Surrogate model</a:t>
              </a:r>
              <a:endParaRPr lang="ko-KR" altLang="en-US" dirty="0"/>
            </a:p>
          </p:txBody>
        </p:sp>
        <p:sp>
          <p:nvSpPr>
            <p:cNvPr id="31" name="TextBox 30">
              <a:extLst>
                <a:ext uri="{FF2B5EF4-FFF2-40B4-BE49-F238E27FC236}">
                  <a16:creationId xmlns:a16="http://schemas.microsoft.com/office/drawing/2014/main" id="{A0240F6A-4672-4BF7-8702-FAAA23FCD443}"/>
                </a:ext>
              </a:extLst>
            </p:cNvPr>
            <p:cNvSpPr txBox="1"/>
            <p:nvPr/>
          </p:nvSpPr>
          <p:spPr>
            <a:xfrm>
              <a:off x="8471388" y="6352143"/>
              <a:ext cx="1413913" cy="369332"/>
            </a:xfrm>
            <a:prstGeom prst="rect">
              <a:avLst/>
            </a:prstGeom>
            <a:noFill/>
          </p:spPr>
          <p:txBody>
            <a:bodyPr wrap="none" rtlCol="0">
              <a:spAutoFit/>
            </a:bodyPr>
            <a:lstStyle/>
            <a:p>
              <a:pPr algn="ctr"/>
              <a:r>
                <a:rPr lang="en-US" altLang="ko-KR" dirty="0"/>
                <a:t>Target model</a:t>
              </a:r>
              <a:endParaRPr lang="ko-KR" altLang="en-US" dirty="0"/>
            </a:p>
          </p:txBody>
        </p:sp>
        <p:sp>
          <p:nvSpPr>
            <p:cNvPr id="32" name="말풍선: 모서리가 둥근 사각형 31">
              <a:extLst>
                <a:ext uri="{FF2B5EF4-FFF2-40B4-BE49-F238E27FC236}">
                  <a16:creationId xmlns:a16="http://schemas.microsoft.com/office/drawing/2014/main" id="{05CAA43E-F983-4E45-BBB4-655E5B83EFC1}"/>
                </a:ext>
              </a:extLst>
            </p:cNvPr>
            <p:cNvSpPr/>
            <p:nvPr/>
          </p:nvSpPr>
          <p:spPr>
            <a:xfrm>
              <a:off x="10322110" y="5184967"/>
              <a:ext cx="1312026" cy="451020"/>
            </a:xfrm>
            <a:prstGeom prst="wedgeRoundRectCallout">
              <a:avLst>
                <a:gd name="adj1" fmla="val -63974"/>
                <a:gd name="adj2" fmla="val 82393"/>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a:solidFill>
                    <a:schemeClr val="tx1"/>
                  </a:solidFill>
                </a:rPr>
                <a:t>Dog!</a:t>
              </a:r>
              <a:endParaRPr lang="ko-KR" altLang="en-US" sz="2000" dirty="0">
                <a:solidFill>
                  <a:schemeClr val="tx1"/>
                </a:solidFill>
              </a:endParaRPr>
            </a:p>
          </p:txBody>
        </p:sp>
      </p:grpSp>
      <p:cxnSp>
        <p:nvCxnSpPr>
          <p:cNvPr id="34" name="직선 연결선 33">
            <a:extLst>
              <a:ext uri="{FF2B5EF4-FFF2-40B4-BE49-F238E27FC236}">
                <a16:creationId xmlns:a16="http://schemas.microsoft.com/office/drawing/2014/main" id="{99DB4F8E-C75A-4912-9A0B-B48EE3394EBC}"/>
              </a:ext>
            </a:extLst>
          </p:cNvPr>
          <p:cNvCxnSpPr>
            <a:cxnSpLocks/>
          </p:cNvCxnSpPr>
          <p:nvPr/>
        </p:nvCxnSpPr>
        <p:spPr>
          <a:xfrm>
            <a:off x="6085673" y="1558637"/>
            <a:ext cx="20654" cy="516849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700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C21B16B-8443-480F-9C84-5F1E3F6F6196}"/>
              </a:ext>
            </a:extLst>
          </p:cNvPr>
          <p:cNvSpPr>
            <a:spLocks noGrp="1"/>
          </p:cNvSpPr>
          <p:nvPr>
            <p:ph type="title"/>
          </p:nvPr>
        </p:nvSpPr>
        <p:spPr/>
        <p:txBody>
          <a:bodyPr/>
          <a:lstStyle/>
          <a:p>
            <a:r>
              <a:rPr lang="en-US" altLang="ko-KR" dirty="0"/>
              <a:t>White-box Attack vs. Black-box Attack</a:t>
            </a:r>
            <a:endParaRPr lang="ko-KR" altLang="en-US" dirty="0"/>
          </a:p>
        </p:txBody>
      </p:sp>
      <p:sp>
        <p:nvSpPr>
          <p:cNvPr id="9" name="텍스트 개체 틀 8">
            <a:extLst>
              <a:ext uri="{FF2B5EF4-FFF2-40B4-BE49-F238E27FC236}">
                <a16:creationId xmlns:a16="http://schemas.microsoft.com/office/drawing/2014/main" id="{F8B196CA-1957-474E-B8F2-EA03C7531EAF}"/>
              </a:ext>
            </a:extLst>
          </p:cNvPr>
          <p:cNvSpPr>
            <a:spLocks noGrp="1"/>
          </p:cNvSpPr>
          <p:nvPr>
            <p:ph type="body" sz="quarter" idx="3"/>
          </p:nvPr>
        </p:nvSpPr>
        <p:spPr>
          <a:xfrm>
            <a:off x="6172200" y="1681163"/>
            <a:ext cx="5183188" cy="386628"/>
          </a:xfrm>
          <a:ln>
            <a:noFill/>
          </a:ln>
        </p:spPr>
        <p:txBody>
          <a:bodyPr>
            <a:normAutofit fontScale="92500" lnSpcReduction="10000"/>
          </a:bodyPr>
          <a:lstStyle/>
          <a:p>
            <a:r>
              <a:rPr lang="en-US" altLang="ko-KR" dirty="0"/>
              <a:t>Transfer-based Black-box Attack</a:t>
            </a:r>
            <a:endParaRPr lang="ko-KR" altLang="en-US" dirty="0"/>
          </a:p>
        </p:txBody>
      </p:sp>
      <p:sp>
        <p:nvSpPr>
          <p:cNvPr id="10" name="내용 개체 틀 9">
            <a:extLst>
              <a:ext uri="{FF2B5EF4-FFF2-40B4-BE49-F238E27FC236}">
                <a16:creationId xmlns:a16="http://schemas.microsoft.com/office/drawing/2014/main" id="{18C9FCB3-9857-40A3-91DC-ADA16E5CF3B7}"/>
              </a:ext>
            </a:extLst>
          </p:cNvPr>
          <p:cNvSpPr>
            <a:spLocks noGrp="1"/>
          </p:cNvSpPr>
          <p:nvPr>
            <p:ph sz="quarter" idx="4"/>
          </p:nvPr>
        </p:nvSpPr>
        <p:spPr>
          <a:xfrm>
            <a:off x="6172200" y="2213263"/>
            <a:ext cx="5183188" cy="3976400"/>
          </a:xfrm>
          <a:ln>
            <a:noFill/>
          </a:ln>
        </p:spPr>
        <p:txBody>
          <a:bodyPr>
            <a:normAutofit/>
          </a:bodyPr>
          <a:lstStyle/>
          <a:p>
            <a:r>
              <a:rPr lang="en-US" altLang="ko-KR" sz="2000" dirty="0"/>
              <a:t>However, simple white-box attacks usually suffer from </a:t>
            </a:r>
            <a:r>
              <a:rPr lang="en-US" altLang="ko-KR" sz="2000" b="1" i="1" dirty="0"/>
              <a:t>low transferability</a:t>
            </a:r>
          </a:p>
        </p:txBody>
      </p:sp>
      <p:sp>
        <p:nvSpPr>
          <p:cNvPr id="4" name="슬라이드 번호 개체 틀 3">
            <a:extLst>
              <a:ext uri="{FF2B5EF4-FFF2-40B4-BE49-F238E27FC236}">
                <a16:creationId xmlns:a16="http://schemas.microsoft.com/office/drawing/2014/main" id="{813B56CF-E179-4A60-8317-609515004CC1}"/>
              </a:ext>
            </a:extLst>
          </p:cNvPr>
          <p:cNvSpPr>
            <a:spLocks noGrp="1"/>
          </p:cNvSpPr>
          <p:nvPr>
            <p:ph type="sldNum" sz="quarter" idx="12"/>
          </p:nvPr>
        </p:nvSpPr>
        <p:spPr/>
        <p:txBody>
          <a:bodyPr/>
          <a:lstStyle/>
          <a:p>
            <a:fld id="{1D7E3998-2BFB-4414-AC15-78CB3FC6DFE0}" type="slidenum">
              <a:rPr lang="en-US" smtClean="0"/>
              <a:t>7</a:t>
            </a:fld>
            <a:endParaRPr lang="en-US" dirty="0"/>
          </a:p>
        </p:txBody>
      </p:sp>
      <p:grpSp>
        <p:nvGrpSpPr>
          <p:cNvPr id="36" name="그룹 35">
            <a:extLst>
              <a:ext uri="{FF2B5EF4-FFF2-40B4-BE49-F238E27FC236}">
                <a16:creationId xmlns:a16="http://schemas.microsoft.com/office/drawing/2014/main" id="{933B0B46-AC4D-40D5-B739-BC5B48A55B04}"/>
              </a:ext>
            </a:extLst>
          </p:cNvPr>
          <p:cNvGrpSpPr/>
          <p:nvPr/>
        </p:nvGrpSpPr>
        <p:grpSpPr>
          <a:xfrm>
            <a:off x="6428716" y="3615148"/>
            <a:ext cx="5382271" cy="3123378"/>
            <a:chOff x="6251865" y="3598097"/>
            <a:chExt cx="5382271" cy="3123378"/>
          </a:xfrm>
        </p:grpSpPr>
        <p:pic>
          <p:nvPicPr>
            <p:cNvPr id="24" name="Picture 2">
              <a:extLst>
                <a:ext uri="{FF2B5EF4-FFF2-40B4-BE49-F238E27FC236}">
                  <a16:creationId xmlns:a16="http://schemas.microsoft.com/office/drawing/2014/main" id="{05D81AFD-5C6B-4556-90A1-F0AAF8ACDA35}"/>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580692" y="4521341"/>
              <a:ext cx="1195611" cy="1195956"/>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26" name="말풍선: 모서리가 둥근 사각형 25">
              <a:extLst>
                <a:ext uri="{FF2B5EF4-FFF2-40B4-BE49-F238E27FC236}">
                  <a16:creationId xmlns:a16="http://schemas.microsoft.com/office/drawing/2014/main" id="{8F78EFC7-683D-4D77-AC82-3E4E4225124C}"/>
                </a:ext>
              </a:extLst>
            </p:cNvPr>
            <p:cNvSpPr/>
            <p:nvPr/>
          </p:nvSpPr>
          <p:spPr>
            <a:xfrm>
              <a:off x="10320436" y="3598097"/>
              <a:ext cx="1312026" cy="451020"/>
            </a:xfrm>
            <a:prstGeom prst="wedgeRoundRectCallout">
              <a:avLst>
                <a:gd name="adj1" fmla="val -63974"/>
                <a:gd name="adj2" fmla="val 82393"/>
                <a:gd name="adj3" fmla="val 16667"/>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a:solidFill>
                    <a:schemeClr val="bg1">
                      <a:lumMod val="85000"/>
                    </a:schemeClr>
                  </a:solidFill>
                </a:rPr>
                <a:t>Dog!</a:t>
              </a:r>
              <a:endParaRPr lang="ko-KR" altLang="en-US" sz="2000" dirty="0">
                <a:solidFill>
                  <a:schemeClr val="bg1">
                    <a:lumMod val="85000"/>
                  </a:schemeClr>
                </a:solidFill>
              </a:endParaRPr>
            </a:p>
          </p:txBody>
        </p:sp>
        <p:pic>
          <p:nvPicPr>
            <p:cNvPr id="27" name="Picture 4" descr="신경망뉴런 네트워크깊은 배움인지 기술 개념입니다.벡터 그림">
              <a:extLst>
                <a:ext uri="{FF2B5EF4-FFF2-40B4-BE49-F238E27FC236}">
                  <a16:creationId xmlns:a16="http://schemas.microsoft.com/office/drawing/2014/main" id="{178CFFB5-00AD-4DED-B545-01DD66E796DC}"/>
                </a:ext>
              </a:extLst>
            </p:cNvPr>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9072" t="3512" r="9132" b="9778"/>
            <a:stretch/>
          </p:blipFill>
          <p:spPr bwMode="auto">
            <a:xfrm>
              <a:off x="8409829" y="3634914"/>
              <a:ext cx="1611205" cy="119595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4" descr="신경망뉴런 네트워크깊은 배움인지 기술 개념입니다.벡터 그림">
              <a:extLst>
                <a:ext uri="{FF2B5EF4-FFF2-40B4-BE49-F238E27FC236}">
                  <a16:creationId xmlns:a16="http://schemas.microsoft.com/office/drawing/2014/main" id="{3E5A89FA-CE76-4B1B-B148-77A17401FB72}"/>
                </a:ext>
              </a:extLst>
            </p:cNvPr>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9072" t="3512" r="9132" b="9778"/>
            <a:stretch/>
          </p:blipFill>
          <p:spPr bwMode="auto">
            <a:xfrm>
              <a:off x="8409829" y="5197747"/>
              <a:ext cx="1611205" cy="119595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F7401A7-A03F-4663-A5CD-D10033B682C6}"/>
                </a:ext>
              </a:extLst>
            </p:cNvPr>
            <p:cNvSpPr txBox="1"/>
            <p:nvPr/>
          </p:nvSpPr>
          <p:spPr>
            <a:xfrm>
              <a:off x="6251865" y="5664104"/>
              <a:ext cx="1853264" cy="369332"/>
            </a:xfrm>
            <a:prstGeom prst="rect">
              <a:avLst/>
            </a:prstGeom>
            <a:noFill/>
            <a:ln>
              <a:noFill/>
            </a:ln>
          </p:spPr>
          <p:txBody>
            <a:bodyPr wrap="none" rtlCol="0">
              <a:spAutoFit/>
            </a:bodyPr>
            <a:lstStyle/>
            <a:p>
              <a:pPr algn="ctr"/>
              <a:r>
                <a:rPr lang="en-US" altLang="ko-KR" dirty="0">
                  <a:solidFill>
                    <a:schemeClr val="bg1">
                      <a:lumMod val="85000"/>
                    </a:schemeClr>
                  </a:solidFill>
                </a:rPr>
                <a:t>Adversarial image</a:t>
              </a:r>
              <a:endParaRPr lang="ko-KR" altLang="en-US" dirty="0">
                <a:solidFill>
                  <a:schemeClr val="bg1">
                    <a:lumMod val="85000"/>
                  </a:schemeClr>
                </a:solidFill>
              </a:endParaRPr>
            </a:p>
          </p:txBody>
        </p:sp>
        <p:sp>
          <p:nvSpPr>
            <p:cNvPr id="30" name="TextBox 29">
              <a:extLst>
                <a:ext uri="{FF2B5EF4-FFF2-40B4-BE49-F238E27FC236}">
                  <a16:creationId xmlns:a16="http://schemas.microsoft.com/office/drawing/2014/main" id="{268249FC-8B68-4B89-9929-1633063F24FA}"/>
                </a:ext>
              </a:extLst>
            </p:cNvPr>
            <p:cNvSpPr txBox="1"/>
            <p:nvPr/>
          </p:nvSpPr>
          <p:spPr>
            <a:xfrm>
              <a:off x="8343942" y="4772061"/>
              <a:ext cx="1742978" cy="369332"/>
            </a:xfrm>
            <a:prstGeom prst="rect">
              <a:avLst/>
            </a:prstGeom>
            <a:noFill/>
            <a:ln>
              <a:noFill/>
            </a:ln>
          </p:spPr>
          <p:txBody>
            <a:bodyPr wrap="none" rtlCol="0">
              <a:spAutoFit/>
            </a:bodyPr>
            <a:lstStyle/>
            <a:p>
              <a:pPr algn="ctr"/>
              <a:r>
                <a:rPr lang="en-US" altLang="ko-KR" dirty="0">
                  <a:solidFill>
                    <a:schemeClr val="bg1">
                      <a:lumMod val="85000"/>
                    </a:schemeClr>
                  </a:solidFill>
                </a:rPr>
                <a:t>Surrogate model</a:t>
              </a:r>
              <a:endParaRPr lang="ko-KR" altLang="en-US" dirty="0">
                <a:solidFill>
                  <a:schemeClr val="bg1">
                    <a:lumMod val="85000"/>
                  </a:schemeClr>
                </a:solidFill>
              </a:endParaRPr>
            </a:p>
          </p:txBody>
        </p:sp>
        <p:sp>
          <p:nvSpPr>
            <p:cNvPr id="31" name="TextBox 30">
              <a:extLst>
                <a:ext uri="{FF2B5EF4-FFF2-40B4-BE49-F238E27FC236}">
                  <a16:creationId xmlns:a16="http://schemas.microsoft.com/office/drawing/2014/main" id="{A0240F6A-4672-4BF7-8702-FAAA23FCD443}"/>
                </a:ext>
              </a:extLst>
            </p:cNvPr>
            <p:cNvSpPr txBox="1"/>
            <p:nvPr/>
          </p:nvSpPr>
          <p:spPr>
            <a:xfrm>
              <a:off x="8471388" y="6352143"/>
              <a:ext cx="1413913" cy="369332"/>
            </a:xfrm>
            <a:prstGeom prst="rect">
              <a:avLst/>
            </a:prstGeom>
            <a:noFill/>
            <a:ln>
              <a:noFill/>
            </a:ln>
          </p:spPr>
          <p:txBody>
            <a:bodyPr wrap="none" rtlCol="0">
              <a:spAutoFit/>
            </a:bodyPr>
            <a:lstStyle/>
            <a:p>
              <a:pPr algn="ctr"/>
              <a:r>
                <a:rPr lang="en-US" altLang="ko-KR" dirty="0">
                  <a:solidFill>
                    <a:schemeClr val="bg1">
                      <a:lumMod val="85000"/>
                    </a:schemeClr>
                  </a:solidFill>
                </a:rPr>
                <a:t>Target model</a:t>
              </a:r>
              <a:endParaRPr lang="ko-KR" altLang="en-US" dirty="0">
                <a:solidFill>
                  <a:schemeClr val="bg1">
                    <a:lumMod val="85000"/>
                  </a:schemeClr>
                </a:solidFill>
              </a:endParaRPr>
            </a:p>
          </p:txBody>
        </p:sp>
        <p:sp>
          <p:nvSpPr>
            <p:cNvPr id="32" name="말풍선: 모서리가 둥근 사각형 31">
              <a:extLst>
                <a:ext uri="{FF2B5EF4-FFF2-40B4-BE49-F238E27FC236}">
                  <a16:creationId xmlns:a16="http://schemas.microsoft.com/office/drawing/2014/main" id="{05CAA43E-F983-4E45-BBB4-655E5B83EFC1}"/>
                </a:ext>
              </a:extLst>
            </p:cNvPr>
            <p:cNvSpPr/>
            <p:nvPr/>
          </p:nvSpPr>
          <p:spPr>
            <a:xfrm>
              <a:off x="10322110" y="5184967"/>
              <a:ext cx="1312026" cy="451020"/>
            </a:xfrm>
            <a:prstGeom prst="wedgeRoundRectCallout">
              <a:avLst>
                <a:gd name="adj1" fmla="val -63974"/>
                <a:gd name="adj2" fmla="val 82393"/>
                <a:gd name="adj3" fmla="val 16667"/>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a:solidFill>
                    <a:schemeClr val="bg1">
                      <a:lumMod val="85000"/>
                    </a:schemeClr>
                  </a:solidFill>
                </a:rPr>
                <a:t>Dog!</a:t>
              </a:r>
              <a:endParaRPr lang="ko-KR" altLang="en-US" sz="2000" dirty="0">
                <a:solidFill>
                  <a:schemeClr val="bg1">
                    <a:lumMod val="85000"/>
                  </a:schemeClr>
                </a:solidFill>
              </a:endParaRPr>
            </a:p>
          </p:txBody>
        </p:sp>
      </p:grpSp>
      <p:cxnSp>
        <p:nvCxnSpPr>
          <p:cNvPr id="34" name="직선 연결선 33">
            <a:extLst>
              <a:ext uri="{FF2B5EF4-FFF2-40B4-BE49-F238E27FC236}">
                <a16:creationId xmlns:a16="http://schemas.microsoft.com/office/drawing/2014/main" id="{99DB4F8E-C75A-4912-9A0B-B48EE3394EBC}"/>
              </a:ext>
            </a:extLst>
          </p:cNvPr>
          <p:cNvCxnSpPr>
            <a:cxnSpLocks/>
          </p:cNvCxnSpPr>
          <p:nvPr/>
        </p:nvCxnSpPr>
        <p:spPr>
          <a:xfrm>
            <a:off x="6085673" y="1558637"/>
            <a:ext cx="20654" cy="516849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텍스트 개체 틀 6">
            <a:extLst>
              <a:ext uri="{FF2B5EF4-FFF2-40B4-BE49-F238E27FC236}">
                <a16:creationId xmlns:a16="http://schemas.microsoft.com/office/drawing/2014/main" id="{7150DC61-B510-4AB1-AD3A-58CF2A8717F6}"/>
              </a:ext>
            </a:extLst>
          </p:cNvPr>
          <p:cNvSpPr>
            <a:spLocks noGrp="1"/>
          </p:cNvSpPr>
          <p:nvPr>
            <p:ph type="body" idx="1"/>
          </p:nvPr>
        </p:nvSpPr>
        <p:spPr>
          <a:xfrm>
            <a:off x="839788" y="1681163"/>
            <a:ext cx="5157787" cy="386628"/>
          </a:xfrm>
        </p:spPr>
        <p:txBody>
          <a:bodyPr>
            <a:normAutofit fontScale="92500" lnSpcReduction="10000"/>
          </a:bodyPr>
          <a:lstStyle/>
          <a:p>
            <a:r>
              <a:rPr lang="en-US" altLang="ko-KR" dirty="0">
                <a:solidFill>
                  <a:schemeClr val="bg1">
                    <a:lumMod val="85000"/>
                  </a:schemeClr>
                </a:solidFill>
              </a:rPr>
              <a:t>White-box Attack</a:t>
            </a:r>
            <a:endParaRPr lang="ko-KR" altLang="en-US" dirty="0">
              <a:solidFill>
                <a:schemeClr val="bg1">
                  <a:lumMod val="85000"/>
                </a:schemeClr>
              </a:solidFill>
            </a:endParaRPr>
          </a:p>
        </p:txBody>
      </p:sp>
      <p:sp>
        <p:nvSpPr>
          <p:cNvPr id="41" name="내용 개체 틀 7">
            <a:extLst>
              <a:ext uri="{FF2B5EF4-FFF2-40B4-BE49-F238E27FC236}">
                <a16:creationId xmlns:a16="http://schemas.microsoft.com/office/drawing/2014/main" id="{999F3D23-83EB-49EC-B6A5-E4D3C6E9BCC6}"/>
              </a:ext>
            </a:extLst>
          </p:cNvPr>
          <p:cNvSpPr>
            <a:spLocks noGrp="1"/>
          </p:cNvSpPr>
          <p:nvPr>
            <p:ph sz="half" idx="2"/>
          </p:nvPr>
        </p:nvSpPr>
        <p:spPr>
          <a:xfrm>
            <a:off x="839788" y="2213263"/>
            <a:ext cx="5157787" cy="3976399"/>
          </a:xfrm>
        </p:spPr>
        <p:txBody>
          <a:bodyPr/>
          <a:lstStyle/>
          <a:p>
            <a:r>
              <a:rPr lang="en-US" altLang="ko-KR" sz="2000" dirty="0">
                <a:solidFill>
                  <a:schemeClr val="bg1">
                    <a:lumMod val="85000"/>
                  </a:schemeClr>
                </a:solidFill>
              </a:rPr>
              <a:t>Requires knowledge of the model (weights, structures, </a:t>
            </a:r>
            <a:r>
              <a:rPr lang="en-US" altLang="ko-KR" sz="2000" dirty="0" err="1">
                <a:solidFill>
                  <a:schemeClr val="bg1">
                    <a:lumMod val="85000"/>
                  </a:schemeClr>
                </a:solidFill>
              </a:rPr>
              <a:t>etc</a:t>
            </a:r>
            <a:r>
              <a:rPr lang="en-US" altLang="ko-KR" sz="2000" dirty="0">
                <a:solidFill>
                  <a:schemeClr val="bg1">
                    <a:lumMod val="85000"/>
                  </a:schemeClr>
                </a:solidFill>
              </a:rPr>
              <a:t> …)</a:t>
            </a:r>
          </a:p>
          <a:p>
            <a:r>
              <a:rPr lang="en-US" altLang="ko-KR" sz="2000" dirty="0">
                <a:solidFill>
                  <a:schemeClr val="bg1">
                    <a:lumMod val="85000"/>
                  </a:schemeClr>
                </a:solidFill>
              </a:rPr>
              <a:t>Target model is </a:t>
            </a:r>
            <a:r>
              <a:rPr lang="en-US" altLang="ko-KR" sz="2000" b="1" i="1" dirty="0">
                <a:solidFill>
                  <a:schemeClr val="bg1">
                    <a:lumMod val="85000"/>
                  </a:schemeClr>
                </a:solidFill>
              </a:rPr>
              <a:t>known</a:t>
            </a:r>
            <a:r>
              <a:rPr lang="en-US" altLang="ko-KR" sz="2000" dirty="0">
                <a:solidFill>
                  <a:schemeClr val="bg1">
                    <a:lumMod val="85000"/>
                  </a:schemeClr>
                </a:solidFill>
              </a:rPr>
              <a:t> to the attacker</a:t>
            </a:r>
          </a:p>
          <a:p>
            <a:endParaRPr lang="ko-KR" altLang="en-US" sz="2000" dirty="0">
              <a:solidFill>
                <a:schemeClr val="bg1">
                  <a:lumMod val="85000"/>
                </a:schemeClr>
              </a:solidFill>
            </a:endParaRPr>
          </a:p>
        </p:txBody>
      </p:sp>
      <p:pic>
        <p:nvPicPr>
          <p:cNvPr id="42" name="Picture 2">
            <a:extLst>
              <a:ext uri="{FF2B5EF4-FFF2-40B4-BE49-F238E27FC236}">
                <a16:creationId xmlns:a16="http://schemas.microsoft.com/office/drawing/2014/main" id="{F6568769-0A0E-40BB-B0BD-F8F147FAF84A}"/>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65163" y="4225655"/>
            <a:ext cx="1195611" cy="1195956"/>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43" name="말풍선: 모서리가 둥근 사각형 42">
            <a:extLst>
              <a:ext uri="{FF2B5EF4-FFF2-40B4-BE49-F238E27FC236}">
                <a16:creationId xmlns:a16="http://schemas.microsoft.com/office/drawing/2014/main" id="{69027574-C970-4360-8BF3-B1D5A467A708}"/>
              </a:ext>
            </a:extLst>
          </p:cNvPr>
          <p:cNvSpPr/>
          <p:nvPr/>
        </p:nvSpPr>
        <p:spPr>
          <a:xfrm>
            <a:off x="4531348" y="4188838"/>
            <a:ext cx="1312026" cy="451020"/>
          </a:xfrm>
          <a:prstGeom prst="wedgeRoundRectCallout">
            <a:avLst>
              <a:gd name="adj1" fmla="val -63974"/>
              <a:gd name="adj2" fmla="val 82393"/>
              <a:gd name="adj3" fmla="val 16667"/>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a:solidFill>
                  <a:schemeClr val="bg1">
                    <a:lumMod val="85000"/>
                  </a:schemeClr>
                </a:solidFill>
              </a:rPr>
              <a:t>Dog!</a:t>
            </a:r>
            <a:endParaRPr lang="ko-KR" altLang="en-US" sz="2000" dirty="0">
              <a:solidFill>
                <a:schemeClr val="bg1">
                  <a:lumMod val="85000"/>
                </a:schemeClr>
              </a:solidFill>
            </a:endParaRPr>
          </a:p>
        </p:txBody>
      </p:sp>
      <p:pic>
        <p:nvPicPr>
          <p:cNvPr id="44" name="Picture 4" descr="신경망뉴런 네트워크깊은 배움인지 기술 개념입니다.벡터 그림">
            <a:extLst>
              <a:ext uri="{FF2B5EF4-FFF2-40B4-BE49-F238E27FC236}">
                <a16:creationId xmlns:a16="http://schemas.microsoft.com/office/drawing/2014/main" id="{49CF9AAC-501E-4D53-9AFC-1CBD089E6D2B}"/>
              </a:ext>
            </a:extLst>
          </p:cNvPr>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9072" t="3512" r="9132" b="9778"/>
          <a:stretch/>
        </p:blipFill>
        <p:spPr bwMode="auto">
          <a:xfrm>
            <a:off x="2620741" y="4225655"/>
            <a:ext cx="1611205" cy="1195956"/>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0A3160C8-C889-4B94-BE47-BE2C3F28A042}"/>
              </a:ext>
            </a:extLst>
          </p:cNvPr>
          <p:cNvSpPr txBox="1"/>
          <p:nvPr/>
        </p:nvSpPr>
        <p:spPr>
          <a:xfrm>
            <a:off x="336336" y="5368418"/>
            <a:ext cx="1853264" cy="369332"/>
          </a:xfrm>
          <a:prstGeom prst="rect">
            <a:avLst/>
          </a:prstGeom>
          <a:noFill/>
        </p:spPr>
        <p:txBody>
          <a:bodyPr wrap="none" rtlCol="0">
            <a:spAutoFit/>
          </a:bodyPr>
          <a:lstStyle/>
          <a:p>
            <a:pPr algn="ctr"/>
            <a:r>
              <a:rPr lang="en-US" altLang="ko-KR" dirty="0">
                <a:solidFill>
                  <a:schemeClr val="bg1">
                    <a:lumMod val="85000"/>
                  </a:schemeClr>
                </a:solidFill>
              </a:rPr>
              <a:t>Adversarial image</a:t>
            </a:r>
            <a:endParaRPr lang="ko-KR" altLang="en-US" dirty="0">
              <a:solidFill>
                <a:schemeClr val="bg1">
                  <a:lumMod val="85000"/>
                </a:schemeClr>
              </a:solidFill>
            </a:endParaRPr>
          </a:p>
        </p:txBody>
      </p:sp>
      <p:sp>
        <p:nvSpPr>
          <p:cNvPr id="46" name="TextBox 45">
            <a:extLst>
              <a:ext uri="{FF2B5EF4-FFF2-40B4-BE49-F238E27FC236}">
                <a16:creationId xmlns:a16="http://schemas.microsoft.com/office/drawing/2014/main" id="{A7409FC3-D7F7-48D8-9C41-37A391FFD7CB}"/>
              </a:ext>
            </a:extLst>
          </p:cNvPr>
          <p:cNvSpPr txBox="1"/>
          <p:nvPr/>
        </p:nvSpPr>
        <p:spPr>
          <a:xfrm>
            <a:off x="2719388" y="5362802"/>
            <a:ext cx="1413913" cy="369332"/>
          </a:xfrm>
          <a:prstGeom prst="rect">
            <a:avLst/>
          </a:prstGeom>
          <a:noFill/>
        </p:spPr>
        <p:txBody>
          <a:bodyPr wrap="none" rtlCol="0">
            <a:spAutoFit/>
          </a:bodyPr>
          <a:lstStyle/>
          <a:p>
            <a:pPr algn="ctr"/>
            <a:r>
              <a:rPr lang="en-US" altLang="ko-KR" dirty="0">
                <a:solidFill>
                  <a:schemeClr val="bg1">
                    <a:lumMod val="85000"/>
                  </a:schemeClr>
                </a:solidFill>
              </a:rPr>
              <a:t>Target model</a:t>
            </a:r>
            <a:endParaRPr lang="ko-KR" altLang="en-US" dirty="0">
              <a:solidFill>
                <a:schemeClr val="bg1">
                  <a:lumMod val="85000"/>
                </a:schemeClr>
              </a:solidFill>
            </a:endParaRPr>
          </a:p>
        </p:txBody>
      </p:sp>
      <p:sp>
        <p:nvSpPr>
          <p:cNvPr id="47" name="TextBox 46">
            <a:extLst>
              <a:ext uri="{FF2B5EF4-FFF2-40B4-BE49-F238E27FC236}">
                <a16:creationId xmlns:a16="http://schemas.microsoft.com/office/drawing/2014/main" id="{A9B7C8FA-DC8B-4717-8430-290EFBE2FE8F}"/>
              </a:ext>
            </a:extLst>
          </p:cNvPr>
          <p:cNvSpPr txBox="1"/>
          <p:nvPr/>
        </p:nvSpPr>
        <p:spPr>
          <a:xfrm>
            <a:off x="6931313" y="4414348"/>
            <a:ext cx="4420899" cy="1200329"/>
          </a:xfrm>
          <a:prstGeom prst="rect">
            <a:avLst/>
          </a:prstGeom>
          <a:noFill/>
        </p:spPr>
        <p:txBody>
          <a:bodyPr wrap="square" rtlCol="0">
            <a:spAutoFit/>
          </a:bodyPr>
          <a:lstStyle/>
          <a:p>
            <a:pPr algn="ctr"/>
            <a:r>
              <a:rPr lang="en-US" altLang="ko-KR" sz="3600" b="1" dirty="0">
                <a:solidFill>
                  <a:srgbClr val="FF0000"/>
                </a:solidFill>
              </a:rPr>
              <a:t>Overfitting to </a:t>
            </a:r>
          </a:p>
          <a:p>
            <a:pPr algn="ctr"/>
            <a:r>
              <a:rPr lang="en-US" altLang="ko-KR" sz="3600" b="1" dirty="0">
                <a:solidFill>
                  <a:srgbClr val="FF0000"/>
                </a:solidFill>
              </a:rPr>
              <a:t>surrogate model</a:t>
            </a:r>
            <a:endParaRPr lang="ko-KR" altLang="en-US" sz="3600" b="1" dirty="0">
              <a:solidFill>
                <a:srgbClr val="FF0000"/>
              </a:solidFill>
            </a:endParaRPr>
          </a:p>
        </p:txBody>
      </p:sp>
    </p:spTree>
    <p:extLst>
      <p:ext uri="{BB962C8B-B14F-4D97-AF65-F5344CB8AC3E}">
        <p14:creationId xmlns:p14="http://schemas.microsoft.com/office/powerpoint/2010/main" val="1827809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a:extLst>
              <a:ext uri="{FF2B5EF4-FFF2-40B4-BE49-F238E27FC236}">
                <a16:creationId xmlns:a16="http://schemas.microsoft.com/office/drawing/2014/main" id="{61715A81-121E-4031-A234-4E66A80129E3}"/>
              </a:ext>
            </a:extLst>
          </p:cNvPr>
          <p:cNvSpPr>
            <a:spLocks noGrp="1"/>
          </p:cNvSpPr>
          <p:nvPr>
            <p:ph type="title"/>
          </p:nvPr>
        </p:nvSpPr>
        <p:spPr/>
        <p:txBody>
          <a:bodyPr/>
          <a:lstStyle/>
          <a:p>
            <a:r>
              <a:rPr lang="en-US" altLang="ko-KR" dirty="0"/>
              <a:t>Related Works &amp; Motivations</a:t>
            </a:r>
            <a:endParaRPr lang="ko-KR" altLang="en-US" dirty="0"/>
          </a:p>
        </p:txBody>
      </p:sp>
      <p:sp>
        <p:nvSpPr>
          <p:cNvPr id="6" name="텍스트 개체 틀 5">
            <a:extLst>
              <a:ext uri="{FF2B5EF4-FFF2-40B4-BE49-F238E27FC236}">
                <a16:creationId xmlns:a16="http://schemas.microsoft.com/office/drawing/2014/main" id="{72C3D98B-B55E-4067-8733-56B2A406CC3D}"/>
              </a:ext>
            </a:extLst>
          </p:cNvPr>
          <p:cNvSpPr>
            <a:spLocks noGrp="1"/>
          </p:cNvSpPr>
          <p:nvPr>
            <p:ph type="body" idx="1"/>
          </p:nvPr>
        </p:nvSpPr>
        <p:spPr/>
        <p:txBody>
          <a:bodyPr/>
          <a:lstStyle/>
          <a:p>
            <a:r>
              <a:rPr lang="en-US" altLang="ko-KR" dirty="0"/>
              <a:t>Transfer-based Black-box Attacks</a:t>
            </a:r>
            <a:endParaRPr lang="ko-KR" altLang="en-US" dirty="0"/>
          </a:p>
        </p:txBody>
      </p:sp>
      <p:sp>
        <p:nvSpPr>
          <p:cNvPr id="4" name="슬라이드 번호 개체 틀 3">
            <a:extLst>
              <a:ext uri="{FF2B5EF4-FFF2-40B4-BE49-F238E27FC236}">
                <a16:creationId xmlns:a16="http://schemas.microsoft.com/office/drawing/2014/main" id="{D5F3C254-2ABA-4736-85BD-EEE994F82EC1}"/>
              </a:ext>
            </a:extLst>
          </p:cNvPr>
          <p:cNvSpPr>
            <a:spLocks noGrp="1"/>
          </p:cNvSpPr>
          <p:nvPr>
            <p:ph type="sldNum" sz="quarter" idx="12"/>
          </p:nvPr>
        </p:nvSpPr>
        <p:spPr/>
        <p:txBody>
          <a:bodyPr/>
          <a:lstStyle/>
          <a:p>
            <a:fld id="{1D7E3998-2BFB-4414-AC15-78CB3FC6DFE0}" type="slidenum">
              <a:rPr lang="en-US" smtClean="0"/>
              <a:t>8</a:t>
            </a:fld>
            <a:endParaRPr lang="en-US" dirty="0"/>
          </a:p>
        </p:txBody>
      </p:sp>
    </p:spTree>
    <p:extLst>
      <p:ext uri="{BB962C8B-B14F-4D97-AF65-F5344CB8AC3E}">
        <p14:creationId xmlns:p14="http://schemas.microsoft.com/office/powerpoint/2010/main" val="3179037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93B908D-585F-4843-81CB-AF58D0EACF5F}"/>
              </a:ext>
            </a:extLst>
          </p:cNvPr>
          <p:cNvSpPr>
            <a:spLocks noGrp="1"/>
          </p:cNvSpPr>
          <p:nvPr>
            <p:ph type="title"/>
          </p:nvPr>
        </p:nvSpPr>
        <p:spPr/>
        <p:txBody>
          <a:bodyPr/>
          <a:lstStyle/>
          <a:p>
            <a:r>
              <a:rPr lang="en-US" altLang="ko-KR" dirty="0"/>
              <a:t>Existing Approaches </a:t>
            </a:r>
            <a:r>
              <a:rPr lang="en-US" altLang="ko-KR" sz="2400" dirty="0"/>
              <a:t>| Transfer-based Black-box Attacks</a:t>
            </a:r>
            <a:endParaRPr lang="ko-KR" altLang="en-US" dirty="0"/>
          </a:p>
        </p:txBody>
      </p:sp>
      <p:sp>
        <p:nvSpPr>
          <p:cNvPr id="3" name="내용 개체 틀 2">
            <a:extLst>
              <a:ext uri="{FF2B5EF4-FFF2-40B4-BE49-F238E27FC236}">
                <a16:creationId xmlns:a16="http://schemas.microsoft.com/office/drawing/2014/main" id="{B30DCB95-4663-450A-9007-70CC2F561F12}"/>
              </a:ext>
            </a:extLst>
          </p:cNvPr>
          <p:cNvSpPr>
            <a:spLocks noGrp="1"/>
          </p:cNvSpPr>
          <p:nvPr>
            <p:ph idx="1"/>
          </p:nvPr>
        </p:nvSpPr>
        <p:spPr/>
        <p:txBody>
          <a:bodyPr>
            <a:normAutofit/>
          </a:bodyPr>
          <a:lstStyle/>
          <a:p>
            <a:r>
              <a:rPr lang="en-US" altLang="ko-KR" dirty="0"/>
              <a:t>Modifying attack optimization method</a:t>
            </a:r>
          </a:p>
          <a:p>
            <a:pPr lvl="1"/>
            <a:r>
              <a:rPr lang="en-US" altLang="ko-KR" sz="2000" dirty="0">
                <a:latin typeface="+mn-lt"/>
              </a:rPr>
              <a:t>MI-FGSM [1] : Applies momentum to gradient update process</a:t>
            </a:r>
          </a:p>
          <a:p>
            <a:pPr lvl="1"/>
            <a:r>
              <a:rPr lang="en-US" altLang="ko-KR" sz="2000" dirty="0">
                <a:latin typeface="+mn-lt"/>
              </a:rPr>
              <a:t>DI-FGSM [2] : Applies random transformations on image for different gradient update </a:t>
            </a:r>
          </a:p>
          <a:p>
            <a:pPr lvl="1"/>
            <a:r>
              <a:rPr lang="en-US" altLang="ko-KR" sz="2000" dirty="0">
                <a:latin typeface="+mn-lt"/>
              </a:rPr>
              <a:t>VMI-FGSM [3]: Exploits gradient from previous iteration to tune current gradient update step</a:t>
            </a:r>
          </a:p>
        </p:txBody>
      </p:sp>
      <p:sp>
        <p:nvSpPr>
          <p:cNvPr id="4" name="슬라이드 번호 개체 틀 3">
            <a:extLst>
              <a:ext uri="{FF2B5EF4-FFF2-40B4-BE49-F238E27FC236}">
                <a16:creationId xmlns:a16="http://schemas.microsoft.com/office/drawing/2014/main" id="{08F97094-F453-489E-AC1F-9501AB34975E}"/>
              </a:ext>
            </a:extLst>
          </p:cNvPr>
          <p:cNvSpPr>
            <a:spLocks noGrp="1"/>
          </p:cNvSpPr>
          <p:nvPr>
            <p:ph type="sldNum" sz="quarter" idx="12"/>
          </p:nvPr>
        </p:nvSpPr>
        <p:spPr/>
        <p:txBody>
          <a:bodyPr/>
          <a:lstStyle/>
          <a:p>
            <a:fld id="{1D7E3998-2BFB-4414-AC15-78CB3FC6DFE0}" type="slidenum">
              <a:rPr lang="en-US" smtClean="0"/>
              <a:t>9</a:t>
            </a:fld>
            <a:endParaRPr lang="en-US" dirty="0"/>
          </a:p>
        </p:txBody>
      </p:sp>
      <p:grpSp>
        <p:nvGrpSpPr>
          <p:cNvPr id="7" name="그룹 6">
            <a:extLst>
              <a:ext uri="{FF2B5EF4-FFF2-40B4-BE49-F238E27FC236}">
                <a16:creationId xmlns:a16="http://schemas.microsoft.com/office/drawing/2014/main" id="{BD287C25-E440-4E1C-9030-2EF11B9529B0}"/>
              </a:ext>
            </a:extLst>
          </p:cNvPr>
          <p:cNvGrpSpPr/>
          <p:nvPr/>
        </p:nvGrpSpPr>
        <p:grpSpPr>
          <a:xfrm>
            <a:off x="3539760" y="3347724"/>
            <a:ext cx="5112481" cy="3083213"/>
            <a:chOff x="2294636" y="2492095"/>
            <a:chExt cx="6713761" cy="3966853"/>
          </a:xfrm>
        </p:grpSpPr>
        <p:pic>
          <p:nvPicPr>
            <p:cNvPr id="8" name="Picture 2" descr="https://miro.medium.com/max/695/1*aWb5SBa9EVcZZGVdr43oXA.png">
              <a:extLst>
                <a:ext uri="{FF2B5EF4-FFF2-40B4-BE49-F238E27FC236}">
                  <a16:creationId xmlns:a16="http://schemas.microsoft.com/office/drawing/2014/main" id="{B5DF4605-D0E7-4584-A42B-CE541AF5B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4693" y="2492095"/>
              <a:ext cx="4233646" cy="35574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48B398-CDB2-4D56-A1B8-282E144C895D}"/>
                </a:ext>
              </a:extLst>
            </p:cNvPr>
            <p:cNvSpPr txBox="1"/>
            <p:nvPr/>
          </p:nvSpPr>
          <p:spPr>
            <a:xfrm>
              <a:off x="2294636" y="6089616"/>
              <a:ext cx="6713761" cy="369332"/>
            </a:xfrm>
            <a:prstGeom prst="rect">
              <a:avLst/>
            </a:prstGeom>
            <a:noFill/>
          </p:spPr>
          <p:txBody>
            <a:bodyPr wrap="none" rtlCol="0">
              <a:spAutoFit/>
            </a:bodyPr>
            <a:lstStyle/>
            <a:p>
              <a:pPr algn="ctr"/>
              <a:r>
                <a:rPr lang="en-US" altLang="ko-KR" dirty="0"/>
                <a:t>Visualization of perturbation update process of gradient-based attack</a:t>
              </a:r>
              <a:endParaRPr lang="ko-KR" altLang="en-US" dirty="0"/>
            </a:p>
          </p:txBody>
        </p:sp>
      </p:grpSp>
      <p:sp>
        <p:nvSpPr>
          <p:cNvPr id="10" name="직사각형 9">
            <a:extLst>
              <a:ext uri="{FF2B5EF4-FFF2-40B4-BE49-F238E27FC236}">
                <a16:creationId xmlns:a16="http://schemas.microsoft.com/office/drawing/2014/main" id="{010F4D88-2085-44C4-B923-C029C869EA31}"/>
              </a:ext>
            </a:extLst>
          </p:cNvPr>
          <p:cNvSpPr/>
          <p:nvPr/>
        </p:nvSpPr>
        <p:spPr>
          <a:xfrm>
            <a:off x="3048000" y="6581001"/>
            <a:ext cx="6096000" cy="276999"/>
          </a:xfrm>
          <a:prstGeom prst="rect">
            <a:avLst/>
          </a:prstGeom>
        </p:spPr>
        <p:txBody>
          <a:bodyPr>
            <a:spAutoFit/>
          </a:bodyPr>
          <a:lstStyle/>
          <a:p>
            <a:pPr algn="ctr"/>
            <a:r>
              <a:rPr lang="en-US" altLang="ko-KR" sz="1200" dirty="0"/>
              <a:t>Image: https://towardsdatascience.com/know-your-enemy-7f7c5038bdf3</a:t>
            </a:r>
          </a:p>
        </p:txBody>
      </p:sp>
    </p:spTree>
    <p:extLst>
      <p:ext uri="{BB962C8B-B14F-4D97-AF65-F5344CB8AC3E}">
        <p14:creationId xmlns:p14="http://schemas.microsoft.com/office/powerpoint/2010/main" val="3053108845"/>
      </p:ext>
    </p:extLst>
  </p:cSld>
  <p:clrMapOvr>
    <a:masterClrMapping/>
  </p:clrMapOvr>
</p:sld>
</file>

<file path=ppt/theme/theme1.xml><?xml version="1.0" encoding="utf-8"?>
<a:theme xmlns:a="http://schemas.openxmlformats.org/drawingml/2006/main" name="weekly_meet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사용자 지정 1">
      <a:majorFont>
        <a:latin typeface="Calibri Light"/>
        <a:ea typeface="맑은 고딕"/>
        <a:cs typeface=""/>
      </a:majorFont>
      <a:minorFont>
        <a:latin typeface="Calibri"/>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0226_Research_Review_YK.pptx" id="{670C9CC5-4BE2-4B38-86F4-D8C284465C57}" vid="{77839B6D-BD34-4153-B0E5-1176699FF986}"/>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문서" ma:contentTypeID="0x0101001D2DC6B0078EC249A9B65372150C45EB" ma:contentTypeVersion="11" ma:contentTypeDescription="새 문서를 만듭니다." ma:contentTypeScope="" ma:versionID="849c2c9b8d9b160fea74e88cee4eca6b">
  <xsd:schema xmlns:xsd="http://www.w3.org/2001/XMLSchema" xmlns:xs="http://www.w3.org/2001/XMLSchema" xmlns:p="http://schemas.microsoft.com/office/2006/metadata/properties" xmlns:ns3="7dfb7b34-d3f5-46c4-b26b-9d160d891f58" targetNamespace="http://schemas.microsoft.com/office/2006/metadata/properties" ma:root="true" ma:fieldsID="68bfcbb908d0e9fa08d55962cd556b52" ns3:_="">
    <xsd:import namespace="7dfb7b34-d3f5-46c4-b26b-9d160d891f5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fb7b34-d3f5-46c4-b26b-9d160d891f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콘텐츠 형식"/>
        <xsd:element ref="dc:title" minOccurs="0" maxOccurs="1" ma:index="4" ma:displayName="제목"/>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26D2C7-DE11-4FBE-81F4-08D909ECEC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fb7b34-d3f5-46c4-b26b-9d160d891f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ED3446-6759-4E03-9340-0763326F0C4A}">
  <ds:schemaRefs>
    <ds:schemaRef ds:uri="7dfb7b34-d3f5-46c4-b26b-9d160d891f58"/>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elements/1.1/"/>
    <ds:schemaRef ds:uri="http://purl.org/dc/dcmitype/"/>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3EB28055-AF6B-477B-A18C-223CD7E6CB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weekly_meeting</Template>
  <TotalTime>11759</TotalTime>
  <Words>4792</Words>
  <Application>Microsoft Office PowerPoint</Application>
  <PresentationFormat>와이드스크린</PresentationFormat>
  <Paragraphs>557</Paragraphs>
  <Slides>47</Slides>
  <Notes>38</Notes>
  <HiddenSlides>0</HiddenSlides>
  <MMClips>0</MMClips>
  <ScaleCrop>false</ScaleCrop>
  <HeadingPairs>
    <vt:vector size="6" baseType="variant">
      <vt:variant>
        <vt:lpstr>사용한 글꼴</vt:lpstr>
      </vt:variant>
      <vt:variant>
        <vt:i4>6</vt:i4>
      </vt:variant>
      <vt:variant>
        <vt:lpstr>테마</vt:lpstr>
      </vt:variant>
      <vt:variant>
        <vt:i4>1</vt:i4>
      </vt:variant>
      <vt:variant>
        <vt:lpstr>슬라이드 제목</vt:lpstr>
      </vt:variant>
      <vt:variant>
        <vt:i4>47</vt:i4>
      </vt:variant>
    </vt:vector>
  </HeadingPairs>
  <TitlesOfParts>
    <vt:vector size="54" baseType="lpstr">
      <vt:lpstr>맑은 고딕</vt:lpstr>
      <vt:lpstr>Arial</vt:lpstr>
      <vt:lpstr>Calibri</vt:lpstr>
      <vt:lpstr>Calibri Light</vt:lpstr>
      <vt:lpstr>Cambria Math</vt:lpstr>
      <vt:lpstr>Times New Roman</vt:lpstr>
      <vt:lpstr>weekly_meeting</vt:lpstr>
      <vt:lpstr>Diverse Generative Perturbations on Attention Space for Transferable Adversarial Attacks</vt:lpstr>
      <vt:lpstr>Contents</vt:lpstr>
      <vt:lpstr>Introduction</vt:lpstr>
      <vt:lpstr>What is Adversarial Attack?</vt:lpstr>
      <vt:lpstr>White-box Attack vs. Black-box Attack</vt:lpstr>
      <vt:lpstr>White-box Attack vs. Black-box Attack</vt:lpstr>
      <vt:lpstr>White-box Attack vs. Black-box Attack</vt:lpstr>
      <vt:lpstr>Related Works &amp; Motivations</vt:lpstr>
      <vt:lpstr>Existing Approaches | Transfer-based Black-box Attacks</vt:lpstr>
      <vt:lpstr>Existing Approaches | Transfer-based Black-box Attacks</vt:lpstr>
      <vt:lpstr>Limitations of Existing Approaches</vt:lpstr>
      <vt:lpstr>Motivation and Idea</vt:lpstr>
      <vt:lpstr>Contributions</vt:lpstr>
      <vt:lpstr>Our Approach</vt:lpstr>
      <vt:lpstr>Overview</vt:lpstr>
      <vt:lpstr>(1) Attack Generator</vt:lpstr>
      <vt:lpstr>(2) Attention Perturbation</vt:lpstr>
      <vt:lpstr>(2) Attention Perturbation</vt:lpstr>
      <vt:lpstr>(2) Attention Perturbation</vt:lpstr>
      <vt:lpstr>(2) Attention Perturbation</vt:lpstr>
      <vt:lpstr>(3) Feature Diversification</vt:lpstr>
      <vt:lpstr>(3) Feature Diversification</vt:lpstr>
      <vt:lpstr>Overall Objective</vt:lpstr>
      <vt:lpstr>Experimental Results</vt:lpstr>
      <vt:lpstr>Experimental Setups</vt:lpstr>
      <vt:lpstr>Experimental Results | Comparison with existing methods</vt:lpstr>
      <vt:lpstr>Experimental Results | Comparison with existing methods</vt:lpstr>
      <vt:lpstr>Experimental Results | Comparison with existing methods</vt:lpstr>
      <vt:lpstr>Experimental Results | Comparison with existing methods</vt:lpstr>
      <vt:lpstr>Experimental Results | Comparison with existing methods</vt:lpstr>
      <vt:lpstr>Experimental Results | Comparison with existing methods</vt:lpstr>
      <vt:lpstr>Experimental Results | Effects of diversity on transferability</vt:lpstr>
      <vt:lpstr>Experimental Results | Effects of diversity on transferability</vt:lpstr>
      <vt:lpstr>Experimental Results | Effects of diversity on transferability</vt:lpstr>
      <vt:lpstr>Experimental Results | Qualitative results</vt:lpstr>
      <vt:lpstr>Conclusion</vt:lpstr>
      <vt:lpstr>Conclusion</vt:lpstr>
      <vt:lpstr>Limitations &amp; Future Works</vt:lpstr>
      <vt:lpstr>Publications</vt:lpstr>
      <vt:lpstr>References</vt:lpstr>
      <vt:lpstr>Thank you for your attention. Any questions or feedback?</vt:lpstr>
      <vt:lpstr>Appendix</vt:lpstr>
      <vt:lpstr>What is Adversarial Attack?</vt:lpstr>
      <vt:lpstr>Existing Approaches | White-box Attacks </vt:lpstr>
      <vt:lpstr>Experimental Results | Generation of diverse perturbations</vt:lpstr>
      <vt:lpstr>Experimental Results | Effects of perturbation bound ϵ</vt:lpstr>
      <vt:lpstr>Experimental Results | Effects of L_attn and L_div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Diverse Generative Perturbations on Attention Space for Transferable Adversarial Attacks</dc:title>
  <dc:creator>김우재</dc:creator>
  <cp:lastModifiedBy>김우재</cp:lastModifiedBy>
  <cp:revision>96</cp:revision>
  <dcterms:created xsi:type="dcterms:W3CDTF">2022-08-22T02:06:09Z</dcterms:created>
  <dcterms:modified xsi:type="dcterms:W3CDTF">2022-11-14T15:22:45Z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0x0101001D2DC6B0078EC249A9B65372150C45EB</vt:lpwstr>
  </property>
</Properties>
</file>