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56" r:id="rId2"/>
    <p:sldId id="264" r:id="rId3"/>
    <p:sldId id="995" r:id="rId4"/>
    <p:sldId id="997" r:id="rId5"/>
    <p:sldId id="998" r:id="rId6"/>
    <p:sldId id="999" r:id="rId7"/>
    <p:sldId id="1000" r:id="rId8"/>
    <p:sldId id="1002" r:id="rId9"/>
    <p:sldId id="1004" r:id="rId10"/>
    <p:sldId id="1005" r:id="rId11"/>
    <p:sldId id="1006" r:id="rId12"/>
    <p:sldId id="962" r:id="rId13"/>
    <p:sldId id="1013" r:id="rId14"/>
    <p:sldId id="1015" r:id="rId15"/>
    <p:sldId id="1007" r:id="rId16"/>
    <p:sldId id="1008" r:id="rId17"/>
    <p:sldId id="1010" r:id="rId18"/>
    <p:sldId id="1009" r:id="rId19"/>
    <p:sldId id="1014" r:id="rId20"/>
    <p:sldId id="967" r:id="rId21"/>
    <p:sldId id="1011" r:id="rId22"/>
    <p:sldId id="991" r:id="rId23"/>
    <p:sldId id="382" r:id="rId24"/>
    <p:sldId id="988" r:id="rId25"/>
    <p:sldId id="989" r:id="rId26"/>
    <p:sldId id="986" r:id="rId27"/>
    <p:sldId id="274" r:id="rId28"/>
    <p:sldId id="406" r:id="rId29"/>
    <p:sldId id="25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6699"/>
    <a:srgbClr val="ED7D31"/>
    <a:srgbClr val="BF6427"/>
    <a:srgbClr val="FBE5D6"/>
    <a:srgbClr val="FFC000"/>
    <a:srgbClr val="00B0F0"/>
    <a:srgbClr val="F0B400"/>
    <a:srgbClr val="FF9999"/>
    <a:srgbClr val="537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5" autoAdjust="0"/>
    <p:restoredTop sz="66159" autoAdjust="0"/>
  </p:normalViewPr>
  <p:slideViewPr>
    <p:cSldViewPr snapToGrid="0">
      <p:cViewPr varScale="1">
        <p:scale>
          <a:sx n="113" d="100"/>
          <a:sy n="113" d="100"/>
        </p:scale>
        <p:origin x="2298" y="10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6594" y="17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Pretraining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4.5313429832458496</c:v>
                </c:pt>
                <c:pt idx="1">
                  <c:v>3.1168217658996502</c:v>
                </c:pt>
                <c:pt idx="2">
                  <c:v>3.2060997486114502</c:v>
                </c:pt>
                <c:pt idx="3">
                  <c:v>3.3672516345977699</c:v>
                </c:pt>
                <c:pt idx="4">
                  <c:v>3.0727653503417902</c:v>
                </c:pt>
                <c:pt idx="5">
                  <c:v>3.1146454811096098</c:v>
                </c:pt>
                <c:pt idx="6">
                  <c:v>2.9620699882507302</c:v>
                </c:pt>
                <c:pt idx="7">
                  <c:v>2.9680485725402801</c:v>
                </c:pt>
                <c:pt idx="8">
                  <c:v>3.04701328277587</c:v>
                </c:pt>
                <c:pt idx="9">
                  <c:v>3.0344870090484601</c:v>
                </c:pt>
                <c:pt idx="10">
                  <c:v>2.9940426349639799</c:v>
                </c:pt>
                <c:pt idx="11">
                  <c:v>2.90822052955627</c:v>
                </c:pt>
                <c:pt idx="12">
                  <c:v>2.9396002292632999</c:v>
                </c:pt>
                <c:pt idx="13">
                  <c:v>3.0249361991882302</c:v>
                </c:pt>
                <c:pt idx="14">
                  <c:v>2.9532325267791699</c:v>
                </c:pt>
                <c:pt idx="15">
                  <c:v>2.8743717670440598</c:v>
                </c:pt>
                <c:pt idx="16">
                  <c:v>2.7371833324432302</c:v>
                </c:pt>
                <c:pt idx="17">
                  <c:v>2.8044614791870099</c:v>
                </c:pt>
                <c:pt idx="18">
                  <c:v>2.7859005928039502</c:v>
                </c:pt>
                <c:pt idx="19">
                  <c:v>2.7658834457397399</c:v>
                </c:pt>
                <c:pt idx="20">
                  <c:v>2.8634712696075399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5-41B5-A9AA-5062651A5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192432"/>
        <c:axId val="98660704"/>
      </c:lineChart>
      <c:catAx>
        <c:axId val="45619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Training step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660704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98660704"/>
        <c:scaling>
          <c:orientation val="minMax"/>
          <c:max val="3.5"/>
          <c:min val="2.29999999999999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end-point-error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1.2512512512512513E-2"/>
              <c:y val="0.1248409827149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61924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Pretraining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4.5313429832458496</c:v>
                </c:pt>
                <c:pt idx="1">
                  <c:v>3.1168217658996502</c:v>
                </c:pt>
                <c:pt idx="2">
                  <c:v>3.2060997486114502</c:v>
                </c:pt>
                <c:pt idx="3">
                  <c:v>3.3672516345977699</c:v>
                </c:pt>
                <c:pt idx="4">
                  <c:v>3.0727653503417902</c:v>
                </c:pt>
                <c:pt idx="5">
                  <c:v>3.1146454811096098</c:v>
                </c:pt>
                <c:pt idx="6">
                  <c:v>2.9620699882507302</c:v>
                </c:pt>
                <c:pt idx="7">
                  <c:v>2.9680485725402801</c:v>
                </c:pt>
                <c:pt idx="8">
                  <c:v>3.04701328277587</c:v>
                </c:pt>
                <c:pt idx="9">
                  <c:v>3.0344870090484601</c:v>
                </c:pt>
                <c:pt idx="10">
                  <c:v>2.9940426349639799</c:v>
                </c:pt>
                <c:pt idx="11">
                  <c:v>2.90822052955627</c:v>
                </c:pt>
                <c:pt idx="12">
                  <c:v>2.9396002292632999</c:v>
                </c:pt>
                <c:pt idx="13">
                  <c:v>3.0249361991882302</c:v>
                </c:pt>
                <c:pt idx="14">
                  <c:v>2.9532325267791699</c:v>
                </c:pt>
                <c:pt idx="15">
                  <c:v>2.8743717670440598</c:v>
                </c:pt>
                <c:pt idx="16">
                  <c:v>2.7371833324432302</c:v>
                </c:pt>
                <c:pt idx="17">
                  <c:v>2.8044614791870099</c:v>
                </c:pt>
                <c:pt idx="18">
                  <c:v>2.7859005928039502</c:v>
                </c:pt>
                <c:pt idx="19">
                  <c:v>2.7658834457397399</c:v>
                </c:pt>
                <c:pt idx="20">
                  <c:v>2.8634712696075399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5-41B5-A9AA-5062651A5D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Fine tuning (w/ unsup)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20">
                  <c:v>2.8587396144866899</c:v>
                </c:pt>
                <c:pt idx="21">
                  <c:v>2.8258392810821502</c:v>
                </c:pt>
                <c:pt idx="22">
                  <c:v>2.8179082870483398</c:v>
                </c:pt>
                <c:pt idx="23">
                  <c:v>2.83421277999877</c:v>
                </c:pt>
                <c:pt idx="24">
                  <c:v>2.8157899379730198</c:v>
                </c:pt>
                <c:pt idx="25">
                  <c:v>2.8056674003600999</c:v>
                </c:pt>
                <c:pt idx="26">
                  <c:v>2.8560574054718</c:v>
                </c:pt>
                <c:pt idx="27">
                  <c:v>2.8672413825988698</c:v>
                </c:pt>
                <c:pt idx="28">
                  <c:v>2.8004829883575399</c:v>
                </c:pt>
                <c:pt idx="29">
                  <c:v>2.81651711463928</c:v>
                </c:pt>
                <c:pt idx="30">
                  <c:v>2.8304867744445801</c:v>
                </c:pt>
                <c:pt idx="31">
                  <c:v>2.7988896369934002</c:v>
                </c:pt>
                <c:pt idx="32">
                  <c:v>2.8238160610198899</c:v>
                </c:pt>
                <c:pt idx="33">
                  <c:v>2.8320782184600799</c:v>
                </c:pt>
                <c:pt idx="34">
                  <c:v>2.8518152236938401</c:v>
                </c:pt>
                <c:pt idx="35">
                  <c:v>2.8318505287170401</c:v>
                </c:pt>
                <c:pt idx="36">
                  <c:v>2.8048427104949898</c:v>
                </c:pt>
                <c:pt idx="37">
                  <c:v>2.82475709915161</c:v>
                </c:pt>
                <c:pt idx="38">
                  <c:v>2.8463549613952601</c:v>
                </c:pt>
                <c:pt idx="39">
                  <c:v>2.8025035858154199</c:v>
                </c:pt>
                <c:pt idx="40">
                  <c:v>2.8102829456329301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A-4096-8BE7-A981CDFF9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192432"/>
        <c:axId val="98660704"/>
      </c:lineChart>
      <c:catAx>
        <c:axId val="45619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Training step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660704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98660704"/>
        <c:scaling>
          <c:orientation val="minMax"/>
          <c:max val="3.5"/>
          <c:min val="2.29999999999999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end-point-error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1.2512512512512513E-2"/>
              <c:y val="0.1248409827149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61924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Pretraining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4.5313429832458496</c:v>
                </c:pt>
                <c:pt idx="1">
                  <c:v>3.1168217658996502</c:v>
                </c:pt>
                <c:pt idx="2">
                  <c:v>3.2060997486114502</c:v>
                </c:pt>
                <c:pt idx="3">
                  <c:v>3.3672516345977699</c:v>
                </c:pt>
                <c:pt idx="4">
                  <c:v>3.0727653503417902</c:v>
                </c:pt>
                <c:pt idx="5">
                  <c:v>3.1146454811096098</c:v>
                </c:pt>
                <c:pt idx="6">
                  <c:v>2.9620699882507302</c:v>
                </c:pt>
                <c:pt idx="7">
                  <c:v>2.9680485725402801</c:v>
                </c:pt>
                <c:pt idx="8">
                  <c:v>3.04701328277587</c:v>
                </c:pt>
                <c:pt idx="9">
                  <c:v>3.0344870090484601</c:v>
                </c:pt>
                <c:pt idx="10">
                  <c:v>2.9940426349639799</c:v>
                </c:pt>
                <c:pt idx="11">
                  <c:v>2.90822052955627</c:v>
                </c:pt>
                <c:pt idx="12">
                  <c:v>2.9396002292632999</c:v>
                </c:pt>
                <c:pt idx="13">
                  <c:v>3.0249361991882302</c:v>
                </c:pt>
                <c:pt idx="14">
                  <c:v>2.9532325267791699</c:v>
                </c:pt>
                <c:pt idx="15">
                  <c:v>2.8743717670440598</c:v>
                </c:pt>
                <c:pt idx="16">
                  <c:v>2.7371833324432302</c:v>
                </c:pt>
                <c:pt idx="17">
                  <c:v>2.8044614791870099</c:v>
                </c:pt>
                <c:pt idx="18">
                  <c:v>2.7859005928039502</c:v>
                </c:pt>
                <c:pt idx="19">
                  <c:v>2.7658834457397399</c:v>
                </c:pt>
                <c:pt idx="20">
                  <c:v>2.8634712696075399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95-41B5-A9AA-5062651A5D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Fine tuning (w/ unsup)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20">
                  <c:v>2.8587396144866899</c:v>
                </c:pt>
                <c:pt idx="21">
                  <c:v>2.8258392810821502</c:v>
                </c:pt>
                <c:pt idx="22">
                  <c:v>2.8179082870483398</c:v>
                </c:pt>
                <c:pt idx="23">
                  <c:v>2.83421277999877</c:v>
                </c:pt>
                <c:pt idx="24">
                  <c:v>2.8157899379730198</c:v>
                </c:pt>
                <c:pt idx="25">
                  <c:v>2.8056674003600999</c:v>
                </c:pt>
                <c:pt idx="26">
                  <c:v>2.8560574054718</c:v>
                </c:pt>
                <c:pt idx="27">
                  <c:v>2.8672413825988698</c:v>
                </c:pt>
                <c:pt idx="28">
                  <c:v>2.8004829883575399</c:v>
                </c:pt>
                <c:pt idx="29">
                  <c:v>2.81651711463928</c:v>
                </c:pt>
                <c:pt idx="30">
                  <c:v>2.8304867744445801</c:v>
                </c:pt>
                <c:pt idx="31">
                  <c:v>2.7988896369934002</c:v>
                </c:pt>
                <c:pt idx="32">
                  <c:v>2.8238160610198899</c:v>
                </c:pt>
                <c:pt idx="33">
                  <c:v>2.8320782184600799</c:v>
                </c:pt>
                <c:pt idx="34">
                  <c:v>2.8518152236938401</c:v>
                </c:pt>
                <c:pt idx="35">
                  <c:v>2.8318505287170401</c:v>
                </c:pt>
                <c:pt idx="36">
                  <c:v>2.8048427104949898</c:v>
                </c:pt>
                <c:pt idx="37">
                  <c:v>2.82475709915161</c:v>
                </c:pt>
                <c:pt idx="38">
                  <c:v>2.8463549613952601</c:v>
                </c:pt>
                <c:pt idx="39">
                  <c:v>2.8025035858154199</c:v>
                </c:pt>
                <c:pt idx="40">
                  <c:v>2.8102829456329301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A-4096-8BE7-A981CDFF9F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Fine tuning (ours)2</c:v>
                </c:pt>
              </c:strCache>
            </c:strRef>
          </c:tx>
          <c:spPr>
            <a:ln w="28575" cap="rnd">
              <a:solidFill>
                <a:srgbClr val="FF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99"/>
              </a:solidFill>
              <a:ln w="9525">
                <a:solidFill>
                  <a:srgbClr val="FF6699"/>
                </a:solidFill>
              </a:ln>
              <a:effectLst/>
            </c:spPr>
          </c:marker>
          <c:cat>
            <c:strRef>
              <c:f>Sheet1!$A$2:$A$42</c:f>
              <c:strCache>
                <c:ptCount val="41"/>
                <c:pt idx="0">
                  <c:v>0</c:v>
                </c:pt>
                <c:pt idx="1">
                  <c:v>5000</c:v>
                </c:pt>
                <c:pt idx="2">
                  <c:v>10000</c:v>
                </c:pt>
                <c:pt idx="3">
                  <c:v>15000</c:v>
                </c:pt>
                <c:pt idx="4">
                  <c:v>20000</c:v>
                </c:pt>
                <c:pt idx="5">
                  <c:v>25000</c:v>
                </c:pt>
                <c:pt idx="6">
                  <c:v>30000</c:v>
                </c:pt>
                <c:pt idx="7">
                  <c:v>35000</c:v>
                </c:pt>
                <c:pt idx="8">
                  <c:v>40000</c:v>
                </c:pt>
                <c:pt idx="9">
                  <c:v>45000</c:v>
                </c:pt>
                <c:pt idx="10">
                  <c:v>50000</c:v>
                </c:pt>
                <c:pt idx="11">
                  <c:v>55000</c:v>
                </c:pt>
                <c:pt idx="12">
                  <c:v>60000</c:v>
                </c:pt>
                <c:pt idx="13">
                  <c:v>65000</c:v>
                </c:pt>
                <c:pt idx="14">
                  <c:v>70000</c:v>
                </c:pt>
                <c:pt idx="15">
                  <c:v>75000</c:v>
                </c:pt>
                <c:pt idx="16">
                  <c:v>80000</c:v>
                </c:pt>
                <c:pt idx="17">
                  <c:v>85000</c:v>
                </c:pt>
                <c:pt idx="18">
                  <c:v>90000</c:v>
                </c:pt>
                <c:pt idx="19">
                  <c:v>95000</c:v>
                </c:pt>
                <c:pt idx="20">
                  <c:v>100k</c:v>
                </c:pt>
                <c:pt idx="21">
                  <c:v>105000</c:v>
                </c:pt>
                <c:pt idx="22">
                  <c:v>110000</c:v>
                </c:pt>
                <c:pt idx="23">
                  <c:v>115000</c:v>
                </c:pt>
                <c:pt idx="24">
                  <c:v>120000</c:v>
                </c:pt>
                <c:pt idx="25">
                  <c:v>125000</c:v>
                </c:pt>
                <c:pt idx="26">
                  <c:v>130000</c:v>
                </c:pt>
                <c:pt idx="27">
                  <c:v>135000</c:v>
                </c:pt>
                <c:pt idx="28">
                  <c:v>140000</c:v>
                </c:pt>
                <c:pt idx="29">
                  <c:v>145000</c:v>
                </c:pt>
                <c:pt idx="30">
                  <c:v>150000</c:v>
                </c:pt>
                <c:pt idx="31">
                  <c:v>155000</c:v>
                </c:pt>
                <c:pt idx="32">
                  <c:v>160000</c:v>
                </c:pt>
                <c:pt idx="33">
                  <c:v>165000</c:v>
                </c:pt>
                <c:pt idx="34">
                  <c:v>170000</c:v>
                </c:pt>
                <c:pt idx="35">
                  <c:v>175000</c:v>
                </c:pt>
                <c:pt idx="36">
                  <c:v>180000</c:v>
                </c:pt>
                <c:pt idx="37">
                  <c:v>185000</c:v>
                </c:pt>
                <c:pt idx="38">
                  <c:v>190000</c:v>
                </c:pt>
                <c:pt idx="39">
                  <c:v>195000</c:v>
                </c:pt>
                <c:pt idx="40">
                  <c:v>200k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20">
                  <c:v>2.8587396144866899</c:v>
                </c:pt>
                <c:pt idx="21">
                  <c:v>2.62279152870178</c:v>
                </c:pt>
                <c:pt idx="22">
                  <c:v>2.56130766868591</c:v>
                </c:pt>
                <c:pt idx="23">
                  <c:v>2.58978939056396</c:v>
                </c:pt>
                <c:pt idx="24">
                  <c:v>2.4981455802917401</c:v>
                </c:pt>
                <c:pt idx="25">
                  <c:v>2.4806201457977202</c:v>
                </c:pt>
                <c:pt idx="26">
                  <c:v>2.50365757942199</c:v>
                </c:pt>
                <c:pt idx="27">
                  <c:v>2.4741065502166699</c:v>
                </c:pt>
                <c:pt idx="28">
                  <c:v>2.5006804466247501</c:v>
                </c:pt>
                <c:pt idx="29">
                  <c:v>2.4768898487090998</c:v>
                </c:pt>
                <c:pt idx="30">
                  <c:v>2.4971930980682302</c:v>
                </c:pt>
                <c:pt idx="31">
                  <c:v>2.4527473449707</c:v>
                </c:pt>
                <c:pt idx="32">
                  <c:v>2.4679384231567298</c:v>
                </c:pt>
                <c:pt idx="33">
                  <c:v>2.4657239913940399</c:v>
                </c:pt>
                <c:pt idx="34">
                  <c:v>2.46967220306396</c:v>
                </c:pt>
                <c:pt idx="35">
                  <c:v>2.45335745811462</c:v>
                </c:pt>
                <c:pt idx="36">
                  <c:v>2.4725980758666899</c:v>
                </c:pt>
                <c:pt idx="37">
                  <c:v>2.45038890838623</c:v>
                </c:pt>
                <c:pt idx="38">
                  <c:v>2.4570248126983598</c:v>
                </c:pt>
                <c:pt idx="39">
                  <c:v>2.4420485496520898</c:v>
                </c:pt>
                <c:pt idx="40">
                  <c:v>2.4558897018432599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99-4A28-9332-BE5F0691F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192432"/>
        <c:axId val="98660704"/>
      </c:lineChart>
      <c:catAx>
        <c:axId val="456192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Training step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8660704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98660704"/>
        <c:scaling>
          <c:orientation val="minMax"/>
          <c:max val="3.5"/>
          <c:min val="2.29999999999999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end-point-error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1.2512512512512513E-2"/>
              <c:y val="0.1248409827149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61924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4342150919845"/>
          <c:y val="3.3441166471759029E-2"/>
          <c:w val="0.82403645908344147"/>
          <c:h val="0.787397018063447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0">
                  <c:v>50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2.8587396140000001</c:v>
                </c:pt>
                <c:pt idx="1">
                  <c:v>2.8587396140000001</c:v>
                </c:pt>
                <c:pt idx="2">
                  <c:v>2.8587396140000001</c:v>
                </c:pt>
                <c:pt idx="3">
                  <c:v>2.8587396140000001</c:v>
                </c:pt>
                <c:pt idx="4">
                  <c:v>2.8587396140000001</c:v>
                </c:pt>
                <c:pt idx="5">
                  <c:v>2.8587396140000001</c:v>
                </c:pt>
                <c:pt idx="6">
                  <c:v>2.8587396140000001</c:v>
                </c:pt>
                <c:pt idx="7">
                  <c:v>2.8587396140000001</c:v>
                </c:pt>
                <c:pt idx="8">
                  <c:v>2.8587396140000001</c:v>
                </c:pt>
                <c:pt idx="9">
                  <c:v>2.8587396140000001</c:v>
                </c:pt>
                <c:pt idx="10">
                  <c:v>2.8587396140000001</c:v>
                </c:pt>
                <c:pt idx="11">
                  <c:v>2.8587396140000001</c:v>
                </c:pt>
                <c:pt idx="12">
                  <c:v>2.8587396140000001</c:v>
                </c:pt>
                <c:pt idx="13">
                  <c:v>2.8587396140000001</c:v>
                </c:pt>
                <c:pt idx="14">
                  <c:v>2.8587396140000001</c:v>
                </c:pt>
                <c:pt idx="15">
                  <c:v>2.8587396140000001</c:v>
                </c:pt>
                <c:pt idx="16">
                  <c:v>2.8587396140000001</c:v>
                </c:pt>
                <c:pt idx="17">
                  <c:v>2.8587396140000001</c:v>
                </c:pt>
                <c:pt idx="18">
                  <c:v>2.8587396140000001</c:v>
                </c:pt>
                <c:pt idx="19">
                  <c:v>2.8587396140000001</c:v>
                </c:pt>
                <c:pt idx="20">
                  <c:v>2.8587396140000001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8-4253-BBD1-91619CD935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Fixed</c:v>
                </c:pt>
              </c:strCache>
            </c:strRef>
          </c:tx>
          <c:spPr>
            <a:ln w="22225" cap="rnd">
              <a:solidFill>
                <a:srgbClr val="ED7D31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0">
                  <c:v>50</c:v>
                </c:pt>
                <c:pt idx="20">
                  <c:v>100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2.8587396140000001</c:v>
                </c:pt>
                <c:pt idx="1">
                  <c:v>2.6413071160000001</c:v>
                </c:pt>
                <c:pt idx="2">
                  <c:v>2.619153023</c:v>
                </c:pt>
                <c:pt idx="3">
                  <c:v>2.6251351829999998</c:v>
                </c:pt>
                <c:pt idx="4">
                  <c:v>2.605435371</c:v>
                </c:pt>
                <c:pt idx="5">
                  <c:v>2.5961697099999999</c:v>
                </c:pt>
                <c:pt idx="6">
                  <c:v>2.5852496619999998</c:v>
                </c:pt>
                <c:pt idx="7">
                  <c:v>2.578173161</c:v>
                </c:pt>
                <c:pt idx="8">
                  <c:v>2.5904104710000002</c:v>
                </c:pt>
                <c:pt idx="9">
                  <c:v>2.5802404879999998</c:v>
                </c:pt>
                <c:pt idx="10">
                  <c:v>2.5941529270000001</c:v>
                </c:pt>
                <c:pt idx="11">
                  <c:v>2.5804500579999998</c:v>
                </c:pt>
                <c:pt idx="12">
                  <c:v>2.585067987</c:v>
                </c:pt>
                <c:pt idx="13">
                  <c:v>2.5852329730000001</c:v>
                </c:pt>
                <c:pt idx="14">
                  <c:v>2.5856544970000002</c:v>
                </c:pt>
                <c:pt idx="15">
                  <c:v>2.5966477389999998</c:v>
                </c:pt>
                <c:pt idx="16">
                  <c:v>2.591007233</c:v>
                </c:pt>
                <c:pt idx="17">
                  <c:v>2.5830645560000001</c:v>
                </c:pt>
                <c:pt idx="18">
                  <c:v>2.5758256909999999</c:v>
                </c:pt>
                <c:pt idx="19">
                  <c:v>2.5758256909999999</c:v>
                </c:pt>
                <c:pt idx="20">
                  <c:v>2.5758256909999999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8-4253-BBD1-91619CD935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Ours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0">
                  <c:v>50</c:v>
                </c:pt>
                <c:pt idx="20">
                  <c:v>100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2.8587396140000001</c:v>
                </c:pt>
                <c:pt idx="1">
                  <c:v>2.6227915290000001</c:v>
                </c:pt>
                <c:pt idx="2">
                  <c:v>2.5613076690000001</c:v>
                </c:pt>
                <c:pt idx="3">
                  <c:v>2.5897893910000001</c:v>
                </c:pt>
                <c:pt idx="4">
                  <c:v>2.4981455800000001</c:v>
                </c:pt>
                <c:pt idx="5">
                  <c:v>2.4806201460000001</c:v>
                </c:pt>
                <c:pt idx="6">
                  <c:v>2.503657579</c:v>
                </c:pt>
                <c:pt idx="7">
                  <c:v>2.4741065500000001</c:v>
                </c:pt>
                <c:pt idx="8">
                  <c:v>2.5006804470000001</c:v>
                </c:pt>
                <c:pt idx="9">
                  <c:v>2.476889849</c:v>
                </c:pt>
                <c:pt idx="10">
                  <c:v>2.4971930979999999</c:v>
                </c:pt>
                <c:pt idx="11">
                  <c:v>2.4527473450000001</c:v>
                </c:pt>
                <c:pt idx="12">
                  <c:v>2.4679384230000001</c:v>
                </c:pt>
                <c:pt idx="13">
                  <c:v>2.4657239909999999</c:v>
                </c:pt>
                <c:pt idx="14">
                  <c:v>2.469672203</c:v>
                </c:pt>
                <c:pt idx="15">
                  <c:v>2.4533574580000002</c:v>
                </c:pt>
                <c:pt idx="16">
                  <c:v>2.4725980760000001</c:v>
                </c:pt>
                <c:pt idx="17">
                  <c:v>2.4503889079999999</c:v>
                </c:pt>
                <c:pt idx="18">
                  <c:v>2.4570248129999999</c:v>
                </c:pt>
                <c:pt idx="19">
                  <c:v>2.44204855</c:v>
                </c:pt>
                <c:pt idx="20">
                  <c:v>2.4558897019999999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8-4253-BBD1-91619CD93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0194352"/>
        <c:axId val="685105712"/>
      </c:lineChart>
      <c:catAx>
        <c:axId val="1480194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×100 fine-tuning step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105712"/>
        <c:crosses val="autoZero"/>
        <c:auto val="1"/>
        <c:lblAlgn val="ctr"/>
        <c:lblOffset val="100"/>
        <c:tickMarkSkip val="2"/>
        <c:noMultiLvlLbl val="0"/>
      </c:catAx>
      <c:valAx>
        <c:axId val="685105712"/>
        <c:scaling>
          <c:orientation val="minMax"/>
          <c:max val="3"/>
          <c:min val="2.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End-point-error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801943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067335064030357"/>
          <c:y val="1.364568411724028E-2"/>
          <c:w val="0.37795421416703184"/>
          <c:h val="6.6088734338085472E-2"/>
        </c:manualLayout>
      </c:layout>
      <c:overlay val="0"/>
      <c:spPr>
        <a:solidFill>
          <a:schemeClr val="bg1">
            <a:lumMod val="95000"/>
            <a:lumOff val="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End-Point-Error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25884517195243E-3"/>
                  <c:y val="9.1166366548150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E-435F-BBB9-612085E66B71}"/>
                </c:ext>
              </c:extLst>
            </c:dLbl>
            <c:dLbl>
              <c:idx val="1"/>
              <c:layout>
                <c:manualLayout>
                  <c:x val="0"/>
                  <c:y val="8.7352954688559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E-435F-BBB9-612085E66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Supervised
(RAFT, ECCV 2020)</c:v>
                </c:pt>
                <c:pt idx="1">
                  <c:v>Semi-Supervised (Ours)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2.8</c:v>
                </c:pt>
                <c:pt idx="1">
                  <c:v>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E-435F-BBB9-612085E66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4762639"/>
        <c:axId val="843253583"/>
      </c:barChart>
      <c:catAx>
        <c:axId val="1504762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Method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3253583"/>
        <c:crosses val="autoZero"/>
        <c:auto val="1"/>
        <c:lblAlgn val="ctr"/>
        <c:lblOffset val="100"/>
        <c:noMultiLvlLbl val="0"/>
      </c:catAx>
      <c:valAx>
        <c:axId val="843253583"/>
        <c:scaling>
          <c:orientation val="minMax"/>
          <c:max val="2.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End-point-error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3.6266980357979452E-3"/>
              <c:y val="0.12546875689679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0476263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End-Point-Error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25884517195243E-3"/>
                  <c:y val="9.1166366548150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E-435F-BBB9-612085E66B71}"/>
                </c:ext>
              </c:extLst>
            </c:dLbl>
            <c:dLbl>
              <c:idx val="1"/>
              <c:layout>
                <c:manualLayout>
                  <c:x val="0"/>
                  <c:y val="8.7352954688559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E-435F-BBB9-612085E66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Supervised
(RAFT, ECCV 2020)</c:v>
                </c:pt>
                <c:pt idx="1">
                  <c:v>Semi-Supervised (Ours)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</c:v>
                </c:pt>
                <c:pt idx="1">
                  <c:v>11.12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E-435F-BBB9-612085E66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4762639"/>
        <c:axId val="843253583"/>
      </c:barChart>
      <c:catAx>
        <c:axId val="1504762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Method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3253583"/>
        <c:crosses val="autoZero"/>
        <c:auto val="1"/>
        <c:lblAlgn val="ctr"/>
        <c:lblOffset val="100"/>
        <c:noMultiLvlLbl val="0"/>
      </c:catAx>
      <c:valAx>
        <c:axId val="84325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Fl (%)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1.0339142099164844E-2"/>
              <c:y val="0.2894454668591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0476263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End-Point-Error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25884517195243E-3"/>
                  <c:y val="9.1166366548150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E-435F-BBB9-612085E66B71}"/>
                </c:ext>
              </c:extLst>
            </c:dLbl>
            <c:dLbl>
              <c:idx val="1"/>
              <c:layout>
                <c:manualLayout>
                  <c:x val="0"/>
                  <c:y val="8.7352954688559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E-435F-BBB9-612085E66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Supervised
(RAFT, ECCV 2020)</c:v>
                </c:pt>
                <c:pt idx="1">
                  <c:v>Semi-Supervised (Ours)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2.86</c:v>
                </c:pt>
                <c:pt idx="1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E-435F-BBB9-612085E66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4762639"/>
        <c:axId val="843253583"/>
      </c:barChart>
      <c:catAx>
        <c:axId val="1504762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Method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3253583"/>
        <c:crosses val="autoZero"/>
        <c:auto val="1"/>
        <c:lblAlgn val="ctr"/>
        <c:lblOffset val="100"/>
        <c:noMultiLvlLbl val="0"/>
      </c:catAx>
      <c:valAx>
        <c:axId val="843253583"/>
        <c:scaling>
          <c:orientation val="minMax"/>
          <c:max val="2.9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End-point-error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3.626698035797946E-3"/>
              <c:y val="0.12546875689679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047626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End-Point-Error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25884517195243E-3"/>
                  <c:y val="9.1166366548150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E-435F-BBB9-612085E66B71}"/>
                </c:ext>
              </c:extLst>
            </c:dLbl>
            <c:dLbl>
              <c:idx val="1"/>
              <c:layout>
                <c:manualLayout>
                  <c:x val="0"/>
                  <c:y val="8.7352954688559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E-435F-BBB9-612085E66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Supervised
(RAFT, ECCV 2020)</c:v>
                </c:pt>
                <c:pt idx="1">
                  <c:v>Semi-Supervised (Ours)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4.8499999999999996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E-435F-BBB9-612085E66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4762639"/>
        <c:axId val="843253583"/>
      </c:barChart>
      <c:catAx>
        <c:axId val="15047626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Method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3253583"/>
        <c:crosses val="autoZero"/>
        <c:auto val="1"/>
        <c:lblAlgn val="ctr"/>
        <c:lblOffset val="100"/>
        <c:noMultiLvlLbl val="0"/>
      </c:catAx>
      <c:valAx>
        <c:axId val="843253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Fl (%)</a:t>
                </a:r>
                <a:endParaRPr lang="ko-KR" dirty="0"/>
              </a:p>
            </c:rich>
          </c:tx>
          <c:layout>
            <c:manualLayout>
              <c:xMode val="edge"/>
              <c:yMode val="edge"/>
              <c:x val="8.1703540333054117E-3"/>
              <c:y val="0.28944546685919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0476263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AEC33-0EE2-4463-8258-27A41902ECF1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2552A-F061-4E2E-86A5-8CFC511F51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4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17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93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7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51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63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799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58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711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55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61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89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7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406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6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272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521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89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86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D8A09-B07B-47E2-9A60-86FA685224D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635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552A-F061-4E2E-86A5-8CFC511F516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64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96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0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92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1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36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4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909D1-C34A-4D5B-A788-503E3D06D26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14C-2CBD-40AD-A9DC-D418DE3EB5F7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6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D70F-3F00-43B3-8038-9AA871E657F1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3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02E1-A76C-4A8A-87BB-D991FF6786E4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3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7911-C041-4FB0-8440-57D2EE3E8E27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01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303-2804-4402-9DFC-988BE343305B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4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1DD4-2795-46C6-ABA8-6763C41ADC4F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52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497C-0668-4CD6-84AD-A70E4D8B8308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8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2F86-4452-4430-B649-34035CAC730D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7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6E69-18DA-481C-B8F4-D887385540A1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16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4B8A-83B3-48CB-A443-94E9A50D2BAA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D8EA-D022-46A3-8ECD-D1F2552C22D7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86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A3CB-FBE6-472B-B915-99234114E638}" type="datetime1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B618-D330-4A48-AA7B-08C284D337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24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4.jp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tags" Target="../tags/tag18.xml"/><Relationship Id="rId6" Type="http://schemas.openxmlformats.org/officeDocument/2006/relationships/image" Target="../media/image21.jpg"/><Relationship Id="rId11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42.jpg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25A00E-4060-45A7-85E2-F587D65A7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398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gradFill flip="none" rotWithShape="1">
                  <a:gsLst>
                    <a:gs pos="100000">
                      <a:srgbClr val="ACD2EE"/>
                    </a:gs>
                    <a:gs pos="0">
                      <a:srgbClr val="DDECFF"/>
                    </a:gs>
                  </a:gsLst>
                  <a:lin ang="10800000" scaled="1"/>
                  <a:tileRect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Semi-Supervised Learning of Optical Flow by Flow Supervisor</a:t>
            </a:r>
            <a:endParaRPr lang="ko-KR" altLang="en-US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2C74EF7-E762-4DDB-A871-B79EF820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3660"/>
            <a:ext cx="9144000" cy="1655762"/>
          </a:xfrm>
        </p:spPr>
        <p:txBody>
          <a:bodyPr/>
          <a:lstStyle/>
          <a:p>
            <a:r>
              <a:rPr lang="en-US" altLang="ko-KR" b="1" dirty="0">
                <a:gradFill>
                  <a:gsLst>
                    <a:gs pos="100000">
                      <a:srgbClr val="ACD2EE"/>
                    </a:gs>
                    <a:gs pos="0">
                      <a:srgbClr val="DDECFF"/>
                    </a:gs>
                  </a:gsLst>
                  <a:lin ang="10800000" scaled="1"/>
                </a:gra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Woobin Im      Sebin Lee      Sung-Eui Yoon</a:t>
            </a:r>
          </a:p>
          <a:p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C32BF2A-6C36-4828-96AF-559D8DE8B180}"/>
              </a:ext>
            </a:extLst>
          </p:cNvPr>
          <p:cNvGrpSpPr/>
          <p:nvPr/>
        </p:nvGrpSpPr>
        <p:grpSpPr>
          <a:xfrm>
            <a:off x="4946810" y="4711955"/>
            <a:ext cx="2298380" cy="637920"/>
            <a:chOff x="489859" y="1422761"/>
            <a:chExt cx="9063419" cy="2515570"/>
          </a:xfrm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0EB9D435-8B02-45A1-AB9D-85EAC02B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55" y="1487936"/>
              <a:ext cx="4645813" cy="1327377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A4C6D88-F176-4322-B9E9-BF27032E3338}"/>
                </a:ext>
              </a:extLst>
            </p:cNvPr>
            <p:cNvGrpSpPr/>
            <p:nvPr/>
          </p:nvGrpSpPr>
          <p:grpSpPr>
            <a:xfrm>
              <a:off x="6208893" y="1422761"/>
              <a:ext cx="3344385" cy="1729910"/>
              <a:chOff x="5476314" y="807649"/>
              <a:chExt cx="2704035" cy="1398684"/>
            </a:xfrm>
          </p:grpSpPr>
          <p:pic>
            <p:nvPicPr>
              <p:cNvPr id="6" name="Picture 10">
                <a:extLst>
                  <a:ext uri="{FF2B5EF4-FFF2-40B4-BE49-F238E27FC236}">
                    <a16:creationId xmlns:a16="http://schemas.microsoft.com/office/drawing/2014/main" id="{B94AD7D2-F76F-481F-A5EB-E9B67628E5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70" r="41381"/>
              <a:stretch/>
            </p:blipFill>
            <p:spPr>
              <a:xfrm>
                <a:off x="5476314" y="807649"/>
                <a:ext cx="2704035" cy="888978"/>
              </a:xfrm>
              <a:prstGeom prst="rect">
                <a:avLst/>
              </a:prstGeom>
            </p:spPr>
          </p:pic>
          <p:pic>
            <p:nvPicPr>
              <p:cNvPr id="7" name="Picture 10">
                <a:extLst>
                  <a:ext uri="{FF2B5EF4-FFF2-40B4-BE49-F238E27FC236}">
                    <a16:creationId xmlns:a16="http://schemas.microsoft.com/office/drawing/2014/main" id="{AAA49EA3-3735-4CCB-A25E-80C412A182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48" t="10870" r="1315"/>
              <a:stretch/>
            </p:blipFill>
            <p:spPr>
              <a:xfrm>
                <a:off x="5541472" y="1571958"/>
                <a:ext cx="1225755" cy="634375"/>
              </a:xfrm>
              <a:prstGeom prst="rect">
                <a:avLst/>
              </a:prstGeom>
            </p:spPr>
          </p:pic>
        </p:grp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E052042-7C0A-479D-AC1C-9C9F91A1D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46" r="-687" b="26648"/>
            <a:stretch/>
          </p:blipFill>
          <p:spPr>
            <a:xfrm>
              <a:off x="489859" y="2846580"/>
              <a:ext cx="4821508" cy="10917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FD6636-D55D-4883-841A-5892E76A1E05}"/>
                </a:ext>
              </a:extLst>
            </p:cNvPr>
            <p:cNvSpPr txBox="1"/>
            <p:nvPr/>
          </p:nvSpPr>
          <p:spPr>
            <a:xfrm>
              <a:off x="6323247" y="3110321"/>
              <a:ext cx="3122458" cy="6185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/>
            </a:bodyPr>
            <a:lstStyle/>
            <a:p>
              <a:pPr algn="ctr"/>
              <a:r>
                <a:rPr lang="en-US" altLang="ko-KR" sz="1100" dirty="0">
                  <a:solidFill>
                    <a:srgbClr val="D5D5D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sgvr.kaist.ac.kr</a:t>
              </a:r>
              <a:endParaRPr lang="ko-KR" altLang="en-US" sz="1100" dirty="0">
                <a:solidFill>
                  <a:srgbClr val="D5D5D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004D1E5-7F72-4A65-BC23-395312D18355}"/>
              </a:ext>
            </a:extLst>
          </p:cNvPr>
          <p:cNvGrpSpPr/>
          <p:nvPr/>
        </p:nvGrpSpPr>
        <p:grpSpPr>
          <a:xfrm>
            <a:off x="8355331" y="222952"/>
            <a:ext cx="3663950" cy="807336"/>
            <a:chOff x="4781550" y="893802"/>
            <a:chExt cx="4719165" cy="1039848"/>
          </a:xfrm>
        </p:grpSpPr>
        <p:pic>
          <p:nvPicPr>
            <p:cNvPr id="1026" name="Picture 2" descr="ECCV European Conference on Computer Vision Tel Aviv 2022">
              <a:extLst>
                <a:ext uri="{FF2B5EF4-FFF2-40B4-BE49-F238E27FC236}">
                  <a16:creationId xmlns:a16="http://schemas.microsoft.com/office/drawing/2014/main" id="{CBD5853B-3AF4-4CCB-BBA2-90C4C0EA0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50" y="893802"/>
              <a:ext cx="4605338" cy="92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A1A345E-1B6A-4386-9D9C-C3E8E15ED46F}"/>
                </a:ext>
              </a:extLst>
            </p:cNvPr>
            <p:cNvSpPr/>
            <p:nvPr/>
          </p:nvSpPr>
          <p:spPr>
            <a:xfrm>
              <a:off x="7217911" y="1564318"/>
              <a:ext cx="2282804" cy="36933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en-US" altLang="ko-KR" sz="1400" dirty="0">
                  <a:solidFill>
                    <a:srgbClr val="FFFFFF"/>
                  </a:solidFill>
                  <a:latin typeface="Open Sans"/>
                </a:rPr>
                <a:t>October 23-27, 2022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29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3869664" y="1354668"/>
            <a:ext cx="2350992" cy="1939808"/>
            <a:chOff x="173964" y="1354667"/>
            <a:chExt cx="3613258" cy="2981307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8"/>
              <a:ext cx="1669641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6"/>
              <a:ext cx="1936788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Things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225134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626437"/>
              <a:ext cx="3547537" cy="7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Large-scale synthetic datasets</a:t>
              </a:r>
              <a:endParaRPr lang="ko-KR" altLang="en-US" sz="1200" dirty="0"/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EBE79DA6-96B8-41F9-8C81-D92250C7F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70" y="1625621"/>
            <a:ext cx="1220513" cy="519671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6002911" y="1354668"/>
            <a:ext cx="2308230" cy="1950987"/>
            <a:chOff x="3891082" y="1354667"/>
            <a:chExt cx="3547536" cy="29984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5" y="1447830"/>
              <a:ext cx="3007934" cy="4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Sintel</a:t>
              </a:r>
              <a:endParaRPr lang="en-US" sz="1200" b="1" dirty="0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4" y="1354667"/>
              <a:ext cx="2258058" cy="2245775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643618"/>
              <a:ext cx="3547536" cy="7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Unlabeled</a:t>
              </a:r>
              <a:br>
                <a:rPr lang="en-US" altLang="ko-KR" sz="1200" dirty="0"/>
              </a:br>
              <a:r>
                <a:rPr lang="en-US" altLang="ko-KR" sz="1200" dirty="0"/>
                <a:t>Target dataset</a:t>
              </a:r>
              <a:endParaRPr lang="ko-KR" altLang="en-US" sz="1200" dirty="0"/>
            </a:p>
          </p:txBody>
        </p: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E54CB26-2158-4248-ABFE-49CCEB6D8633}"/>
              </a:ext>
            </a:extLst>
          </p:cNvPr>
          <p:cNvSpPr/>
          <p:nvPr/>
        </p:nvSpPr>
        <p:spPr>
          <a:xfrm>
            <a:off x="6579750" y="2228103"/>
            <a:ext cx="1124823" cy="4616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Missing label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48" name="차트 47">
            <a:extLst>
              <a:ext uri="{FF2B5EF4-FFF2-40B4-BE49-F238E27FC236}">
                <a16:creationId xmlns:a16="http://schemas.microsoft.com/office/drawing/2014/main" id="{FE4E6527-7C24-4902-9570-133F6D202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479234"/>
              </p:ext>
            </p:extLst>
          </p:nvPr>
        </p:nvGraphicFramePr>
        <p:xfrm>
          <a:off x="3640434" y="3277943"/>
          <a:ext cx="507492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782C488A-589B-40FF-B601-F29E19D5DC48}"/>
              </a:ext>
            </a:extLst>
          </p:cNvPr>
          <p:cNvSpPr/>
          <p:nvPr/>
        </p:nvSpPr>
        <p:spPr>
          <a:xfrm>
            <a:off x="6942245" y="3348976"/>
            <a:ext cx="368581" cy="1249404"/>
          </a:xfrm>
          <a:prstGeom prst="down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97A97-363B-465D-A838-5C1A3BE9077F}"/>
              </a:ext>
            </a:extLst>
          </p:cNvPr>
          <p:cNvSpPr txBox="1"/>
          <p:nvPr/>
        </p:nvSpPr>
        <p:spPr>
          <a:xfrm>
            <a:off x="7254713" y="3374241"/>
            <a:ext cx="3413407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ED7D31"/>
                </a:solidFill>
              </a:rPr>
              <a:t>Fine tuning</a:t>
            </a:r>
            <a:br>
              <a:rPr lang="en-US" altLang="ko-KR" dirty="0">
                <a:solidFill>
                  <a:srgbClr val="ED7D31"/>
                </a:solidFill>
              </a:rPr>
            </a:br>
            <a:r>
              <a:rPr lang="en-US" altLang="ko-KR" dirty="0">
                <a:solidFill>
                  <a:srgbClr val="ED7D31"/>
                </a:solidFill>
              </a:rPr>
              <a:t>with conventional </a:t>
            </a:r>
            <a:br>
              <a:rPr lang="en-US" altLang="ko-KR" dirty="0">
                <a:solidFill>
                  <a:srgbClr val="ED7D31"/>
                </a:solidFill>
              </a:rPr>
            </a:br>
            <a:r>
              <a:rPr lang="en-US" altLang="ko-KR" dirty="0">
                <a:solidFill>
                  <a:srgbClr val="ED7D31"/>
                </a:solidFill>
              </a:rPr>
              <a:t>unsupervised loss</a:t>
            </a:r>
            <a:endParaRPr lang="ko-KR" altLang="en-US" dirty="0">
              <a:solidFill>
                <a:srgbClr val="ED7D3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E990F9-DB2B-4DB9-BED8-B7C2DD03E4A0}"/>
              </a:ext>
            </a:extLst>
          </p:cNvPr>
          <p:cNvSpPr txBox="1"/>
          <p:nvPr/>
        </p:nvSpPr>
        <p:spPr>
          <a:xfrm>
            <a:off x="5128201" y="5073383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4472C4"/>
                </a:solidFill>
              </a:rPr>
              <a:t>Pretraining</a:t>
            </a:r>
            <a:endParaRPr lang="ko-KR" altLang="en-US" dirty="0">
              <a:solidFill>
                <a:srgbClr val="4472C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F78F87-F612-49A3-B72B-AB8D9E41245A}"/>
              </a:ext>
            </a:extLst>
          </p:cNvPr>
          <p:cNvSpPr txBox="1"/>
          <p:nvPr/>
        </p:nvSpPr>
        <p:spPr>
          <a:xfrm>
            <a:off x="4282694" y="6489766"/>
            <a:ext cx="443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EPE on target dataset (Sintel Final)</a:t>
            </a:r>
            <a:endParaRPr lang="ko-KR" alt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932963-15EE-4604-94FF-A9548AAFA383}"/>
              </a:ext>
            </a:extLst>
          </p:cNvPr>
          <p:cNvSpPr txBox="1"/>
          <p:nvPr/>
        </p:nvSpPr>
        <p:spPr>
          <a:xfrm>
            <a:off x="3372602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Unsupervised Fine Tuning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5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3869664" y="1354668"/>
            <a:ext cx="2350992" cy="1939808"/>
            <a:chOff x="173964" y="1354667"/>
            <a:chExt cx="3613258" cy="2981307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8"/>
              <a:ext cx="1669641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6"/>
              <a:ext cx="1936788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Things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225134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626437"/>
              <a:ext cx="3547537" cy="7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Large-scale synthetic datasets</a:t>
              </a:r>
              <a:endParaRPr lang="ko-KR" altLang="en-US" sz="1200" dirty="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9B747900-5637-4844-B0A5-E3EEA5612D52}"/>
              </a:ext>
            </a:extLst>
          </p:cNvPr>
          <p:cNvGrpSpPr/>
          <p:nvPr/>
        </p:nvGrpSpPr>
        <p:grpSpPr>
          <a:xfrm>
            <a:off x="6002911" y="1354668"/>
            <a:ext cx="2308230" cy="1950987"/>
            <a:chOff x="6002911" y="1354668"/>
            <a:chExt cx="2308230" cy="195098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EBE79DA6-96B8-41F9-8C81-D92250C7F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770" y="1625621"/>
              <a:ext cx="1220513" cy="519671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5746132-9C64-4DDC-B047-6FEC49F85F74}"/>
                </a:ext>
              </a:extLst>
            </p:cNvPr>
            <p:cNvGrpSpPr/>
            <p:nvPr/>
          </p:nvGrpSpPr>
          <p:grpSpPr>
            <a:xfrm>
              <a:off x="6002911" y="1354668"/>
              <a:ext cx="2308230" cy="1950987"/>
              <a:chOff x="3891082" y="1354667"/>
              <a:chExt cx="3547536" cy="299848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33AD8F-4C8F-4DBD-823E-4E7F7362DCA7}"/>
                  </a:ext>
                </a:extLst>
              </p:cNvPr>
              <p:cNvSpPr txBox="1"/>
              <p:nvPr/>
            </p:nvSpPr>
            <p:spPr>
              <a:xfrm>
                <a:off x="4160885" y="1447830"/>
                <a:ext cx="3007934" cy="473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Sintel</a:t>
                </a:r>
                <a:endParaRPr lang="en-US" sz="1200" b="1" dirty="0"/>
              </a:p>
            </p:txBody>
          </p:sp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B7E7A413-E11B-4CE0-9107-8A10AA2F92E3}"/>
                  </a:ext>
                </a:extLst>
              </p:cNvPr>
              <p:cNvSpPr/>
              <p:nvPr/>
            </p:nvSpPr>
            <p:spPr>
              <a:xfrm>
                <a:off x="4540674" y="1354667"/>
                <a:ext cx="2258058" cy="2245775"/>
              </a:xfrm>
              <a:prstGeom prst="roundRect">
                <a:avLst>
                  <a:gd name="adj" fmla="val 88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46DA9F-4C6C-44A6-A107-75DF6FEE3D81}"/>
                  </a:ext>
                </a:extLst>
              </p:cNvPr>
              <p:cNvSpPr txBox="1"/>
              <p:nvPr/>
            </p:nvSpPr>
            <p:spPr>
              <a:xfrm>
                <a:off x="3891082" y="3643618"/>
                <a:ext cx="3547536" cy="709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/>
                  <a:t>Unlabeled</a:t>
                </a:r>
                <a:br>
                  <a:rPr lang="en-US" altLang="ko-KR" sz="1200" dirty="0"/>
                </a:br>
                <a:r>
                  <a:rPr lang="en-US" altLang="ko-KR" sz="1200" dirty="0"/>
                  <a:t>Target dataset</a:t>
                </a:r>
                <a:endParaRPr lang="ko-KR" altLang="en-US" sz="1200" dirty="0"/>
              </a:p>
            </p:txBody>
          </p:sp>
        </p:grpSp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E54CB26-2158-4248-ABFE-49CCEB6D8633}"/>
                </a:ext>
              </a:extLst>
            </p:cNvPr>
            <p:cNvSpPr/>
            <p:nvPr/>
          </p:nvSpPr>
          <p:spPr>
            <a:xfrm>
              <a:off x="6579750" y="2228103"/>
              <a:ext cx="1124823" cy="46161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Missing label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8" name="차트 47">
            <a:extLst>
              <a:ext uri="{FF2B5EF4-FFF2-40B4-BE49-F238E27FC236}">
                <a16:creationId xmlns:a16="http://schemas.microsoft.com/office/drawing/2014/main" id="{FE4E6527-7C24-4902-9570-133F6D202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543755"/>
              </p:ext>
            </p:extLst>
          </p:nvPr>
        </p:nvGraphicFramePr>
        <p:xfrm>
          <a:off x="3640434" y="3277943"/>
          <a:ext cx="507492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782C488A-589B-40FF-B601-F29E19D5DC48}"/>
              </a:ext>
            </a:extLst>
          </p:cNvPr>
          <p:cNvSpPr/>
          <p:nvPr/>
        </p:nvSpPr>
        <p:spPr>
          <a:xfrm>
            <a:off x="7157026" y="3305655"/>
            <a:ext cx="368581" cy="2144709"/>
          </a:xfrm>
          <a:prstGeom prst="down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E990F9-DB2B-4DB9-BED8-B7C2DD03E4A0}"/>
              </a:ext>
            </a:extLst>
          </p:cNvPr>
          <p:cNvSpPr txBox="1"/>
          <p:nvPr/>
        </p:nvSpPr>
        <p:spPr>
          <a:xfrm>
            <a:off x="5128201" y="5073383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4472C4"/>
                </a:solidFill>
              </a:rPr>
              <a:t>Pretraining</a:t>
            </a:r>
            <a:endParaRPr lang="ko-KR" altLang="en-US" dirty="0">
              <a:solidFill>
                <a:srgbClr val="4472C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F2A87B-051B-4717-B1DC-2A7C5A58A384}"/>
              </a:ext>
            </a:extLst>
          </p:cNvPr>
          <p:cNvSpPr txBox="1"/>
          <p:nvPr/>
        </p:nvSpPr>
        <p:spPr>
          <a:xfrm>
            <a:off x="8496417" y="4411726"/>
            <a:ext cx="3413407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ED7D31"/>
                </a:solidFill>
              </a:rPr>
              <a:t>Fine tuning</a:t>
            </a:r>
            <a:br>
              <a:rPr lang="en-US" altLang="ko-KR" dirty="0">
                <a:solidFill>
                  <a:srgbClr val="ED7D31"/>
                </a:solidFill>
              </a:rPr>
            </a:br>
            <a:r>
              <a:rPr lang="en-US" altLang="ko-KR" dirty="0">
                <a:solidFill>
                  <a:srgbClr val="ED7D31"/>
                </a:solidFill>
              </a:rPr>
              <a:t>with conventional </a:t>
            </a:r>
            <a:br>
              <a:rPr lang="en-US" altLang="ko-KR" dirty="0">
                <a:solidFill>
                  <a:srgbClr val="ED7D31"/>
                </a:solidFill>
              </a:rPr>
            </a:br>
            <a:r>
              <a:rPr lang="en-US" altLang="ko-KR" dirty="0">
                <a:solidFill>
                  <a:srgbClr val="ED7D31"/>
                </a:solidFill>
              </a:rPr>
              <a:t>unsupervised loss</a:t>
            </a:r>
            <a:endParaRPr lang="ko-KR" altLang="en-US" dirty="0">
              <a:solidFill>
                <a:srgbClr val="ED7D3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324FAE-A7D2-4A39-94EB-1A4390AF6AB5}"/>
              </a:ext>
            </a:extLst>
          </p:cNvPr>
          <p:cNvSpPr txBox="1"/>
          <p:nvPr/>
        </p:nvSpPr>
        <p:spPr>
          <a:xfrm>
            <a:off x="8496416" y="5442715"/>
            <a:ext cx="3413407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6699"/>
                </a:solidFill>
              </a:rPr>
              <a:t>Fine tuning with </a:t>
            </a:r>
            <a:br>
              <a:rPr lang="en-US" altLang="ko-KR" b="1" dirty="0">
                <a:solidFill>
                  <a:srgbClr val="FF6699"/>
                </a:solidFill>
              </a:rPr>
            </a:br>
            <a:r>
              <a:rPr lang="en-US" altLang="ko-KR" b="1" dirty="0">
                <a:solidFill>
                  <a:srgbClr val="FF6699"/>
                </a:solidFill>
              </a:rPr>
              <a:t>our </a:t>
            </a:r>
            <a:r>
              <a:rPr lang="en-US" altLang="ko-KR" b="1" dirty="0" err="1">
                <a:solidFill>
                  <a:srgbClr val="FF6699"/>
                </a:solidFill>
              </a:rPr>
              <a:t>FlowSupervisor</a:t>
            </a:r>
            <a:endParaRPr lang="ko-KR" altLang="en-US" b="1" dirty="0">
              <a:solidFill>
                <a:srgbClr val="FF6699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407E72-E2F1-46D4-82A6-CF34677F1A29}"/>
              </a:ext>
            </a:extLst>
          </p:cNvPr>
          <p:cNvSpPr txBox="1"/>
          <p:nvPr/>
        </p:nvSpPr>
        <p:spPr>
          <a:xfrm>
            <a:off x="4282694" y="6489766"/>
            <a:ext cx="443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EPE on target dataset (Sintel Final)</a:t>
            </a:r>
            <a:endParaRPr lang="ko-KR" altLang="en-US" sz="1400" dirty="0"/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75790A58-4147-4D01-B282-98A1B50E4EF1}"/>
              </a:ext>
            </a:extLst>
          </p:cNvPr>
          <p:cNvSpPr/>
          <p:nvPr/>
        </p:nvSpPr>
        <p:spPr>
          <a:xfrm rot="19845283">
            <a:off x="6292092" y="2959498"/>
            <a:ext cx="368581" cy="2615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9720EE-C400-42A2-AA84-4F3FF5B28CC3}"/>
              </a:ext>
            </a:extLst>
          </p:cNvPr>
          <p:cNvSpPr txBox="1"/>
          <p:nvPr/>
        </p:nvSpPr>
        <p:spPr>
          <a:xfrm>
            <a:off x="3372602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r>
              <a:rPr lang="en-US" altLang="ko-KR" sz="2800" dirty="0">
                <a:solidFill>
                  <a:srgbClr val="FFFFFF"/>
                </a:solidFill>
              </a:rPr>
              <a:t> (Ours)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777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6D65F44-79B4-4614-A9D7-BB98D866C8E9}"/>
              </a:ext>
            </a:extLst>
          </p:cNvPr>
          <p:cNvSpPr/>
          <p:nvPr/>
        </p:nvSpPr>
        <p:spPr>
          <a:xfrm>
            <a:off x="7446247" y="2745087"/>
            <a:ext cx="1586289" cy="675992"/>
          </a:xfrm>
          <a:prstGeom prst="roundRect">
            <a:avLst/>
          </a:prstGeom>
          <a:gradFill flip="none" rotWithShape="1">
            <a:gsLst>
              <a:gs pos="0">
                <a:srgbClr val="ED7D31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/>
              <p:nvPr/>
            </p:nvSpPr>
            <p:spPr>
              <a:xfrm>
                <a:off x="8032139" y="2838990"/>
                <a:ext cx="51096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39" y="2838990"/>
                <a:ext cx="51096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F975C5-A9F6-4619-AD0C-7E57076FA46A}"/>
              </a:ext>
            </a:extLst>
          </p:cNvPr>
          <p:cNvSpPr txBox="1"/>
          <p:nvPr/>
        </p:nvSpPr>
        <p:spPr>
          <a:xfrm>
            <a:off x="9130751" y="2790054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Teacher</a:t>
            </a:r>
            <a:br>
              <a:rPr lang="en-US" altLang="ko-KR" dirty="0"/>
            </a:br>
            <a:r>
              <a:rPr lang="en-US" altLang="ko-KR" dirty="0"/>
              <a:t>Network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6CD50-C44B-4329-AC25-5552507D4EC9}"/>
              </a:ext>
            </a:extLst>
          </p:cNvPr>
          <p:cNvSpPr txBox="1"/>
          <p:nvPr/>
        </p:nvSpPr>
        <p:spPr>
          <a:xfrm>
            <a:off x="6276817" y="3750815"/>
            <a:ext cx="9188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 err="1"/>
              <a:t>stop_grad</a:t>
            </a:r>
            <a:endParaRPr lang="ko-KR" altLang="en-US" sz="14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36F3689-0904-47AE-A0F8-E19DA2D913A6}"/>
              </a:ext>
            </a:extLst>
          </p:cNvPr>
          <p:cNvSpPr/>
          <p:nvPr/>
        </p:nvSpPr>
        <p:spPr>
          <a:xfrm>
            <a:off x="5512811" y="3945724"/>
            <a:ext cx="808638" cy="447402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5FE41-FEC3-46EF-9C03-F8627202E41C}"/>
              </a:ext>
            </a:extLst>
          </p:cNvPr>
          <p:cNvSpPr txBox="1"/>
          <p:nvPr/>
        </p:nvSpPr>
        <p:spPr>
          <a:xfrm>
            <a:off x="9443020" y="4245426"/>
            <a:ext cx="1806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Pseudo-label</a:t>
            </a:r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62A3881-E70E-4758-9ABF-644BAB53BC54}"/>
              </a:ext>
            </a:extLst>
          </p:cNvPr>
          <p:cNvGrpSpPr/>
          <p:nvPr/>
        </p:nvGrpSpPr>
        <p:grpSpPr>
          <a:xfrm>
            <a:off x="6658782" y="4024686"/>
            <a:ext cx="373513" cy="353279"/>
            <a:chOff x="4804790" y="2777248"/>
            <a:chExt cx="103942" cy="98311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F2692A8-B059-407A-873D-4A9602C4FE8A}"/>
                </a:ext>
              </a:extLst>
            </p:cNvPr>
            <p:cNvCxnSpPr/>
            <p:nvPr/>
          </p:nvCxnSpPr>
          <p:spPr>
            <a:xfrm>
              <a:off x="4804790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9FBF6AB-F330-42F4-B509-36BAB2E00BEA}"/>
                </a:ext>
              </a:extLst>
            </p:cNvPr>
            <p:cNvCxnSpPr/>
            <p:nvPr/>
          </p:nvCxnSpPr>
          <p:spPr>
            <a:xfrm>
              <a:off x="4840754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/>
              <p:nvPr/>
            </p:nvSpPr>
            <p:spPr>
              <a:xfrm>
                <a:off x="5638135" y="3943428"/>
                <a:ext cx="444443" cy="3989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𝑠𝑒𝑙𝑓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135" y="3943428"/>
                <a:ext cx="444443" cy="398954"/>
              </a:xfrm>
              <a:prstGeom prst="rect">
                <a:avLst/>
              </a:prstGeom>
              <a:blipFill>
                <a:blip r:embed="rId4"/>
                <a:stretch>
                  <a:fillRect l="-24658" r="-60274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244760D-EFEC-4726-8A03-08297816A6AD}"/>
              </a:ext>
            </a:extLst>
          </p:cNvPr>
          <p:cNvSpPr txBox="1"/>
          <p:nvPr/>
        </p:nvSpPr>
        <p:spPr>
          <a:xfrm>
            <a:off x="2969578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Self-Supervision for Optical Flow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4773FC41-CD71-489E-8D7B-B25E99EAC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67" y="3893492"/>
            <a:ext cx="2154559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1FD6CC7-2795-454A-A329-2FE0C283A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47" y="1389892"/>
            <a:ext cx="2154555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7B0A481-0C05-4EC0-B945-8EE43E57B93D}"/>
              </a:ext>
            </a:extLst>
          </p:cNvPr>
          <p:cNvSpPr/>
          <p:nvPr/>
        </p:nvSpPr>
        <p:spPr>
          <a:xfrm>
            <a:off x="3312340" y="2753008"/>
            <a:ext cx="1586289" cy="675992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/>
              <p:nvPr/>
            </p:nvSpPr>
            <p:spPr>
              <a:xfrm>
                <a:off x="3883700" y="2856802"/>
                <a:ext cx="401266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00" y="2856802"/>
                <a:ext cx="40126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1543137-5140-4C93-B7AB-A1B8351EBAE3}"/>
              </a:ext>
            </a:extLst>
          </p:cNvPr>
          <p:cNvSpPr txBox="1"/>
          <p:nvPr/>
        </p:nvSpPr>
        <p:spPr>
          <a:xfrm>
            <a:off x="2122735" y="2807529"/>
            <a:ext cx="1078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Student</a:t>
            </a:r>
            <a:br>
              <a:rPr lang="en-US" altLang="ko-KR" dirty="0"/>
            </a:br>
            <a:r>
              <a:rPr lang="en-US" altLang="ko-KR" dirty="0"/>
              <a:t>Network</a:t>
            </a:r>
            <a:endParaRPr lang="ko-KR" altLang="en-US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B953113-F8BC-4436-B3C6-6218F9DDFC5F}"/>
              </a:ext>
            </a:extLst>
          </p:cNvPr>
          <p:cNvCxnSpPr>
            <a:cxnSpLocks/>
          </p:cNvCxnSpPr>
          <p:nvPr/>
        </p:nvCxnSpPr>
        <p:spPr>
          <a:xfrm>
            <a:off x="4050142" y="3429000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4431AF-8F2F-4082-A91C-C44C9C782F5A}"/>
              </a:ext>
            </a:extLst>
          </p:cNvPr>
          <p:cNvSpPr txBox="1"/>
          <p:nvPr/>
        </p:nvSpPr>
        <p:spPr>
          <a:xfrm>
            <a:off x="1986194" y="4027893"/>
            <a:ext cx="12154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Prediction</a:t>
            </a:r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9087A62B-1A82-440A-83F9-52C08521C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373959" y="3878487"/>
            <a:ext cx="1352366" cy="575812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7CF8B18-4330-4F88-97CD-E33A19BB88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429304" y="1736057"/>
            <a:ext cx="1352360" cy="5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6F3BD6-3A2F-40E9-A5B8-84F49DDFF556}"/>
              </a:ext>
            </a:extLst>
          </p:cNvPr>
          <p:cNvSpPr txBox="1"/>
          <p:nvPr/>
        </p:nvSpPr>
        <p:spPr>
          <a:xfrm>
            <a:off x="1986194" y="1728835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Input 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1980F4E-5CB4-44EB-B66B-3D515E74B1A7}"/>
              </a:ext>
            </a:extLst>
          </p:cNvPr>
          <p:cNvCxnSpPr>
            <a:cxnSpLocks/>
          </p:cNvCxnSpPr>
          <p:nvPr/>
        </p:nvCxnSpPr>
        <p:spPr>
          <a:xfrm>
            <a:off x="4050142" y="2311869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6572C38-8ACA-4EA7-AD3A-F9D6B8BC0E2C}"/>
              </a:ext>
            </a:extLst>
          </p:cNvPr>
          <p:cNvCxnSpPr>
            <a:cxnSpLocks/>
          </p:cNvCxnSpPr>
          <p:nvPr/>
        </p:nvCxnSpPr>
        <p:spPr>
          <a:xfrm>
            <a:off x="8272947" y="3422227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1EE8162-9D3A-422A-8C4E-D27A7D8A800D}"/>
              </a:ext>
            </a:extLst>
          </p:cNvPr>
          <p:cNvCxnSpPr>
            <a:cxnSpLocks/>
          </p:cNvCxnSpPr>
          <p:nvPr/>
        </p:nvCxnSpPr>
        <p:spPr>
          <a:xfrm>
            <a:off x="8272947" y="2311869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DAE223-8768-4C41-AC21-0816FAD8639F}"/>
              </a:ext>
            </a:extLst>
          </p:cNvPr>
          <p:cNvSpPr txBox="1"/>
          <p:nvPr/>
        </p:nvSpPr>
        <p:spPr>
          <a:xfrm>
            <a:off x="9443020" y="1571578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Input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D0E13B2-B3DA-4B46-AA26-E2D5CD858691}"/>
              </a:ext>
            </a:extLst>
          </p:cNvPr>
          <p:cNvCxnSpPr>
            <a:cxnSpLocks/>
          </p:cNvCxnSpPr>
          <p:nvPr/>
        </p:nvCxnSpPr>
        <p:spPr>
          <a:xfrm flipH="1">
            <a:off x="6321450" y="4179692"/>
            <a:ext cx="87421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E530C619-6B10-48AD-B222-274BB263199B}"/>
              </a:ext>
            </a:extLst>
          </p:cNvPr>
          <p:cNvCxnSpPr>
            <a:cxnSpLocks/>
          </p:cNvCxnSpPr>
          <p:nvPr/>
        </p:nvCxnSpPr>
        <p:spPr>
          <a:xfrm>
            <a:off x="4726325" y="4179692"/>
            <a:ext cx="766848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C5D4208-FDBF-44E2-9532-609F3A3BCB02}"/>
              </a:ext>
            </a:extLst>
          </p:cNvPr>
          <p:cNvSpPr txBox="1"/>
          <p:nvPr/>
        </p:nvSpPr>
        <p:spPr>
          <a:xfrm>
            <a:off x="4266254" y="2796806"/>
            <a:ext cx="338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dirty="0">
                <a:solidFill>
                  <a:srgbClr val="FF6699"/>
                </a:solidFill>
              </a:rPr>
              <a:t>Supervision with</a:t>
            </a:r>
            <a:br>
              <a:rPr lang="en-US" altLang="ko-KR" dirty="0">
                <a:solidFill>
                  <a:srgbClr val="FF6699"/>
                </a:solidFill>
              </a:rPr>
            </a:br>
            <a:r>
              <a:rPr lang="en-US" altLang="ko-KR" dirty="0">
                <a:solidFill>
                  <a:srgbClr val="FF6699"/>
                </a:solidFill>
              </a:rPr>
              <a:t>Pseudo-Label </a:t>
            </a:r>
            <a:br>
              <a:rPr lang="en-US" altLang="ko-KR" dirty="0">
                <a:solidFill>
                  <a:srgbClr val="FF6699"/>
                </a:solidFill>
              </a:rPr>
            </a:br>
            <a:r>
              <a:rPr lang="en-US" altLang="ko-KR" dirty="0">
                <a:solidFill>
                  <a:srgbClr val="FF6699"/>
                </a:solidFill>
              </a:rPr>
              <a:t>(pixel-wise loss)</a:t>
            </a:r>
            <a:endParaRPr lang="ko-KR" altLang="en-US" dirty="0" err="1">
              <a:solidFill>
                <a:srgbClr val="FF6699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4B12E3D-090D-40CC-A4CE-75C11FB6957E}"/>
              </a:ext>
            </a:extLst>
          </p:cNvPr>
          <p:cNvCxnSpPr>
            <a:cxnSpLocks/>
          </p:cNvCxnSpPr>
          <p:nvPr/>
        </p:nvCxnSpPr>
        <p:spPr>
          <a:xfrm flipH="1">
            <a:off x="4726325" y="4038101"/>
            <a:ext cx="786487" cy="0"/>
          </a:xfrm>
          <a:prstGeom prst="straightConnector1">
            <a:avLst/>
          </a:prstGeom>
          <a:ln w="762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24F8CA1-5F47-4787-B08B-AE7C56308906}"/>
              </a:ext>
            </a:extLst>
          </p:cNvPr>
          <p:cNvCxnSpPr>
            <a:cxnSpLocks/>
          </p:cNvCxnSpPr>
          <p:nvPr/>
        </p:nvCxnSpPr>
        <p:spPr>
          <a:xfrm flipV="1">
            <a:off x="4402396" y="3437348"/>
            <a:ext cx="0" cy="426019"/>
          </a:xfrm>
          <a:prstGeom prst="straightConnector1">
            <a:avLst/>
          </a:prstGeom>
          <a:ln w="76200">
            <a:solidFill>
              <a:srgbClr val="FF66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6C45B0D-1D2E-4FE1-84E0-0961E80B9F21}"/>
              </a:ext>
            </a:extLst>
          </p:cNvPr>
          <p:cNvSpPr txBox="1"/>
          <p:nvPr/>
        </p:nvSpPr>
        <p:spPr>
          <a:xfrm>
            <a:off x="5211070" y="4447101"/>
            <a:ext cx="14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6699"/>
                </a:solidFill>
              </a:rPr>
              <a:t>Pixel-wise loss</a:t>
            </a:r>
            <a:br>
              <a:rPr lang="en-US" altLang="ko-KR" sz="1400" dirty="0">
                <a:solidFill>
                  <a:srgbClr val="FF6699"/>
                </a:solidFill>
              </a:rPr>
            </a:br>
            <a:r>
              <a:rPr lang="en-US" altLang="ko-KR" sz="1400" dirty="0">
                <a:solidFill>
                  <a:srgbClr val="FF6699"/>
                </a:solidFill>
              </a:rPr>
              <a:t>(e.g., L1 loss)</a:t>
            </a:r>
            <a:endParaRPr lang="ko-KR" altLang="en-US" sz="1400" dirty="0" err="1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05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8D93C7D-9AC8-4C16-B60E-20630EC5079B}"/>
              </a:ext>
            </a:extLst>
          </p:cNvPr>
          <p:cNvSpPr/>
          <p:nvPr/>
        </p:nvSpPr>
        <p:spPr>
          <a:xfrm>
            <a:off x="4058266" y="2922601"/>
            <a:ext cx="40754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rgbClr val="FFFFFF"/>
                </a:solidFill>
              </a:rPr>
              <a:t>Design Strategy of</a:t>
            </a:r>
            <a:br>
              <a:rPr lang="en-US" altLang="ko-KR" sz="3600" dirty="0">
                <a:solidFill>
                  <a:srgbClr val="FFFFFF"/>
                </a:solidFill>
              </a:rPr>
            </a:br>
            <a:r>
              <a:rPr lang="en-US" altLang="ko-KR" sz="3600" dirty="0" err="1">
                <a:solidFill>
                  <a:srgbClr val="FFFFFF"/>
                </a:solidFill>
              </a:rPr>
              <a:t>FlowSupervisor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55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/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solidFill>
                <a:srgbClr val="F0B4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blipFill>
                <a:blip r:embed="rId4"/>
                <a:stretch>
                  <a:fillRect b="-459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/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/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solidFill>
                <a:srgbClr val="FBE5D6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blipFill>
                <a:blip r:embed="rId6"/>
                <a:stretch>
                  <a:fillRect b="-6897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D2F72F-BEB9-4345-B61F-F5F61DBADC81}"/>
              </a:ext>
            </a:extLst>
          </p:cNvPr>
          <p:cNvSpPr txBox="1"/>
          <p:nvPr/>
        </p:nvSpPr>
        <p:spPr>
          <a:xfrm>
            <a:off x="861060" y="43861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Design Strategy of </a:t>
            </a:r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endParaRPr lang="en-US" altLang="ko-KR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/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E1E6ACA-758D-4154-9AE3-730F665B6026}"/>
              </a:ext>
            </a:extLst>
          </p:cNvPr>
          <p:cNvCxnSpPr>
            <a:cxnSpLocks/>
          </p:cNvCxnSpPr>
          <p:nvPr/>
        </p:nvCxnSpPr>
        <p:spPr>
          <a:xfrm>
            <a:off x="457567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A41560E-0D03-4BD1-AE68-D3555EBD6C98}"/>
              </a:ext>
            </a:extLst>
          </p:cNvPr>
          <p:cNvCxnSpPr>
            <a:cxnSpLocks/>
          </p:cNvCxnSpPr>
          <p:nvPr/>
        </p:nvCxnSpPr>
        <p:spPr>
          <a:xfrm>
            <a:off x="709178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796997-6196-4198-BE56-E9D69184EEA4}"/>
              </a:ext>
            </a:extLst>
          </p:cNvPr>
          <p:cNvSpPr txBox="1"/>
          <p:nvPr/>
        </p:nvSpPr>
        <p:spPr>
          <a:xfrm>
            <a:off x="6311958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Student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D9251-CCAA-4B15-8A18-0B9ED3D253C2}"/>
              </a:ext>
            </a:extLst>
          </p:cNvPr>
          <p:cNvSpPr txBox="1"/>
          <p:nvPr/>
        </p:nvSpPr>
        <p:spPr>
          <a:xfrm>
            <a:off x="4090497" y="1673616"/>
            <a:ext cx="73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Input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0EAAA9-8598-4319-8AD6-CE02C1B4D26F}"/>
              </a:ext>
            </a:extLst>
          </p:cNvPr>
          <p:cNvSpPr txBox="1"/>
          <p:nvPr/>
        </p:nvSpPr>
        <p:spPr>
          <a:xfrm>
            <a:off x="7204146" y="1471363"/>
            <a:ext cx="8640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Predicted Flow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A2410E3-2766-43B4-B300-89B1B13B43C7}"/>
              </a:ext>
            </a:extLst>
          </p:cNvPr>
          <p:cNvSpPr/>
          <p:nvPr/>
        </p:nvSpPr>
        <p:spPr>
          <a:xfrm>
            <a:off x="4965474" y="1889062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095B406-411E-43FE-8681-89912A5F9D8B}"/>
              </a:ext>
            </a:extLst>
          </p:cNvPr>
          <p:cNvCxnSpPr>
            <a:cxnSpLocks/>
          </p:cNvCxnSpPr>
          <p:nvPr/>
        </p:nvCxnSpPr>
        <p:spPr>
          <a:xfrm>
            <a:off x="5836714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C47E20-B48D-4DE9-8358-2AD62B223822}"/>
              </a:ext>
            </a:extLst>
          </p:cNvPr>
          <p:cNvSpPr txBox="1"/>
          <p:nvPr/>
        </p:nvSpPr>
        <p:spPr>
          <a:xfrm>
            <a:off x="5032680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Feature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Encoder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/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solidFill>
                <a:schemeClr val="accent5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blipFill>
                <a:blip r:embed="rId8"/>
                <a:stretch>
                  <a:fillRect b="-681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7CACF38-CFC9-4F8B-9C97-B7A78181B029}"/>
              </a:ext>
            </a:extLst>
          </p:cNvPr>
          <p:cNvSpPr txBox="1"/>
          <p:nvPr/>
        </p:nvSpPr>
        <p:spPr>
          <a:xfrm>
            <a:off x="5945756" y="3429000"/>
            <a:ext cx="14625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Teacher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E4B09FA2-BFC9-439E-935F-71D26C3B3D17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7092764" y="2339630"/>
            <a:ext cx="529291" cy="82692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F39CC8-19D6-4843-A125-5800EA4D7635}"/>
              </a:ext>
            </a:extLst>
          </p:cNvPr>
          <p:cNvSpPr txBox="1"/>
          <p:nvPr/>
        </p:nvSpPr>
        <p:spPr>
          <a:xfrm>
            <a:off x="7679153" y="2688671"/>
            <a:ext cx="1462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Supervise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B43CF-8CB4-4302-BCEE-66C8E6D14393}"/>
                  </a:ext>
                </a:extLst>
              </p:cNvPr>
              <p:cNvSpPr txBox="1"/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B43CF-8CB4-4302-BCEE-66C8E6D1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283CEF8-921F-4C6F-B326-2328982B8D8E}"/>
              </a:ext>
            </a:extLst>
          </p:cNvPr>
          <p:cNvCxnSpPr>
            <a:cxnSpLocks/>
          </p:cNvCxnSpPr>
          <p:nvPr/>
        </p:nvCxnSpPr>
        <p:spPr>
          <a:xfrm>
            <a:off x="4575673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265ADDA-C071-45F8-972C-0DADA17E0403}"/>
              </a:ext>
            </a:extLst>
          </p:cNvPr>
          <p:cNvSpPr/>
          <p:nvPr/>
        </p:nvSpPr>
        <p:spPr>
          <a:xfrm>
            <a:off x="4965474" y="2900711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8F27794-32FB-4291-B19B-6BB1BBA55779}"/>
              </a:ext>
            </a:extLst>
          </p:cNvPr>
          <p:cNvCxnSpPr>
            <a:cxnSpLocks/>
          </p:cNvCxnSpPr>
          <p:nvPr/>
        </p:nvCxnSpPr>
        <p:spPr>
          <a:xfrm>
            <a:off x="5836714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58B449-526E-4282-980C-405D910A21C2}"/>
                  </a:ext>
                </a:extLst>
              </p:cNvPr>
              <p:cNvSpPr txBox="1"/>
              <p:nvPr/>
            </p:nvSpPr>
            <p:spPr>
              <a:xfrm>
                <a:off x="6225738" y="4201675"/>
                <a:ext cx="442230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Baseline strategies</a:t>
                </a:r>
              </a:p>
              <a:p>
                <a:r>
                  <a:rPr lang="en-US" altLang="ko-KR" dirty="0"/>
                  <a:t>Self: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Fixed Teacher: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ko-KR" dirty="0"/>
                  <a:t> is fixed</a:t>
                </a:r>
              </a:p>
              <a:p>
                <a:r>
                  <a:rPr lang="en-US" altLang="ko-KR" dirty="0"/>
                  <a:t>EMA teacher: update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with EMA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58B449-526E-4282-980C-405D910A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738" y="4201675"/>
                <a:ext cx="4422303" cy="1231106"/>
              </a:xfrm>
              <a:prstGeom prst="rect">
                <a:avLst/>
              </a:prstGeom>
              <a:blipFill>
                <a:blip r:embed="rId10"/>
                <a:stretch>
                  <a:fillRect l="-1377" t="-2475" b="-7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8451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/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solidFill>
                <a:srgbClr val="F0B4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blipFill>
                <a:blip r:embed="rId3"/>
                <a:stretch>
                  <a:fillRect b="-459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/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/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solidFill>
                <a:srgbClr val="FBE5D6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blipFill>
                <a:blip r:embed="rId5"/>
                <a:stretch>
                  <a:fillRect b="-6897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D2F72F-BEB9-4345-B61F-F5F61DBADC81}"/>
              </a:ext>
            </a:extLst>
          </p:cNvPr>
          <p:cNvSpPr txBox="1"/>
          <p:nvPr/>
        </p:nvSpPr>
        <p:spPr>
          <a:xfrm>
            <a:off x="861060" y="43861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Design Strategy of </a:t>
            </a:r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endParaRPr lang="en-US" altLang="ko-KR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/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E1E6ACA-758D-4154-9AE3-730F665B6026}"/>
              </a:ext>
            </a:extLst>
          </p:cNvPr>
          <p:cNvCxnSpPr>
            <a:cxnSpLocks/>
          </p:cNvCxnSpPr>
          <p:nvPr/>
        </p:nvCxnSpPr>
        <p:spPr>
          <a:xfrm>
            <a:off x="457567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A41560E-0D03-4BD1-AE68-D3555EBD6C98}"/>
              </a:ext>
            </a:extLst>
          </p:cNvPr>
          <p:cNvCxnSpPr>
            <a:cxnSpLocks/>
          </p:cNvCxnSpPr>
          <p:nvPr/>
        </p:nvCxnSpPr>
        <p:spPr>
          <a:xfrm>
            <a:off x="709178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796997-6196-4198-BE56-E9D69184EEA4}"/>
              </a:ext>
            </a:extLst>
          </p:cNvPr>
          <p:cNvSpPr txBox="1"/>
          <p:nvPr/>
        </p:nvSpPr>
        <p:spPr>
          <a:xfrm>
            <a:off x="6311958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Student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D9251-CCAA-4B15-8A18-0B9ED3D253C2}"/>
              </a:ext>
            </a:extLst>
          </p:cNvPr>
          <p:cNvSpPr txBox="1"/>
          <p:nvPr/>
        </p:nvSpPr>
        <p:spPr>
          <a:xfrm>
            <a:off x="4090497" y="1673616"/>
            <a:ext cx="73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Input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0EAAA9-8598-4319-8AD6-CE02C1B4D26F}"/>
              </a:ext>
            </a:extLst>
          </p:cNvPr>
          <p:cNvSpPr txBox="1"/>
          <p:nvPr/>
        </p:nvSpPr>
        <p:spPr>
          <a:xfrm>
            <a:off x="7204146" y="1471363"/>
            <a:ext cx="8640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Predicted Flow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A2410E3-2766-43B4-B300-89B1B13B43C7}"/>
              </a:ext>
            </a:extLst>
          </p:cNvPr>
          <p:cNvSpPr/>
          <p:nvPr/>
        </p:nvSpPr>
        <p:spPr>
          <a:xfrm>
            <a:off x="4965474" y="1889062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095B406-411E-43FE-8681-89912A5F9D8B}"/>
              </a:ext>
            </a:extLst>
          </p:cNvPr>
          <p:cNvCxnSpPr>
            <a:cxnSpLocks/>
          </p:cNvCxnSpPr>
          <p:nvPr/>
        </p:nvCxnSpPr>
        <p:spPr>
          <a:xfrm>
            <a:off x="5836714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C47E20-B48D-4DE9-8358-2AD62B223822}"/>
              </a:ext>
            </a:extLst>
          </p:cNvPr>
          <p:cNvSpPr txBox="1"/>
          <p:nvPr/>
        </p:nvSpPr>
        <p:spPr>
          <a:xfrm>
            <a:off x="5032680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Feature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Encoder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/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solidFill>
                <a:srgbClr val="FF669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blipFill>
                <a:blip r:embed="rId7"/>
                <a:stretch>
                  <a:fillRect b="-3409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7CACF38-CFC9-4F8B-9C97-B7A78181B029}"/>
              </a:ext>
            </a:extLst>
          </p:cNvPr>
          <p:cNvSpPr txBox="1"/>
          <p:nvPr/>
        </p:nvSpPr>
        <p:spPr>
          <a:xfrm>
            <a:off x="5945756" y="3429000"/>
            <a:ext cx="14625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Flow</a:t>
            </a:r>
            <a:b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Supervisor</a:t>
            </a:r>
            <a:endParaRPr lang="ko-KR" altLang="en-US" sz="1400" b="1" dirty="0">
              <a:solidFill>
                <a:srgbClr val="FF6699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E4B09FA2-BFC9-439E-935F-71D26C3B3D17}"/>
              </a:ext>
            </a:extLst>
          </p:cNvPr>
          <p:cNvCxnSpPr>
            <a:cxnSpLocks/>
            <a:stCxn id="50" idx="3"/>
            <a:endCxn id="6" idx="2"/>
          </p:cNvCxnSpPr>
          <p:nvPr/>
        </p:nvCxnSpPr>
        <p:spPr>
          <a:xfrm flipV="1">
            <a:off x="7092764" y="2339630"/>
            <a:ext cx="529291" cy="826928"/>
          </a:xfrm>
          <a:prstGeom prst="bentConnector2">
            <a:avLst/>
          </a:prstGeom>
          <a:ln w="3810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1F39CC8-19D6-4843-A125-5800EA4D7635}"/>
              </a:ext>
            </a:extLst>
          </p:cNvPr>
          <p:cNvSpPr txBox="1"/>
          <p:nvPr/>
        </p:nvSpPr>
        <p:spPr>
          <a:xfrm>
            <a:off x="7679153" y="2688671"/>
            <a:ext cx="1462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Supervise</a:t>
            </a:r>
            <a:endParaRPr lang="ko-KR" altLang="en-US" sz="1400" b="1" dirty="0">
              <a:solidFill>
                <a:srgbClr val="FF6699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05018-20AA-4219-B4CD-A6ED428B12B0}"/>
              </a:ext>
            </a:extLst>
          </p:cNvPr>
          <p:cNvSpPr txBox="1"/>
          <p:nvPr/>
        </p:nvSpPr>
        <p:spPr>
          <a:xfrm>
            <a:off x="210761" y="2721542"/>
            <a:ext cx="347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6699"/>
                </a:solidFill>
              </a:rPr>
              <a:t>Separated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B43CF-8CB4-4302-BCEE-66C8E6D14393}"/>
                  </a:ext>
                </a:extLst>
              </p:cNvPr>
              <p:cNvSpPr txBox="1"/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9B43CF-8CB4-4302-BCEE-66C8E6D1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283CEF8-921F-4C6F-B326-2328982B8D8E}"/>
              </a:ext>
            </a:extLst>
          </p:cNvPr>
          <p:cNvCxnSpPr>
            <a:cxnSpLocks/>
          </p:cNvCxnSpPr>
          <p:nvPr/>
        </p:nvCxnSpPr>
        <p:spPr>
          <a:xfrm>
            <a:off x="4575673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265ADDA-C071-45F8-972C-0DADA17E0403}"/>
              </a:ext>
            </a:extLst>
          </p:cNvPr>
          <p:cNvSpPr/>
          <p:nvPr/>
        </p:nvSpPr>
        <p:spPr>
          <a:xfrm>
            <a:off x="4965474" y="2900711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8F27794-32FB-4291-B19B-6BB1BBA55779}"/>
              </a:ext>
            </a:extLst>
          </p:cNvPr>
          <p:cNvCxnSpPr>
            <a:cxnSpLocks/>
          </p:cNvCxnSpPr>
          <p:nvPr/>
        </p:nvCxnSpPr>
        <p:spPr>
          <a:xfrm>
            <a:off x="5836714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/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solidFill>
                <a:srgbClr val="F0B4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blipFill>
                <a:blip r:embed="rId3"/>
                <a:stretch>
                  <a:fillRect b="-459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/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/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solidFill>
                <a:srgbClr val="FBE5D6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blipFill>
                <a:blip r:embed="rId5"/>
                <a:stretch>
                  <a:fillRect b="-6897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D2F72F-BEB9-4345-B61F-F5F61DBADC81}"/>
              </a:ext>
            </a:extLst>
          </p:cNvPr>
          <p:cNvSpPr txBox="1"/>
          <p:nvPr/>
        </p:nvSpPr>
        <p:spPr>
          <a:xfrm>
            <a:off x="861060" y="43861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Design Strategy of </a:t>
            </a:r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endParaRPr lang="en-US" altLang="ko-KR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/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E1E6ACA-758D-4154-9AE3-730F665B6026}"/>
              </a:ext>
            </a:extLst>
          </p:cNvPr>
          <p:cNvCxnSpPr>
            <a:cxnSpLocks/>
          </p:cNvCxnSpPr>
          <p:nvPr/>
        </p:nvCxnSpPr>
        <p:spPr>
          <a:xfrm>
            <a:off x="457567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A41560E-0D03-4BD1-AE68-D3555EBD6C98}"/>
              </a:ext>
            </a:extLst>
          </p:cNvPr>
          <p:cNvCxnSpPr>
            <a:cxnSpLocks/>
          </p:cNvCxnSpPr>
          <p:nvPr/>
        </p:nvCxnSpPr>
        <p:spPr>
          <a:xfrm>
            <a:off x="709178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796997-6196-4198-BE56-E9D69184EEA4}"/>
              </a:ext>
            </a:extLst>
          </p:cNvPr>
          <p:cNvSpPr txBox="1"/>
          <p:nvPr/>
        </p:nvSpPr>
        <p:spPr>
          <a:xfrm>
            <a:off x="6311958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Student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D9251-CCAA-4B15-8A18-0B9ED3D253C2}"/>
              </a:ext>
            </a:extLst>
          </p:cNvPr>
          <p:cNvSpPr txBox="1"/>
          <p:nvPr/>
        </p:nvSpPr>
        <p:spPr>
          <a:xfrm>
            <a:off x="4090497" y="1673616"/>
            <a:ext cx="73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Input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0EAAA9-8598-4319-8AD6-CE02C1B4D26F}"/>
              </a:ext>
            </a:extLst>
          </p:cNvPr>
          <p:cNvSpPr txBox="1"/>
          <p:nvPr/>
        </p:nvSpPr>
        <p:spPr>
          <a:xfrm>
            <a:off x="7204146" y="1471363"/>
            <a:ext cx="8640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Predicted Flow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A2410E3-2766-43B4-B300-89B1B13B43C7}"/>
              </a:ext>
            </a:extLst>
          </p:cNvPr>
          <p:cNvSpPr/>
          <p:nvPr/>
        </p:nvSpPr>
        <p:spPr>
          <a:xfrm>
            <a:off x="4965474" y="1889062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095B406-411E-43FE-8681-89912A5F9D8B}"/>
              </a:ext>
            </a:extLst>
          </p:cNvPr>
          <p:cNvCxnSpPr>
            <a:cxnSpLocks/>
          </p:cNvCxnSpPr>
          <p:nvPr/>
        </p:nvCxnSpPr>
        <p:spPr>
          <a:xfrm>
            <a:off x="5836714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C47E20-B48D-4DE9-8358-2AD62B223822}"/>
              </a:ext>
            </a:extLst>
          </p:cNvPr>
          <p:cNvSpPr txBox="1"/>
          <p:nvPr/>
        </p:nvSpPr>
        <p:spPr>
          <a:xfrm>
            <a:off x="5032680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Feature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Encoder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/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solidFill>
                <a:srgbClr val="FF669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blipFill>
                <a:blip r:embed="rId7"/>
                <a:stretch>
                  <a:fillRect b="-3409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7CACF38-CFC9-4F8B-9C97-B7A78181B029}"/>
              </a:ext>
            </a:extLst>
          </p:cNvPr>
          <p:cNvSpPr txBox="1"/>
          <p:nvPr/>
        </p:nvSpPr>
        <p:spPr>
          <a:xfrm>
            <a:off x="5945756" y="3429000"/>
            <a:ext cx="14625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Flow</a:t>
            </a:r>
            <a:b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Supervisor</a:t>
            </a:r>
            <a:endParaRPr lang="ko-KR" altLang="en-US" sz="1400" b="1" dirty="0">
              <a:solidFill>
                <a:srgbClr val="FF6699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9F0F7CFA-C1C9-4BF5-9CF1-FCA240C543B1}"/>
              </a:ext>
            </a:extLst>
          </p:cNvPr>
          <p:cNvCxnSpPr>
            <a:stCxn id="6" idx="2"/>
            <a:endCxn id="50" idx="0"/>
          </p:cNvCxnSpPr>
          <p:nvPr/>
        </p:nvCxnSpPr>
        <p:spPr>
          <a:xfrm rot="5400000">
            <a:off x="6859021" y="2141080"/>
            <a:ext cx="564485" cy="961584"/>
          </a:xfrm>
          <a:prstGeom prst="bentConnector3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ECD319-0F4F-45BA-B5C1-747458EFA144}"/>
              </a:ext>
            </a:extLst>
          </p:cNvPr>
          <p:cNvSpPr txBox="1"/>
          <p:nvPr/>
        </p:nvSpPr>
        <p:spPr>
          <a:xfrm>
            <a:off x="210761" y="2721542"/>
            <a:ext cx="34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6699"/>
                </a:solidFill>
              </a:rPr>
              <a:t>Separated Parameter</a:t>
            </a: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output connection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F43994-319A-4BBC-8FAD-0E870A21505B}"/>
                  </a:ext>
                </a:extLst>
              </p:cNvPr>
              <p:cNvSpPr txBox="1"/>
              <p:nvPr/>
            </p:nvSpPr>
            <p:spPr>
              <a:xfrm>
                <a:off x="7760386" y="2971800"/>
                <a:ext cx="258588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err="1">
                    <a:solidFill>
                      <a:schemeClr val="tx1"/>
                    </a:solidFill>
                  </a:rPr>
                  <a:t>FlowSupervisor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learns</a:t>
                </a:r>
                <a:br>
                  <a:rPr lang="en-US" altLang="ko-KR" dirty="0">
                    <a:solidFill>
                      <a:schemeClr val="tx1"/>
                    </a:solidFill>
                  </a:rPr>
                </a:br>
                <a:r>
                  <a:rPr lang="en-US" altLang="ko-KR" dirty="0">
                    <a:solidFill>
                      <a:schemeClr val="tx1"/>
                    </a:solidFill>
                  </a:rPr>
                  <a:t>conditional knowledge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e>
                          <m:acc>
                            <m:accPr>
                              <m:chr m:val="̂"/>
                              <m:ctrlPr>
                                <a:rPr lang="en-US" altLang="ko-KR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F43994-319A-4BBC-8FAD-0E870A21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386" y="2971800"/>
                <a:ext cx="2585881" cy="1015663"/>
              </a:xfrm>
              <a:prstGeom prst="rect">
                <a:avLst/>
              </a:prstGeom>
              <a:blipFill>
                <a:blip r:embed="rId8"/>
                <a:stretch>
                  <a:fillRect l="-1887" t="-3614" r="-1887" b="-30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A6995B-327C-4DF9-92DA-26B7A5B09C48}"/>
                  </a:ext>
                </a:extLst>
              </p:cNvPr>
              <p:cNvSpPr txBox="1"/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A6995B-327C-4DF9-92DA-26B7A5B09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4F84BED-32C2-49F5-84B0-61C0001EE82F}"/>
              </a:ext>
            </a:extLst>
          </p:cNvPr>
          <p:cNvCxnSpPr>
            <a:cxnSpLocks/>
          </p:cNvCxnSpPr>
          <p:nvPr/>
        </p:nvCxnSpPr>
        <p:spPr>
          <a:xfrm>
            <a:off x="4575673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F8088C87-94D1-41F5-807B-7630A95AADF0}"/>
              </a:ext>
            </a:extLst>
          </p:cNvPr>
          <p:cNvSpPr/>
          <p:nvPr/>
        </p:nvSpPr>
        <p:spPr>
          <a:xfrm>
            <a:off x="4965474" y="2900711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FAAC87A-99E6-4AF1-93BE-C437E0A919AC}"/>
              </a:ext>
            </a:extLst>
          </p:cNvPr>
          <p:cNvCxnSpPr>
            <a:cxnSpLocks/>
          </p:cNvCxnSpPr>
          <p:nvPr/>
        </p:nvCxnSpPr>
        <p:spPr>
          <a:xfrm>
            <a:off x="5836714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/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solidFill>
                <a:srgbClr val="F0B4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blipFill>
                <a:blip r:embed="rId4"/>
                <a:stretch>
                  <a:fillRect b="-459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/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/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solidFill>
                <a:srgbClr val="FBE5D6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blipFill>
                <a:blip r:embed="rId6"/>
                <a:stretch>
                  <a:fillRect b="-6897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D2F72F-BEB9-4345-B61F-F5F61DBADC81}"/>
              </a:ext>
            </a:extLst>
          </p:cNvPr>
          <p:cNvSpPr txBox="1"/>
          <p:nvPr/>
        </p:nvSpPr>
        <p:spPr>
          <a:xfrm>
            <a:off x="861060" y="43861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Design Strategy of </a:t>
            </a:r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endParaRPr lang="en-US" altLang="ko-KR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/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E1E6ACA-758D-4154-9AE3-730F665B6026}"/>
              </a:ext>
            </a:extLst>
          </p:cNvPr>
          <p:cNvCxnSpPr>
            <a:cxnSpLocks/>
          </p:cNvCxnSpPr>
          <p:nvPr/>
        </p:nvCxnSpPr>
        <p:spPr>
          <a:xfrm>
            <a:off x="457567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A41560E-0D03-4BD1-AE68-D3555EBD6C98}"/>
              </a:ext>
            </a:extLst>
          </p:cNvPr>
          <p:cNvCxnSpPr>
            <a:cxnSpLocks/>
          </p:cNvCxnSpPr>
          <p:nvPr/>
        </p:nvCxnSpPr>
        <p:spPr>
          <a:xfrm>
            <a:off x="709178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796997-6196-4198-BE56-E9D69184EEA4}"/>
              </a:ext>
            </a:extLst>
          </p:cNvPr>
          <p:cNvSpPr txBox="1"/>
          <p:nvPr/>
        </p:nvSpPr>
        <p:spPr>
          <a:xfrm>
            <a:off x="6311958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Student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D9251-CCAA-4B15-8A18-0B9ED3D253C2}"/>
              </a:ext>
            </a:extLst>
          </p:cNvPr>
          <p:cNvSpPr txBox="1"/>
          <p:nvPr/>
        </p:nvSpPr>
        <p:spPr>
          <a:xfrm>
            <a:off x="4090497" y="1673616"/>
            <a:ext cx="73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Input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0EAAA9-8598-4319-8AD6-CE02C1B4D26F}"/>
              </a:ext>
            </a:extLst>
          </p:cNvPr>
          <p:cNvSpPr txBox="1"/>
          <p:nvPr/>
        </p:nvSpPr>
        <p:spPr>
          <a:xfrm>
            <a:off x="7204146" y="1471363"/>
            <a:ext cx="8640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Predicted Flow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A2410E3-2766-43B4-B300-89B1B13B43C7}"/>
              </a:ext>
            </a:extLst>
          </p:cNvPr>
          <p:cNvSpPr/>
          <p:nvPr/>
        </p:nvSpPr>
        <p:spPr>
          <a:xfrm>
            <a:off x="4965474" y="1889062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095B406-411E-43FE-8681-89912A5F9D8B}"/>
              </a:ext>
            </a:extLst>
          </p:cNvPr>
          <p:cNvCxnSpPr>
            <a:cxnSpLocks/>
          </p:cNvCxnSpPr>
          <p:nvPr/>
        </p:nvCxnSpPr>
        <p:spPr>
          <a:xfrm>
            <a:off x="5836714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C47E20-B48D-4DE9-8358-2AD62B223822}"/>
              </a:ext>
            </a:extLst>
          </p:cNvPr>
          <p:cNvSpPr txBox="1"/>
          <p:nvPr/>
        </p:nvSpPr>
        <p:spPr>
          <a:xfrm>
            <a:off x="5032680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Feature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Encoder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/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solidFill>
                <a:srgbClr val="FF669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blipFill>
                <a:blip r:embed="rId8"/>
                <a:stretch>
                  <a:fillRect b="-3409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7CACF38-CFC9-4F8B-9C97-B7A78181B029}"/>
              </a:ext>
            </a:extLst>
          </p:cNvPr>
          <p:cNvSpPr txBox="1"/>
          <p:nvPr/>
        </p:nvSpPr>
        <p:spPr>
          <a:xfrm>
            <a:off x="5873283" y="3429000"/>
            <a:ext cx="16075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Flow</a:t>
            </a:r>
            <a:b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Supervisor</a:t>
            </a:r>
            <a:endParaRPr lang="ko-KR" altLang="en-US" sz="1400" b="1" dirty="0">
              <a:solidFill>
                <a:srgbClr val="FF6699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9F0F7CFA-C1C9-4BF5-9CF1-FCA240C543B1}"/>
              </a:ext>
            </a:extLst>
          </p:cNvPr>
          <p:cNvCxnSpPr>
            <a:stCxn id="6" idx="2"/>
            <a:endCxn id="50" idx="0"/>
          </p:cNvCxnSpPr>
          <p:nvPr/>
        </p:nvCxnSpPr>
        <p:spPr>
          <a:xfrm rot="5400000">
            <a:off x="6859021" y="2141080"/>
            <a:ext cx="564485" cy="961584"/>
          </a:xfrm>
          <a:prstGeom prst="bentConnector3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ECD319-0F4F-45BA-B5C1-747458EFA144}"/>
              </a:ext>
            </a:extLst>
          </p:cNvPr>
          <p:cNvSpPr txBox="1"/>
          <p:nvPr/>
        </p:nvSpPr>
        <p:spPr>
          <a:xfrm>
            <a:off x="210761" y="2721542"/>
            <a:ext cx="347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6699"/>
                </a:solidFill>
              </a:rPr>
              <a:t>Separated Parameter</a:t>
            </a: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output 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Residual Prediction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5FC702C-718B-4DF1-887F-192357EC7A39}"/>
              </a:ext>
            </a:extLst>
          </p:cNvPr>
          <p:cNvSpPr/>
          <p:nvPr/>
        </p:nvSpPr>
        <p:spPr>
          <a:xfrm>
            <a:off x="8377767" y="3023682"/>
            <a:ext cx="285750" cy="2857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0" rtlCol="0" anchor="ctr"/>
          <a:lstStyle/>
          <a:p>
            <a:pPr algn="ctr"/>
            <a:r>
              <a:rPr lang="en-US" altLang="ko-KR" sz="3200" dirty="0"/>
              <a:t>+</a:t>
            </a:r>
            <a:endParaRPr lang="ko-KR" altLang="en-US" sz="3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22050F6-E3F1-4F22-AB1C-87BEAB24DB6D}"/>
              </a:ext>
            </a:extLst>
          </p:cNvPr>
          <p:cNvCxnSpPr>
            <a:cxnSpLocks/>
            <a:stCxn id="30" idx="3"/>
            <a:endCxn id="20" idx="2"/>
          </p:cNvCxnSpPr>
          <p:nvPr/>
        </p:nvCxnSpPr>
        <p:spPr>
          <a:xfrm>
            <a:off x="8032736" y="3166557"/>
            <a:ext cx="345031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0B825-386C-491A-B785-6041441DB48F}"/>
                  </a:ext>
                </a:extLst>
              </p:cNvPr>
              <p:cNvSpPr txBox="1"/>
              <p:nvPr/>
            </p:nvSpPr>
            <p:spPr>
              <a:xfrm>
                <a:off x="7532088" y="2920335"/>
                <a:ext cx="50064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sym typeface="Arial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0B825-386C-491A-B785-6041441D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88" y="2920335"/>
                <a:ext cx="50064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9F2762F9-17AD-416B-A4D7-4910EA1392EC}"/>
              </a:ext>
            </a:extLst>
          </p:cNvPr>
          <p:cNvCxnSpPr>
            <a:cxnSpLocks/>
            <a:stCxn id="50" idx="3"/>
            <a:endCxn id="30" idx="1"/>
          </p:cNvCxnSpPr>
          <p:nvPr/>
        </p:nvCxnSpPr>
        <p:spPr>
          <a:xfrm flipV="1">
            <a:off x="7092764" y="3166557"/>
            <a:ext cx="439324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D234747-1E9D-42F5-B23B-4A76A692B8ED}"/>
              </a:ext>
            </a:extLst>
          </p:cNvPr>
          <p:cNvCxnSpPr>
            <a:stCxn id="6" idx="2"/>
            <a:endCxn id="20" idx="0"/>
          </p:cNvCxnSpPr>
          <p:nvPr/>
        </p:nvCxnSpPr>
        <p:spPr>
          <a:xfrm rot="16200000" flipH="1">
            <a:off x="7729322" y="2232362"/>
            <a:ext cx="684052" cy="898587"/>
          </a:xfrm>
          <a:prstGeom prst="bentConnector3">
            <a:avLst>
              <a:gd name="adj1" fmla="val 4118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7011AE-D29E-4F4E-912F-BC00FF7C5142}"/>
                  </a:ext>
                </a:extLst>
              </p:cNvPr>
              <p:cNvSpPr txBox="1"/>
              <p:nvPr/>
            </p:nvSpPr>
            <p:spPr>
              <a:xfrm>
                <a:off x="9166128" y="2920335"/>
                <a:ext cx="50064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altLang="ko-KR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altLang="ko-K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𝑭𝑺</m:t>
                          </m:r>
                        </m:sub>
                      </m:sSub>
                    </m:oMath>
                  </m:oMathPara>
                </a14:m>
                <a:endParaRPr lang="ko-KR" altLang="en-US" sz="3200" b="1" dirty="0">
                  <a:solidFill>
                    <a:srgbClr val="FF0000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7011AE-D29E-4F4E-912F-BC00FF7C5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28" y="2920335"/>
                <a:ext cx="500648" cy="492443"/>
              </a:xfrm>
              <a:prstGeom prst="rect">
                <a:avLst/>
              </a:prstGeom>
              <a:blipFill>
                <a:blip r:embed="rId10"/>
                <a:stretch>
                  <a:fillRect r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FB1B5179-E4DC-4482-98B5-1300E042C0CF}"/>
              </a:ext>
            </a:extLst>
          </p:cNvPr>
          <p:cNvCxnSpPr>
            <a:cxnSpLocks/>
            <a:stCxn id="20" idx="6"/>
            <a:endCxn id="44" idx="1"/>
          </p:cNvCxnSpPr>
          <p:nvPr/>
        </p:nvCxnSpPr>
        <p:spPr>
          <a:xfrm>
            <a:off x="8663517" y="3166557"/>
            <a:ext cx="502611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964FBFF3-7D8A-4586-BA28-0B7B677506FD}"/>
              </a:ext>
            </a:extLst>
          </p:cNvPr>
          <p:cNvCxnSpPr>
            <a:stCxn id="44" idx="0"/>
            <a:endCxn id="6" idx="3"/>
          </p:cNvCxnSpPr>
          <p:nvPr/>
        </p:nvCxnSpPr>
        <p:spPr>
          <a:xfrm rot="16200000" flipV="1">
            <a:off x="8174956" y="1678838"/>
            <a:ext cx="826926" cy="165606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38E4C9-02B4-4C02-ADA4-C54F8955C95D}"/>
              </a:ext>
            </a:extLst>
          </p:cNvPr>
          <p:cNvSpPr txBox="1"/>
          <p:nvPr/>
        </p:nvSpPr>
        <p:spPr>
          <a:xfrm>
            <a:off x="7262494" y="3377567"/>
            <a:ext cx="10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Residual Flow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0AAD65-C9BA-4C90-8979-9965EEEFA5E6}"/>
              </a:ext>
            </a:extLst>
          </p:cNvPr>
          <p:cNvSpPr txBox="1"/>
          <p:nvPr/>
        </p:nvSpPr>
        <p:spPr>
          <a:xfrm>
            <a:off x="8914822" y="3377567"/>
            <a:ext cx="10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Teacher</a:t>
            </a:r>
            <a:br>
              <a:rPr lang="en-US" altLang="ko-KR" sz="1400" dirty="0">
                <a:solidFill>
                  <a:srgbClr val="FF0000"/>
                </a:solidFill>
              </a:rPr>
            </a:br>
            <a:r>
              <a:rPr lang="en-US" altLang="ko-KR" sz="1400" dirty="0">
                <a:solidFill>
                  <a:srgbClr val="FF0000"/>
                </a:solidFill>
              </a:rPr>
              <a:t>Output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FF24A9-E486-49AB-BC67-38D2F7A14AAE}"/>
                  </a:ext>
                </a:extLst>
              </p:cNvPr>
              <p:cNvSpPr txBox="1"/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FF24A9-E486-49AB-BC67-38D2F7A14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453DA336-2538-4A27-ADA3-6D760FA5DA69}"/>
              </a:ext>
            </a:extLst>
          </p:cNvPr>
          <p:cNvCxnSpPr>
            <a:cxnSpLocks/>
          </p:cNvCxnSpPr>
          <p:nvPr/>
        </p:nvCxnSpPr>
        <p:spPr>
          <a:xfrm>
            <a:off x="4575673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F54464EA-183B-42A7-A39A-B32757F76884}"/>
              </a:ext>
            </a:extLst>
          </p:cNvPr>
          <p:cNvSpPr/>
          <p:nvPr/>
        </p:nvSpPr>
        <p:spPr>
          <a:xfrm>
            <a:off x="4965474" y="2900711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EF91744D-8594-41B2-B51F-93BE4C3F67DF}"/>
              </a:ext>
            </a:extLst>
          </p:cNvPr>
          <p:cNvCxnSpPr>
            <a:cxnSpLocks/>
          </p:cNvCxnSpPr>
          <p:nvPr/>
        </p:nvCxnSpPr>
        <p:spPr>
          <a:xfrm>
            <a:off x="5836714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692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44" grpId="0"/>
      <p:bldP spid="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/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solidFill>
                <a:srgbClr val="F0B4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12E69ED6-558F-442C-BB93-EEF8BDD63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96" y="1889061"/>
                <a:ext cx="864587" cy="524885"/>
              </a:xfrm>
              <a:prstGeom prst="roundRect">
                <a:avLst/>
              </a:prstGeom>
              <a:blipFill>
                <a:blip r:embed="rId4"/>
                <a:stretch>
                  <a:fillRect b="-4598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/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BF167-ADE8-4CE8-855A-B84BF2BB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724" y="1847187"/>
                <a:ext cx="27666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/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solidFill>
                <a:srgbClr val="FBE5D6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A9C76D9E-6C21-40B8-B7F2-1BE7B5A6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1889062"/>
                <a:ext cx="864587" cy="524885"/>
              </a:xfrm>
              <a:prstGeom prst="roundRect">
                <a:avLst/>
              </a:prstGeom>
              <a:blipFill>
                <a:blip r:embed="rId6"/>
                <a:stretch>
                  <a:fillRect b="-6897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4D2F72F-BEB9-4345-B61F-F5F61DBADC81}"/>
              </a:ext>
            </a:extLst>
          </p:cNvPr>
          <p:cNvSpPr txBox="1"/>
          <p:nvPr/>
        </p:nvSpPr>
        <p:spPr>
          <a:xfrm>
            <a:off x="861060" y="438613"/>
            <a:ext cx="1046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Design Strategy of </a:t>
            </a:r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endParaRPr lang="en-US" altLang="ko-KR" sz="28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/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44DA40F-61B8-4C0B-91FB-06294D7F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1847187"/>
                <a:ext cx="39098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E1E6ACA-758D-4154-9AE3-730F665B6026}"/>
              </a:ext>
            </a:extLst>
          </p:cNvPr>
          <p:cNvCxnSpPr>
            <a:cxnSpLocks/>
          </p:cNvCxnSpPr>
          <p:nvPr/>
        </p:nvCxnSpPr>
        <p:spPr>
          <a:xfrm>
            <a:off x="457567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A41560E-0D03-4BD1-AE68-D3555EBD6C98}"/>
              </a:ext>
            </a:extLst>
          </p:cNvPr>
          <p:cNvCxnSpPr>
            <a:cxnSpLocks/>
          </p:cNvCxnSpPr>
          <p:nvPr/>
        </p:nvCxnSpPr>
        <p:spPr>
          <a:xfrm>
            <a:off x="7091783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796997-6196-4198-BE56-E9D69184EEA4}"/>
              </a:ext>
            </a:extLst>
          </p:cNvPr>
          <p:cNvSpPr txBox="1"/>
          <p:nvPr/>
        </p:nvSpPr>
        <p:spPr>
          <a:xfrm>
            <a:off x="6311958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Student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Network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8D9251-CCAA-4B15-8A18-0B9ED3D253C2}"/>
              </a:ext>
            </a:extLst>
          </p:cNvPr>
          <p:cNvSpPr txBox="1"/>
          <p:nvPr/>
        </p:nvSpPr>
        <p:spPr>
          <a:xfrm>
            <a:off x="4090497" y="1673616"/>
            <a:ext cx="7301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Input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0EAAA9-8598-4319-8AD6-CE02C1B4D26F}"/>
              </a:ext>
            </a:extLst>
          </p:cNvPr>
          <p:cNvSpPr txBox="1"/>
          <p:nvPr/>
        </p:nvSpPr>
        <p:spPr>
          <a:xfrm>
            <a:off x="7204146" y="1471363"/>
            <a:ext cx="8640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Predicted Flow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A2410E3-2766-43B4-B300-89B1B13B43C7}"/>
              </a:ext>
            </a:extLst>
          </p:cNvPr>
          <p:cNvSpPr/>
          <p:nvPr/>
        </p:nvSpPr>
        <p:spPr>
          <a:xfrm>
            <a:off x="4965474" y="1889062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095B406-411E-43FE-8681-89912A5F9D8B}"/>
              </a:ext>
            </a:extLst>
          </p:cNvPr>
          <p:cNvCxnSpPr>
            <a:cxnSpLocks/>
          </p:cNvCxnSpPr>
          <p:nvPr/>
        </p:nvCxnSpPr>
        <p:spPr>
          <a:xfrm>
            <a:off x="5836714" y="2151504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DC47E20-B48D-4DE9-8358-2AD62B223822}"/>
              </a:ext>
            </a:extLst>
          </p:cNvPr>
          <p:cNvSpPr txBox="1"/>
          <p:nvPr/>
        </p:nvSpPr>
        <p:spPr>
          <a:xfrm>
            <a:off x="5032680" y="1458173"/>
            <a:ext cx="7301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Feature</a:t>
            </a:r>
            <a:b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latin typeface="helvetica"/>
                <a:ea typeface="나눔스퀘어"/>
                <a:cs typeface="Arial"/>
                <a:sym typeface="Arial"/>
              </a:rPr>
              <a:t>Encoder</a:t>
            </a:r>
            <a:endParaRPr lang="ko-KR" altLang="en-US" sz="1400" b="1" dirty="0">
              <a:latin typeface="helvetica"/>
              <a:ea typeface="나눔스퀘어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/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solidFill>
                <a:srgbClr val="FF6699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36000" tIns="0" r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altLang="ko-K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E4474EFC-3902-4686-92BC-2C4CD13E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77" y="2904115"/>
                <a:ext cx="864587" cy="524885"/>
              </a:xfrm>
              <a:prstGeom prst="roundRect">
                <a:avLst/>
              </a:prstGeom>
              <a:blipFill>
                <a:blip r:embed="rId8"/>
                <a:stretch>
                  <a:fillRect b="-3409"/>
                </a:stretch>
              </a:blip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27CACF38-CFC9-4F8B-9C97-B7A78181B029}"/>
              </a:ext>
            </a:extLst>
          </p:cNvPr>
          <p:cNvSpPr txBox="1"/>
          <p:nvPr/>
        </p:nvSpPr>
        <p:spPr>
          <a:xfrm>
            <a:off x="5873283" y="3429000"/>
            <a:ext cx="16075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Flow</a:t>
            </a:r>
            <a:b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</a:br>
            <a:r>
              <a:rPr lang="en-US" altLang="ko-KR" sz="1400" b="1" dirty="0">
                <a:solidFill>
                  <a:srgbClr val="FF6699"/>
                </a:solidFill>
                <a:latin typeface="helvetica"/>
                <a:ea typeface="나눔스퀘어"/>
                <a:cs typeface="Arial"/>
                <a:sym typeface="Arial"/>
              </a:rPr>
              <a:t>Supervisor</a:t>
            </a:r>
            <a:endParaRPr lang="ko-KR" altLang="en-US" sz="1400" b="1" dirty="0">
              <a:solidFill>
                <a:srgbClr val="FF6699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3" name="연결선: 꺾임 2">
            <a:extLst>
              <a:ext uri="{FF2B5EF4-FFF2-40B4-BE49-F238E27FC236}">
                <a16:creationId xmlns:a16="http://schemas.microsoft.com/office/drawing/2014/main" id="{9F0F7CFA-C1C9-4BF5-9CF1-FCA240C543B1}"/>
              </a:ext>
            </a:extLst>
          </p:cNvPr>
          <p:cNvCxnSpPr>
            <a:stCxn id="6" idx="2"/>
            <a:endCxn id="50" idx="0"/>
          </p:cNvCxnSpPr>
          <p:nvPr/>
        </p:nvCxnSpPr>
        <p:spPr>
          <a:xfrm rot="5400000">
            <a:off x="6859021" y="2141080"/>
            <a:ext cx="564485" cy="961584"/>
          </a:xfrm>
          <a:prstGeom prst="bentConnector3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ECD319-0F4F-45BA-B5C1-747458EFA144}"/>
              </a:ext>
            </a:extLst>
          </p:cNvPr>
          <p:cNvSpPr txBox="1"/>
          <p:nvPr/>
        </p:nvSpPr>
        <p:spPr>
          <a:xfrm>
            <a:off x="210761" y="2721542"/>
            <a:ext cx="347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6699"/>
                </a:solidFill>
              </a:rPr>
              <a:t>Separated Parameter</a:t>
            </a: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output 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Residual Prediction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5FC702C-718B-4DF1-887F-192357EC7A39}"/>
              </a:ext>
            </a:extLst>
          </p:cNvPr>
          <p:cNvSpPr/>
          <p:nvPr/>
        </p:nvSpPr>
        <p:spPr>
          <a:xfrm>
            <a:off x="8377767" y="3023682"/>
            <a:ext cx="285750" cy="2857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0" rtlCol="0" anchor="ctr"/>
          <a:lstStyle/>
          <a:p>
            <a:pPr algn="ctr"/>
            <a:r>
              <a:rPr lang="en-US" altLang="ko-KR" sz="3200" dirty="0"/>
              <a:t>+</a:t>
            </a:r>
            <a:endParaRPr lang="ko-KR" altLang="en-US" sz="3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22050F6-E3F1-4F22-AB1C-87BEAB24DB6D}"/>
              </a:ext>
            </a:extLst>
          </p:cNvPr>
          <p:cNvCxnSpPr>
            <a:cxnSpLocks/>
            <a:stCxn id="30" idx="3"/>
            <a:endCxn id="20" idx="2"/>
          </p:cNvCxnSpPr>
          <p:nvPr/>
        </p:nvCxnSpPr>
        <p:spPr>
          <a:xfrm>
            <a:off x="8032736" y="3166557"/>
            <a:ext cx="345031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0B825-386C-491A-B785-6041441DB48F}"/>
                  </a:ext>
                </a:extLst>
              </p:cNvPr>
              <p:cNvSpPr txBox="1"/>
              <p:nvPr/>
            </p:nvSpPr>
            <p:spPr>
              <a:xfrm>
                <a:off x="7532088" y="2920335"/>
                <a:ext cx="50064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sym typeface="Arial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en-US" altLang="ko-KR" sz="3200" b="1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90B825-386C-491A-B785-6041441D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88" y="2920335"/>
                <a:ext cx="50064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9F2762F9-17AD-416B-A4D7-4910EA1392EC}"/>
              </a:ext>
            </a:extLst>
          </p:cNvPr>
          <p:cNvCxnSpPr>
            <a:cxnSpLocks/>
            <a:stCxn id="50" idx="3"/>
            <a:endCxn id="30" idx="1"/>
          </p:cNvCxnSpPr>
          <p:nvPr/>
        </p:nvCxnSpPr>
        <p:spPr>
          <a:xfrm flipV="1">
            <a:off x="7092764" y="3166557"/>
            <a:ext cx="439324" cy="1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D234747-1E9D-42F5-B23B-4A76A692B8ED}"/>
              </a:ext>
            </a:extLst>
          </p:cNvPr>
          <p:cNvCxnSpPr>
            <a:stCxn id="6" idx="2"/>
            <a:endCxn id="20" idx="0"/>
          </p:cNvCxnSpPr>
          <p:nvPr/>
        </p:nvCxnSpPr>
        <p:spPr>
          <a:xfrm rot="16200000" flipH="1">
            <a:off x="7729322" y="2232362"/>
            <a:ext cx="684052" cy="898587"/>
          </a:xfrm>
          <a:prstGeom prst="bentConnector3">
            <a:avLst>
              <a:gd name="adj1" fmla="val 4118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7011AE-D29E-4F4E-912F-BC00FF7C5142}"/>
                  </a:ext>
                </a:extLst>
              </p:cNvPr>
              <p:cNvSpPr txBox="1"/>
              <p:nvPr/>
            </p:nvSpPr>
            <p:spPr>
              <a:xfrm>
                <a:off x="9166128" y="2920335"/>
                <a:ext cx="50064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altLang="ko-KR" sz="32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𝐲</m:t>
                              </m:r>
                            </m:e>
                          </m:acc>
                        </m:e>
                        <m:sub>
                          <m:r>
                            <a:rPr lang="en-US" altLang="ko-K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𝑭𝑺</m:t>
                          </m:r>
                        </m:sub>
                      </m:sSub>
                    </m:oMath>
                  </m:oMathPara>
                </a14:m>
                <a:endParaRPr lang="ko-KR" altLang="en-US" sz="3200" b="1" dirty="0">
                  <a:solidFill>
                    <a:srgbClr val="FF0000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47011AE-D29E-4F4E-912F-BC00FF7C5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128" y="2920335"/>
                <a:ext cx="500648" cy="492443"/>
              </a:xfrm>
              <a:prstGeom prst="rect">
                <a:avLst/>
              </a:prstGeom>
              <a:blipFill>
                <a:blip r:embed="rId10"/>
                <a:stretch>
                  <a:fillRect r="-109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FB1B5179-E4DC-4482-98B5-1300E042C0CF}"/>
              </a:ext>
            </a:extLst>
          </p:cNvPr>
          <p:cNvCxnSpPr>
            <a:cxnSpLocks/>
            <a:stCxn id="20" idx="6"/>
            <a:endCxn id="44" idx="1"/>
          </p:cNvCxnSpPr>
          <p:nvPr/>
        </p:nvCxnSpPr>
        <p:spPr>
          <a:xfrm>
            <a:off x="8663517" y="3166557"/>
            <a:ext cx="502611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964FBFF3-7D8A-4586-BA28-0B7B677506FD}"/>
              </a:ext>
            </a:extLst>
          </p:cNvPr>
          <p:cNvCxnSpPr>
            <a:stCxn id="44" idx="0"/>
            <a:endCxn id="6" idx="3"/>
          </p:cNvCxnSpPr>
          <p:nvPr/>
        </p:nvCxnSpPr>
        <p:spPr>
          <a:xfrm rot="16200000" flipV="1">
            <a:off x="8174956" y="1678838"/>
            <a:ext cx="826926" cy="165606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F191A0-D46C-402A-8943-02A7EDE88388}"/>
                  </a:ext>
                </a:extLst>
              </p:cNvPr>
              <p:cNvSpPr txBox="1"/>
              <p:nvPr/>
            </p:nvSpPr>
            <p:spPr>
              <a:xfrm>
                <a:off x="4878323" y="4788075"/>
                <a:ext cx="5416444" cy="1166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</m:sup>
                      </m:sSup>
                      <m:r>
                        <a:rPr lang="en-US" altLang="ko-K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←</m:t>
                      </m:r>
                      <m:sSup>
                        <m:sSupPr>
                          <m:ctrlP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𝑡</m:t>
                          </m:r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−1</m:t>
                          </m:r>
                        </m:sup>
                      </m:sSup>
                      <m:r>
                        <a:rPr lang="en-US" altLang="ko-K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−</m:t>
                      </m:r>
                      <m:d>
                        <m:dPr>
                          <m:ctrlPr>
                            <a:rPr lang="en-US" altLang="ko-KR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𝑙𝑟</m:t>
                          </m:r>
                          <m:r>
                            <a:rPr lang="en-US" altLang="ko-KR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⋅2</m:t>
                          </m:r>
                          <m:sSup>
                            <m:sSupPr>
                              <m:ctrlP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ko-K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ko-KR" sz="32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32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𝐲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ko-KR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ko-K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ko-KR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sup>
                              <m:r>
                                <a:rPr lang="en-US" altLang="ko-KR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ko-KR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ko-KR" sz="320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Δ</m:t>
                      </m:r>
                      <m:acc>
                        <m:accPr>
                          <m:chr m:val="̂"/>
                          <m:ctrlPr>
                            <a:rPr lang="en-US" altLang="ko-KR" sz="32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altLang="ko-KR" sz="3200" b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𝐲</m:t>
                          </m:r>
                        </m:e>
                      </m:acc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F191A0-D46C-402A-8943-02A7EDE8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23" y="4788075"/>
                <a:ext cx="5416444" cy="11664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ED2D3DC-901A-4D6E-8D87-A9107CE05F7F}"/>
              </a:ext>
            </a:extLst>
          </p:cNvPr>
          <p:cNvSpPr txBox="1"/>
          <p:nvPr/>
        </p:nvSpPr>
        <p:spPr>
          <a:xfrm>
            <a:off x="5749478" y="4377267"/>
            <a:ext cx="341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Student  Parameter Update</a:t>
            </a:r>
            <a:endParaRPr lang="ko-KR" altLang="en-US" dirty="0"/>
          </a:p>
        </p:txBody>
      </p: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15F32807-030F-4DC1-840B-079070942398}"/>
              </a:ext>
            </a:extLst>
          </p:cNvPr>
          <p:cNvCxnSpPr>
            <a:cxnSpLocks/>
            <a:stCxn id="30" idx="2"/>
            <a:endCxn id="54" idx="0"/>
          </p:cNvCxnSpPr>
          <p:nvPr/>
        </p:nvCxnSpPr>
        <p:spPr>
          <a:xfrm rot="16200000" flipH="1">
            <a:off x="7903432" y="3291757"/>
            <a:ext cx="1779629" cy="20216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DC37877-1457-4914-B555-5D047E6C5470}"/>
              </a:ext>
            </a:extLst>
          </p:cNvPr>
          <p:cNvSpPr/>
          <p:nvPr/>
        </p:nvSpPr>
        <p:spPr>
          <a:xfrm>
            <a:off x="9666776" y="5192407"/>
            <a:ext cx="27461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D8120E-1855-42D6-A2F9-51B49904A492}"/>
                  </a:ext>
                </a:extLst>
              </p:cNvPr>
              <p:cNvSpPr txBox="1"/>
              <p:nvPr/>
            </p:nvSpPr>
            <p:spPr>
              <a:xfrm>
                <a:off x="2492922" y="5236341"/>
                <a:ext cx="2391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/>
                  <a:t>Student parameter:</a:t>
                </a:r>
                <a:br>
                  <a:rPr lang="en-US" altLang="ko-KR" sz="2000" dirty="0"/>
                </a:br>
                <a:r>
                  <a:rPr lang="en-US" altLang="ko-KR" sz="2000" dirty="0"/>
                  <a:t>(at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ko-KR" sz="2000" dirty="0"/>
                  <a:t> step)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D8120E-1855-42D6-A2F9-51B49904A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22" y="5236341"/>
                <a:ext cx="2391080" cy="707886"/>
              </a:xfrm>
              <a:prstGeom prst="rect">
                <a:avLst/>
              </a:prstGeom>
              <a:blipFill>
                <a:blip r:embed="rId12"/>
                <a:stretch>
                  <a:fillRect l="-2806" t="-5172" b="-586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E9ACB1B3-FA4F-4B1C-982F-4A7C4A4BB676}"/>
              </a:ext>
            </a:extLst>
          </p:cNvPr>
          <p:cNvSpPr txBox="1"/>
          <p:nvPr/>
        </p:nvSpPr>
        <p:spPr>
          <a:xfrm>
            <a:off x="7763142" y="3406025"/>
            <a:ext cx="10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Residual Flow</a:t>
            </a:r>
            <a:endParaRPr lang="ko-KR" alt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2E2E00-CF2D-4391-B84A-DA3F7B079CC6}"/>
              </a:ext>
            </a:extLst>
          </p:cNvPr>
          <p:cNvSpPr txBox="1"/>
          <p:nvPr/>
        </p:nvSpPr>
        <p:spPr>
          <a:xfrm>
            <a:off x="8914822" y="3377567"/>
            <a:ext cx="103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Teacher</a:t>
            </a:r>
            <a:br>
              <a:rPr lang="en-US" altLang="ko-KR" sz="1400" dirty="0">
                <a:solidFill>
                  <a:srgbClr val="FF0000"/>
                </a:solidFill>
              </a:rPr>
            </a:br>
            <a:r>
              <a:rPr lang="en-US" altLang="ko-KR" sz="1400" dirty="0">
                <a:solidFill>
                  <a:srgbClr val="FF0000"/>
                </a:solidFill>
              </a:rPr>
              <a:t>Output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61" name="화살표: 위로 구부러짐 60">
            <a:extLst>
              <a:ext uri="{FF2B5EF4-FFF2-40B4-BE49-F238E27FC236}">
                <a16:creationId xmlns:a16="http://schemas.microsoft.com/office/drawing/2014/main" id="{A98C1107-6753-463B-ADC7-BBB23FB2E116}"/>
              </a:ext>
            </a:extLst>
          </p:cNvPr>
          <p:cNvSpPr/>
          <p:nvPr/>
        </p:nvSpPr>
        <p:spPr>
          <a:xfrm flipH="1">
            <a:off x="4899572" y="5728979"/>
            <a:ext cx="5041814" cy="850513"/>
          </a:xfrm>
          <a:prstGeom prst="curvedUpArrow">
            <a:avLst>
              <a:gd name="adj1" fmla="val 32839"/>
              <a:gd name="adj2" fmla="val 67059"/>
              <a:gd name="adj3" fmla="val 2101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70EDF8-45C9-49FE-95D8-7109330CB694}"/>
              </a:ext>
            </a:extLst>
          </p:cNvPr>
          <p:cNvSpPr txBox="1"/>
          <p:nvPr/>
        </p:nvSpPr>
        <p:spPr>
          <a:xfrm>
            <a:off x="6129677" y="6170137"/>
            <a:ext cx="280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Update student</a:t>
            </a:r>
            <a:endParaRPr lang="ko-KR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7E16D7-AA01-4137-8784-90C7BACBE8B3}"/>
                  </a:ext>
                </a:extLst>
              </p:cNvPr>
              <p:cNvSpPr txBox="1"/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𝐱</m:t>
                      </m:r>
                    </m:oMath>
                  </m:oMathPara>
                </a14:m>
                <a:endParaRPr lang="ko-KR" altLang="en-US" sz="3200" b="1" dirty="0">
                  <a:solidFill>
                    <a:schemeClr val="tx1"/>
                  </a:solidFill>
                  <a:latin typeface="helvetica"/>
                  <a:ea typeface="나눔스퀘어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7E16D7-AA01-4137-8784-90C7BACBE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887" y="2858836"/>
                <a:ext cx="390988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8B56BEE6-CF28-4555-B5A9-7ADCFFD6D620}"/>
              </a:ext>
            </a:extLst>
          </p:cNvPr>
          <p:cNvCxnSpPr>
            <a:cxnSpLocks/>
          </p:cNvCxnSpPr>
          <p:nvPr/>
        </p:nvCxnSpPr>
        <p:spPr>
          <a:xfrm>
            <a:off x="4575673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C44FD0B9-204A-40B7-906A-4C70360A9413}"/>
              </a:ext>
            </a:extLst>
          </p:cNvPr>
          <p:cNvSpPr/>
          <p:nvPr/>
        </p:nvSpPr>
        <p:spPr>
          <a:xfrm>
            <a:off x="4965474" y="2900711"/>
            <a:ext cx="864587" cy="524885"/>
          </a:xfrm>
          <a:prstGeom prst="roundRect">
            <a:avLst/>
          </a:prstGeom>
          <a:solidFill>
            <a:srgbClr val="FBE5D6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elvetica"/>
                <a:ea typeface="나눔스퀘어"/>
                <a:cs typeface="Arial"/>
                <a:sym typeface="Arial"/>
              </a:rPr>
              <a:t>enc</a:t>
            </a:r>
            <a:endParaRPr lang="ko-KR" altLang="en-US" sz="2000" dirty="0">
              <a:solidFill>
                <a:schemeClr val="bg1"/>
              </a:solidFill>
              <a:latin typeface="helvetica"/>
              <a:ea typeface="나눔스퀘어"/>
              <a:cs typeface="Arial"/>
              <a:sym typeface="Arial"/>
            </a:endParaRP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7781EE7D-986D-494D-8F5B-60038F2F833F}"/>
              </a:ext>
            </a:extLst>
          </p:cNvPr>
          <p:cNvCxnSpPr>
            <a:cxnSpLocks/>
          </p:cNvCxnSpPr>
          <p:nvPr/>
        </p:nvCxnSpPr>
        <p:spPr>
          <a:xfrm>
            <a:off x="5836714" y="3163153"/>
            <a:ext cx="38902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4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6D65F44-79B4-4614-A9D7-BB98D866C8E9}"/>
              </a:ext>
            </a:extLst>
          </p:cNvPr>
          <p:cNvSpPr/>
          <p:nvPr/>
        </p:nvSpPr>
        <p:spPr>
          <a:xfrm>
            <a:off x="7446247" y="3478512"/>
            <a:ext cx="1586289" cy="675992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/>
              <p:nvPr/>
            </p:nvSpPr>
            <p:spPr>
              <a:xfrm>
                <a:off x="7989804" y="3589349"/>
                <a:ext cx="510969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04" y="3589349"/>
                <a:ext cx="51096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F975C5-A9F6-4619-AD0C-7E57076FA46A}"/>
              </a:ext>
            </a:extLst>
          </p:cNvPr>
          <p:cNvSpPr txBox="1"/>
          <p:nvPr/>
        </p:nvSpPr>
        <p:spPr>
          <a:xfrm>
            <a:off x="9130751" y="3523479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Teacher</a:t>
            </a:r>
            <a:br>
              <a:rPr lang="en-US" altLang="ko-KR" dirty="0"/>
            </a:br>
            <a:r>
              <a:rPr lang="en-US" altLang="ko-KR" dirty="0"/>
              <a:t>Network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6CD50-C44B-4329-AC25-5552507D4EC9}"/>
              </a:ext>
            </a:extLst>
          </p:cNvPr>
          <p:cNvSpPr txBox="1"/>
          <p:nvPr/>
        </p:nvSpPr>
        <p:spPr>
          <a:xfrm>
            <a:off x="6276817" y="5109459"/>
            <a:ext cx="9188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 err="1"/>
              <a:t>stop_grad</a:t>
            </a:r>
            <a:endParaRPr lang="ko-KR" altLang="en-US" sz="14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36F3689-0904-47AE-A0F8-E19DA2D913A6}"/>
              </a:ext>
            </a:extLst>
          </p:cNvPr>
          <p:cNvSpPr/>
          <p:nvPr/>
        </p:nvSpPr>
        <p:spPr>
          <a:xfrm>
            <a:off x="5512811" y="5304368"/>
            <a:ext cx="808638" cy="447402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5FE41-FEC3-46EF-9C03-F8627202E41C}"/>
              </a:ext>
            </a:extLst>
          </p:cNvPr>
          <p:cNvSpPr txBox="1"/>
          <p:nvPr/>
        </p:nvSpPr>
        <p:spPr>
          <a:xfrm>
            <a:off x="9443020" y="5177411"/>
            <a:ext cx="1806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Pseudo-label</a:t>
            </a:r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62A3881-E70E-4758-9ABF-644BAB53BC54}"/>
              </a:ext>
            </a:extLst>
          </p:cNvPr>
          <p:cNvGrpSpPr/>
          <p:nvPr/>
        </p:nvGrpSpPr>
        <p:grpSpPr>
          <a:xfrm>
            <a:off x="6658782" y="5383330"/>
            <a:ext cx="373513" cy="353279"/>
            <a:chOff x="4804790" y="2777248"/>
            <a:chExt cx="103942" cy="98311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F2692A8-B059-407A-873D-4A9602C4FE8A}"/>
                </a:ext>
              </a:extLst>
            </p:cNvPr>
            <p:cNvCxnSpPr/>
            <p:nvPr/>
          </p:nvCxnSpPr>
          <p:spPr>
            <a:xfrm>
              <a:off x="4804790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9FBF6AB-F330-42F4-B509-36BAB2E00BEA}"/>
                </a:ext>
              </a:extLst>
            </p:cNvPr>
            <p:cNvCxnSpPr/>
            <p:nvPr/>
          </p:nvCxnSpPr>
          <p:spPr>
            <a:xfrm>
              <a:off x="4840754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/>
              <p:nvPr/>
            </p:nvSpPr>
            <p:spPr>
              <a:xfrm>
                <a:off x="5656546" y="5302072"/>
                <a:ext cx="495958" cy="3989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𝑠𝑒𝑙𝑓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46" y="5302072"/>
                <a:ext cx="495958" cy="398955"/>
              </a:xfrm>
              <a:prstGeom prst="rect">
                <a:avLst/>
              </a:prstGeom>
              <a:blipFill>
                <a:blip r:embed="rId5"/>
                <a:stretch>
                  <a:fillRect l="-22222" r="-44444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그림 29">
            <a:extLst>
              <a:ext uri="{FF2B5EF4-FFF2-40B4-BE49-F238E27FC236}">
                <a16:creationId xmlns:a16="http://schemas.microsoft.com/office/drawing/2014/main" id="{4773FC41-CD71-489E-8D7B-B25E99EAC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67" y="4825477"/>
            <a:ext cx="2154559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1FD6CC7-2795-454A-A329-2FE0C283A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47" y="1170890"/>
            <a:ext cx="2154555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7B0A481-0C05-4EC0-B945-8EE43E57B93D}"/>
              </a:ext>
            </a:extLst>
          </p:cNvPr>
          <p:cNvSpPr/>
          <p:nvPr/>
        </p:nvSpPr>
        <p:spPr>
          <a:xfrm>
            <a:off x="3312340" y="3486433"/>
            <a:ext cx="1586289" cy="675992"/>
          </a:xfrm>
          <a:prstGeom prst="roundRect">
            <a:avLst/>
          </a:prstGeom>
          <a:solidFill>
            <a:srgbClr val="FBE5D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/>
              <p:nvPr/>
            </p:nvSpPr>
            <p:spPr>
              <a:xfrm>
                <a:off x="3883700" y="3590227"/>
                <a:ext cx="401266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00" y="3590227"/>
                <a:ext cx="4012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1543137-5140-4C93-B7AB-A1B8351EBAE3}"/>
              </a:ext>
            </a:extLst>
          </p:cNvPr>
          <p:cNvSpPr txBox="1"/>
          <p:nvPr/>
        </p:nvSpPr>
        <p:spPr>
          <a:xfrm>
            <a:off x="2122735" y="3540954"/>
            <a:ext cx="1078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Student</a:t>
            </a:r>
            <a:br>
              <a:rPr lang="en-US" altLang="ko-KR" dirty="0"/>
            </a:br>
            <a:r>
              <a:rPr lang="en-US" altLang="ko-KR" dirty="0"/>
              <a:t>Network</a:t>
            </a:r>
            <a:endParaRPr lang="ko-KR" altLang="en-US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B953113-F8BC-4436-B3C6-6218F9DDFC5F}"/>
              </a:ext>
            </a:extLst>
          </p:cNvPr>
          <p:cNvCxnSpPr>
            <a:cxnSpLocks/>
          </p:cNvCxnSpPr>
          <p:nvPr/>
        </p:nvCxnSpPr>
        <p:spPr>
          <a:xfrm>
            <a:off x="4050142" y="4162425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4431AF-8F2F-4082-A91C-C44C9C782F5A}"/>
              </a:ext>
            </a:extLst>
          </p:cNvPr>
          <p:cNvSpPr txBox="1"/>
          <p:nvPr/>
        </p:nvSpPr>
        <p:spPr>
          <a:xfrm>
            <a:off x="1986194" y="4761318"/>
            <a:ext cx="12154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Prediction</a:t>
            </a:r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9087A62B-1A82-440A-83F9-52C08521C6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373959" y="4611912"/>
            <a:ext cx="1352366" cy="5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7CF8B18-4330-4F88-97CD-E33A19BB88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429304" y="1517055"/>
            <a:ext cx="1352360" cy="5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6F3BD6-3A2F-40E9-A5B8-84F49DDFF556}"/>
              </a:ext>
            </a:extLst>
          </p:cNvPr>
          <p:cNvSpPr txBox="1"/>
          <p:nvPr/>
        </p:nvSpPr>
        <p:spPr>
          <a:xfrm>
            <a:off x="1986194" y="1509833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Input 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1980F4E-5CB4-44EB-B66B-3D515E74B1A7}"/>
              </a:ext>
            </a:extLst>
          </p:cNvPr>
          <p:cNvCxnSpPr>
            <a:cxnSpLocks/>
          </p:cNvCxnSpPr>
          <p:nvPr/>
        </p:nvCxnSpPr>
        <p:spPr>
          <a:xfrm>
            <a:off x="4050142" y="2092867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6572C38-8ACA-4EA7-AD3A-F9D6B8BC0E2C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272947" y="4155652"/>
            <a:ext cx="0" cy="66982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1EE8162-9D3A-422A-8C4E-D27A7D8A800D}"/>
              </a:ext>
            </a:extLst>
          </p:cNvPr>
          <p:cNvCxnSpPr>
            <a:cxnSpLocks/>
          </p:cNvCxnSpPr>
          <p:nvPr/>
        </p:nvCxnSpPr>
        <p:spPr>
          <a:xfrm>
            <a:off x="8272947" y="2092867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DAE223-8768-4C41-AC21-0816FAD8639F}"/>
              </a:ext>
            </a:extLst>
          </p:cNvPr>
          <p:cNvSpPr txBox="1"/>
          <p:nvPr/>
        </p:nvSpPr>
        <p:spPr>
          <a:xfrm>
            <a:off x="9443020" y="1352576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Input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D0E13B2-B3DA-4B46-AA26-E2D5CD858691}"/>
              </a:ext>
            </a:extLst>
          </p:cNvPr>
          <p:cNvCxnSpPr>
            <a:cxnSpLocks/>
          </p:cNvCxnSpPr>
          <p:nvPr/>
        </p:nvCxnSpPr>
        <p:spPr>
          <a:xfrm flipH="1">
            <a:off x="6321450" y="5538336"/>
            <a:ext cx="87421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E530C619-6B10-48AD-B222-274BB263199B}"/>
              </a:ext>
            </a:extLst>
          </p:cNvPr>
          <p:cNvCxnSpPr>
            <a:cxnSpLocks/>
          </p:cNvCxnSpPr>
          <p:nvPr/>
        </p:nvCxnSpPr>
        <p:spPr>
          <a:xfrm>
            <a:off x="4050142" y="5538336"/>
            <a:ext cx="14430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사다리꼴 54">
            <a:extLst>
              <a:ext uri="{FF2B5EF4-FFF2-40B4-BE49-F238E27FC236}">
                <a16:creationId xmlns:a16="http://schemas.microsoft.com/office/drawing/2014/main" id="{AFB1FC12-FECB-45E6-9AFA-A7D4D9B05B41}"/>
              </a:ext>
            </a:extLst>
          </p:cNvPr>
          <p:cNvSpPr/>
          <p:nvPr/>
        </p:nvSpPr>
        <p:spPr>
          <a:xfrm rot="10800000">
            <a:off x="3663208" y="2545299"/>
            <a:ext cx="773868" cy="477594"/>
          </a:xfrm>
          <a:prstGeom prst="trapezoid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A2F697-02B9-4272-A5F2-ACE867E7029B}"/>
              </a:ext>
            </a:extLst>
          </p:cNvPr>
          <p:cNvSpPr txBox="1"/>
          <p:nvPr/>
        </p:nvSpPr>
        <p:spPr>
          <a:xfrm>
            <a:off x="2488495" y="2663893"/>
            <a:ext cx="10789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Encoder</a:t>
            </a:r>
            <a:endParaRPr lang="ko-KR" altLang="en-US" dirty="0"/>
          </a:p>
        </p:txBody>
      </p:sp>
      <p:sp>
        <p:nvSpPr>
          <p:cNvPr id="58" name="사다리꼴 57">
            <a:extLst>
              <a:ext uri="{FF2B5EF4-FFF2-40B4-BE49-F238E27FC236}">
                <a16:creationId xmlns:a16="http://schemas.microsoft.com/office/drawing/2014/main" id="{C7E7885D-B017-48B0-BA4D-B6C3AA839B37}"/>
              </a:ext>
            </a:extLst>
          </p:cNvPr>
          <p:cNvSpPr/>
          <p:nvPr/>
        </p:nvSpPr>
        <p:spPr>
          <a:xfrm rot="10800000">
            <a:off x="7886013" y="2545299"/>
            <a:ext cx="773868" cy="477594"/>
          </a:xfrm>
          <a:prstGeom prst="trapezoid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925E9F-5423-4CD1-BB1F-1EA9E0439657}"/>
              </a:ext>
            </a:extLst>
          </p:cNvPr>
          <p:cNvSpPr txBox="1"/>
          <p:nvPr/>
        </p:nvSpPr>
        <p:spPr>
          <a:xfrm>
            <a:off x="8659881" y="2663893"/>
            <a:ext cx="10789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Encoder</a:t>
            </a:r>
            <a:endParaRPr lang="ko-KR" altLang="en-US" dirty="0"/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4608980E-F9DF-4374-A1E2-89FD9EE5972C}"/>
              </a:ext>
            </a:extLst>
          </p:cNvPr>
          <p:cNvCxnSpPr>
            <a:cxnSpLocks/>
          </p:cNvCxnSpPr>
          <p:nvPr/>
        </p:nvCxnSpPr>
        <p:spPr>
          <a:xfrm>
            <a:off x="4050142" y="5206365"/>
            <a:ext cx="0" cy="37052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611F87A2-5FEB-4A2F-AC13-6961EB4C99A4}"/>
              </a:ext>
            </a:extLst>
          </p:cNvPr>
          <p:cNvCxnSpPr>
            <a:cxnSpLocks/>
          </p:cNvCxnSpPr>
          <p:nvPr/>
        </p:nvCxnSpPr>
        <p:spPr>
          <a:xfrm>
            <a:off x="4050142" y="3037373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AA62E3AD-2DF1-450D-B619-E61C541CD3FB}"/>
              </a:ext>
            </a:extLst>
          </p:cNvPr>
          <p:cNvCxnSpPr>
            <a:cxnSpLocks/>
          </p:cNvCxnSpPr>
          <p:nvPr/>
        </p:nvCxnSpPr>
        <p:spPr>
          <a:xfrm>
            <a:off x="8272947" y="3037373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5F18C9B-409C-4DF2-B507-ABE9D7E7198A}"/>
              </a:ext>
            </a:extLst>
          </p:cNvPr>
          <p:cNvSpPr txBox="1"/>
          <p:nvPr/>
        </p:nvSpPr>
        <p:spPr>
          <a:xfrm>
            <a:off x="2969578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r>
              <a:rPr lang="en-US" altLang="ko-KR" sz="2800" dirty="0">
                <a:solidFill>
                  <a:srgbClr val="FFFFFF"/>
                </a:solidFill>
              </a:rPr>
              <a:t> (Ours)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478D70-E30D-4163-A42F-BDC690E5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546"/>
            <a:ext cx="10515600" cy="1024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b="1" dirty="0"/>
              <a:t>What is optical flow?</a:t>
            </a:r>
          </a:p>
          <a:p>
            <a:pPr marL="0" indent="0" algn="ctr">
              <a:buNone/>
            </a:pPr>
            <a:r>
              <a:rPr lang="en-US" altLang="ko-KR" sz="1800" b="1" dirty="0"/>
              <a:t>Pixel-level motion</a:t>
            </a:r>
            <a:r>
              <a:rPr lang="en-US" altLang="ko-KR" sz="1800" dirty="0"/>
              <a:t> in consecutive frames</a:t>
            </a:r>
            <a:endParaRPr lang="ko-KR" altLang="en-US" sz="18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CA604DD-1B04-49FC-9562-E94138F2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17" y="1472406"/>
            <a:ext cx="9067566" cy="51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25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6D65F44-79B4-4614-A9D7-BB98D866C8E9}"/>
              </a:ext>
            </a:extLst>
          </p:cNvPr>
          <p:cNvSpPr/>
          <p:nvPr/>
        </p:nvSpPr>
        <p:spPr>
          <a:xfrm>
            <a:off x="7446247" y="3478512"/>
            <a:ext cx="1586289" cy="675992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/>
              <p:nvPr/>
            </p:nvSpPr>
            <p:spPr>
              <a:xfrm>
                <a:off x="8032139" y="3572415"/>
                <a:ext cx="510969" cy="46955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3373997C-C148-44F2-AA78-85B3E6C55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139" y="3572415"/>
                <a:ext cx="510969" cy="469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F975C5-A9F6-4619-AD0C-7E57076FA46A}"/>
              </a:ext>
            </a:extLst>
          </p:cNvPr>
          <p:cNvSpPr txBox="1"/>
          <p:nvPr/>
        </p:nvSpPr>
        <p:spPr>
          <a:xfrm>
            <a:off x="9130751" y="3523479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b="1" dirty="0"/>
              <a:t>Flow</a:t>
            </a:r>
            <a:br>
              <a:rPr lang="en-US" altLang="ko-KR" b="1" dirty="0"/>
            </a:br>
            <a:r>
              <a:rPr lang="en-US" altLang="ko-KR" b="1" dirty="0"/>
              <a:t>Supervisor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6CD50-C44B-4329-AC25-5552507D4EC9}"/>
              </a:ext>
            </a:extLst>
          </p:cNvPr>
          <p:cNvSpPr txBox="1"/>
          <p:nvPr/>
        </p:nvSpPr>
        <p:spPr>
          <a:xfrm>
            <a:off x="6276817" y="5109459"/>
            <a:ext cx="9188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dirty="0" err="1"/>
              <a:t>stop_grad</a:t>
            </a:r>
            <a:endParaRPr lang="ko-KR" altLang="en-US" sz="14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36F3689-0904-47AE-A0F8-E19DA2D913A6}"/>
              </a:ext>
            </a:extLst>
          </p:cNvPr>
          <p:cNvSpPr/>
          <p:nvPr/>
        </p:nvSpPr>
        <p:spPr>
          <a:xfrm>
            <a:off x="5512811" y="5304368"/>
            <a:ext cx="808638" cy="447402"/>
          </a:xfrm>
          <a:prstGeom prst="round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5FE41-FEC3-46EF-9C03-F8627202E41C}"/>
              </a:ext>
            </a:extLst>
          </p:cNvPr>
          <p:cNvSpPr txBox="1"/>
          <p:nvPr/>
        </p:nvSpPr>
        <p:spPr>
          <a:xfrm>
            <a:off x="9443020" y="5177411"/>
            <a:ext cx="1806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Pseudo-label</a:t>
            </a:r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62A3881-E70E-4758-9ABF-644BAB53BC54}"/>
              </a:ext>
            </a:extLst>
          </p:cNvPr>
          <p:cNvGrpSpPr/>
          <p:nvPr/>
        </p:nvGrpSpPr>
        <p:grpSpPr>
          <a:xfrm>
            <a:off x="6658782" y="5383330"/>
            <a:ext cx="373513" cy="353279"/>
            <a:chOff x="4804790" y="2777248"/>
            <a:chExt cx="103942" cy="98311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5F2692A8-B059-407A-873D-4A9602C4FE8A}"/>
                </a:ext>
              </a:extLst>
            </p:cNvPr>
            <p:cNvCxnSpPr/>
            <p:nvPr/>
          </p:nvCxnSpPr>
          <p:spPr>
            <a:xfrm>
              <a:off x="4804790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9FBF6AB-F330-42F4-B509-36BAB2E00BEA}"/>
                </a:ext>
              </a:extLst>
            </p:cNvPr>
            <p:cNvCxnSpPr/>
            <p:nvPr/>
          </p:nvCxnSpPr>
          <p:spPr>
            <a:xfrm>
              <a:off x="4840754" y="2777248"/>
              <a:ext cx="67978" cy="98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/>
              <p:nvPr/>
            </p:nvSpPr>
            <p:spPr>
              <a:xfrm>
                <a:off x="5656546" y="5302072"/>
                <a:ext cx="495958" cy="3989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𝑠𝑒𝑙𝑓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04DD68FB-99B6-401B-8210-98B50EEC4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546" y="5302072"/>
                <a:ext cx="495958" cy="398955"/>
              </a:xfrm>
              <a:prstGeom prst="rect">
                <a:avLst/>
              </a:prstGeom>
              <a:blipFill>
                <a:blip r:embed="rId5"/>
                <a:stretch>
                  <a:fillRect l="-22222" r="-44444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그림 29">
            <a:extLst>
              <a:ext uri="{FF2B5EF4-FFF2-40B4-BE49-F238E27FC236}">
                <a16:creationId xmlns:a16="http://schemas.microsoft.com/office/drawing/2014/main" id="{4773FC41-CD71-489E-8D7B-B25E99EAC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67" y="4825477"/>
            <a:ext cx="2154559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1FD6CC7-2795-454A-A329-2FE0C283A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47" y="1170890"/>
            <a:ext cx="2154555" cy="917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07B0A481-0C05-4EC0-B945-8EE43E57B93D}"/>
              </a:ext>
            </a:extLst>
          </p:cNvPr>
          <p:cNvSpPr/>
          <p:nvPr/>
        </p:nvSpPr>
        <p:spPr>
          <a:xfrm>
            <a:off x="3312340" y="3486433"/>
            <a:ext cx="1586289" cy="675992"/>
          </a:xfrm>
          <a:prstGeom prst="roundRect">
            <a:avLst/>
          </a:prstGeom>
          <a:solidFill>
            <a:srgbClr val="FBE5D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/>
              <p:nvPr/>
            </p:nvSpPr>
            <p:spPr>
              <a:xfrm>
                <a:off x="3883700" y="3590227"/>
                <a:ext cx="401266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ko-KR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E189FB90-E5F5-4AAB-AFD3-40F0A90AB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00" y="3590227"/>
                <a:ext cx="40126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31543137-5140-4C93-B7AB-A1B8351EBAE3}"/>
              </a:ext>
            </a:extLst>
          </p:cNvPr>
          <p:cNvSpPr txBox="1"/>
          <p:nvPr/>
        </p:nvSpPr>
        <p:spPr>
          <a:xfrm>
            <a:off x="2122735" y="3540954"/>
            <a:ext cx="1078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Student</a:t>
            </a:r>
            <a:br>
              <a:rPr lang="en-US" altLang="ko-KR" dirty="0"/>
            </a:br>
            <a:r>
              <a:rPr lang="en-US" altLang="ko-KR" dirty="0"/>
              <a:t>Network</a:t>
            </a:r>
            <a:endParaRPr lang="ko-KR" altLang="en-US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2B953113-F8BC-4436-B3C6-6218F9DDFC5F}"/>
              </a:ext>
            </a:extLst>
          </p:cNvPr>
          <p:cNvCxnSpPr>
            <a:cxnSpLocks/>
          </p:cNvCxnSpPr>
          <p:nvPr/>
        </p:nvCxnSpPr>
        <p:spPr>
          <a:xfrm>
            <a:off x="4050142" y="4162425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4431AF-8F2F-4082-A91C-C44C9C782F5A}"/>
              </a:ext>
            </a:extLst>
          </p:cNvPr>
          <p:cNvSpPr txBox="1"/>
          <p:nvPr/>
        </p:nvSpPr>
        <p:spPr>
          <a:xfrm>
            <a:off x="1986194" y="4761318"/>
            <a:ext cx="12154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Prediction</a:t>
            </a:r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9087A62B-1A82-440A-83F9-52C08521C6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373959" y="4611912"/>
            <a:ext cx="1352366" cy="5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7CF8B18-4330-4F88-97CD-E33A19BB88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8836" r="18836" b="18836"/>
          <a:stretch/>
        </p:blipFill>
        <p:spPr>
          <a:xfrm>
            <a:off x="3429304" y="1517055"/>
            <a:ext cx="1352360" cy="575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6F3BD6-3A2F-40E9-A5B8-84F49DDFF556}"/>
              </a:ext>
            </a:extLst>
          </p:cNvPr>
          <p:cNvSpPr txBox="1"/>
          <p:nvPr/>
        </p:nvSpPr>
        <p:spPr>
          <a:xfrm>
            <a:off x="1986194" y="1509833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Input 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1980F4E-5CB4-44EB-B66B-3D515E74B1A7}"/>
              </a:ext>
            </a:extLst>
          </p:cNvPr>
          <p:cNvCxnSpPr>
            <a:cxnSpLocks/>
          </p:cNvCxnSpPr>
          <p:nvPr/>
        </p:nvCxnSpPr>
        <p:spPr>
          <a:xfrm>
            <a:off x="4050142" y="2092867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36572C38-8ACA-4EA7-AD3A-F9D6B8BC0E2C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272947" y="4155652"/>
            <a:ext cx="0" cy="66982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1EE8162-9D3A-422A-8C4E-D27A7D8A800D}"/>
              </a:ext>
            </a:extLst>
          </p:cNvPr>
          <p:cNvCxnSpPr>
            <a:cxnSpLocks/>
          </p:cNvCxnSpPr>
          <p:nvPr/>
        </p:nvCxnSpPr>
        <p:spPr>
          <a:xfrm>
            <a:off x="8272947" y="2092867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EDAE223-8768-4C41-AC21-0816FAD8639F}"/>
              </a:ext>
            </a:extLst>
          </p:cNvPr>
          <p:cNvSpPr txBox="1"/>
          <p:nvPr/>
        </p:nvSpPr>
        <p:spPr>
          <a:xfrm>
            <a:off x="9443020" y="1352576"/>
            <a:ext cx="1215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Input</a:t>
            </a:r>
            <a:br>
              <a:rPr lang="en-US" altLang="ko-KR" dirty="0"/>
            </a:br>
            <a:r>
              <a:rPr lang="en-US" altLang="ko-KR" dirty="0"/>
              <a:t>Frame</a:t>
            </a:r>
            <a:endParaRPr lang="ko-KR" altLang="en-US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0D0E13B2-B3DA-4B46-AA26-E2D5CD858691}"/>
              </a:ext>
            </a:extLst>
          </p:cNvPr>
          <p:cNvCxnSpPr>
            <a:cxnSpLocks/>
          </p:cNvCxnSpPr>
          <p:nvPr/>
        </p:nvCxnSpPr>
        <p:spPr>
          <a:xfrm flipH="1">
            <a:off x="6321450" y="5538336"/>
            <a:ext cx="87421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E530C619-6B10-48AD-B222-274BB263199B}"/>
              </a:ext>
            </a:extLst>
          </p:cNvPr>
          <p:cNvCxnSpPr>
            <a:cxnSpLocks/>
          </p:cNvCxnSpPr>
          <p:nvPr/>
        </p:nvCxnSpPr>
        <p:spPr>
          <a:xfrm>
            <a:off x="4050142" y="5538336"/>
            <a:ext cx="144303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2BA93E6D-E73F-45B6-9AE3-842F9ABF13D0}"/>
              </a:ext>
            </a:extLst>
          </p:cNvPr>
          <p:cNvSpPr/>
          <p:nvPr/>
        </p:nvSpPr>
        <p:spPr>
          <a:xfrm>
            <a:off x="8130071" y="4255860"/>
            <a:ext cx="28575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0" rtlCol="0" anchor="ctr"/>
          <a:lstStyle/>
          <a:p>
            <a:pPr algn="ctr"/>
            <a:r>
              <a:rPr lang="en-US" altLang="ko-KR" sz="3200" dirty="0"/>
              <a:t>+</a:t>
            </a:r>
            <a:endParaRPr lang="ko-KR" altLang="en-US" sz="3200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4FA8329-02B4-43BE-94C9-A55CF4102C46}"/>
              </a:ext>
            </a:extLst>
          </p:cNvPr>
          <p:cNvGrpSpPr/>
          <p:nvPr/>
        </p:nvGrpSpPr>
        <p:grpSpPr>
          <a:xfrm>
            <a:off x="4726325" y="3850481"/>
            <a:ext cx="3403746" cy="1049336"/>
            <a:chOff x="4726325" y="3117056"/>
            <a:chExt cx="3403746" cy="1049336"/>
          </a:xfrm>
        </p:grpSpPr>
        <p:cxnSp>
          <p:nvCxnSpPr>
            <p:cNvPr id="6" name="연결선: 꺾임 5">
              <a:extLst>
                <a:ext uri="{FF2B5EF4-FFF2-40B4-BE49-F238E27FC236}">
                  <a16:creationId xmlns:a16="http://schemas.microsoft.com/office/drawing/2014/main" id="{A0A87E18-91DA-4171-9CB2-F637E4F30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6325" y="3665309"/>
              <a:ext cx="3403746" cy="501083"/>
            </a:xfrm>
            <a:prstGeom prst="bentConnector3">
              <a:avLst/>
            </a:prstGeom>
            <a:ln w="762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5DE394A9-6C10-4EE9-8192-E5299F97B911}"/>
                </a:ext>
              </a:extLst>
            </p:cNvPr>
            <p:cNvCxnSpPr>
              <a:cxnSpLocks/>
            </p:cNvCxnSpPr>
            <p:nvPr/>
          </p:nvCxnSpPr>
          <p:spPr>
            <a:xfrm>
              <a:off x="6391275" y="3117056"/>
              <a:ext cx="1054972" cy="938"/>
            </a:xfrm>
            <a:prstGeom prst="straightConnector1">
              <a:avLst/>
            </a:prstGeom>
            <a:ln w="76200">
              <a:solidFill>
                <a:srgbClr val="FF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D88B9DA-B325-4626-82B0-19A1C924073D}"/>
                </a:ext>
              </a:extLst>
            </p:cNvPr>
            <p:cNvCxnSpPr/>
            <p:nvPr/>
          </p:nvCxnSpPr>
          <p:spPr>
            <a:xfrm flipV="1">
              <a:off x="6429452" y="3126581"/>
              <a:ext cx="0" cy="614363"/>
            </a:xfrm>
            <a:prstGeom prst="line">
              <a:avLst/>
            </a:prstGeom>
            <a:ln w="762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67E5BB7A-9FDA-406C-B9CA-47A72D0CCF7E}"/>
              </a:ext>
            </a:extLst>
          </p:cNvPr>
          <p:cNvCxnSpPr>
            <a:cxnSpLocks/>
          </p:cNvCxnSpPr>
          <p:nvPr/>
        </p:nvCxnSpPr>
        <p:spPr>
          <a:xfrm flipH="1">
            <a:off x="8466295" y="3328742"/>
            <a:ext cx="723332" cy="503976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2356B5B-8B27-4BA0-B389-50AFD7E62559}"/>
              </a:ext>
            </a:extLst>
          </p:cNvPr>
          <p:cNvSpPr txBox="1"/>
          <p:nvPr/>
        </p:nvSpPr>
        <p:spPr>
          <a:xfrm>
            <a:off x="9182059" y="3130719"/>
            <a:ext cx="28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9999"/>
                </a:solidFill>
              </a:rPr>
              <a:t>Separated Parameter</a:t>
            </a:r>
            <a:endParaRPr lang="ko-KR" altLang="en-US" b="1" dirty="0">
              <a:solidFill>
                <a:srgbClr val="FF9999"/>
              </a:solidFill>
            </a:endParaRPr>
          </a:p>
        </p:txBody>
      </p:sp>
      <p:sp>
        <p:nvSpPr>
          <p:cNvPr id="55" name="사다리꼴 54">
            <a:extLst>
              <a:ext uri="{FF2B5EF4-FFF2-40B4-BE49-F238E27FC236}">
                <a16:creationId xmlns:a16="http://schemas.microsoft.com/office/drawing/2014/main" id="{AFB1FC12-FECB-45E6-9AFA-A7D4D9B05B41}"/>
              </a:ext>
            </a:extLst>
          </p:cNvPr>
          <p:cNvSpPr/>
          <p:nvPr/>
        </p:nvSpPr>
        <p:spPr>
          <a:xfrm rot="10800000">
            <a:off x="3663208" y="2545299"/>
            <a:ext cx="773868" cy="477594"/>
          </a:xfrm>
          <a:prstGeom prst="trapezoid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A2F697-02B9-4272-A5F2-ACE867E7029B}"/>
              </a:ext>
            </a:extLst>
          </p:cNvPr>
          <p:cNvSpPr txBox="1"/>
          <p:nvPr/>
        </p:nvSpPr>
        <p:spPr>
          <a:xfrm>
            <a:off x="2488495" y="2663893"/>
            <a:ext cx="10789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dirty="0"/>
              <a:t>Encoder</a:t>
            </a:r>
            <a:endParaRPr lang="ko-KR" altLang="en-US" dirty="0"/>
          </a:p>
        </p:txBody>
      </p:sp>
      <p:sp>
        <p:nvSpPr>
          <p:cNvPr id="58" name="사다리꼴 57">
            <a:extLst>
              <a:ext uri="{FF2B5EF4-FFF2-40B4-BE49-F238E27FC236}">
                <a16:creationId xmlns:a16="http://schemas.microsoft.com/office/drawing/2014/main" id="{C7E7885D-B017-48B0-BA4D-B6C3AA839B37}"/>
              </a:ext>
            </a:extLst>
          </p:cNvPr>
          <p:cNvSpPr/>
          <p:nvPr/>
        </p:nvSpPr>
        <p:spPr>
          <a:xfrm rot="10800000">
            <a:off x="7886013" y="2545299"/>
            <a:ext cx="773868" cy="477594"/>
          </a:xfrm>
          <a:prstGeom prst="trapezoid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925E9F-5423-4CD1-BB1F-1EA9E0439657}"/>
              </a:ext>
            </a:extLst>
          </p:cNvPr>
          <p:cNvSpPr txBox="1"/>
          <p:nvPr/>
        </p:nvSpPr>
        <p:spPr>
          <a:xfrm>
            <a:off x="8659881" y="2663893"/>
            <a:ext cx="10789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/>
              <a:t>Encoder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14D996-162E-41EA-A45E-732B1861FC2A}"/>
              </a:ext>
            </a:extLst>
          </p:cNvPr>
          <p:cNvSpPr txBox="1"/>
          <p:nvPr/>
        </p:nvSpPr>
        <p:spPr>
          <a:xfrm>
            <a:off x="5048152" y="3428597"/>
            <a:ext cx="285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9999"/>
                </a:solidFill>
              </a:rPr>
              <a:t>Student Output Connection</a:t>
            </a:r>
            <a:endParaRPr lang="ko-KR" altLang="en-US" b="1" dirty="0">
              <a:solidFill>
                <a:srgbClr val="FF9999"/>
              </a:solidFill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4608980E-F9DF-4374-A1E2-89FD9EE5972C}"/>
              </a:ext>
            </a:extLst>
          </p:cNvPr>
          <p:cNvCxnSpPr>
            <a:cxnSpLocks/>
          </p:cNvCxnSpPr>
          <p:nvPr/>
        </p:nvCxnSpPr>
        <p:spPr>
          <a:xfrm>
            <a:off x="4050142" y="5206365"/>
            <a:ext cx="0" cy="37052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611F87A2-5FEB-4A2F-AC13-6961EB4C99A4}"/>
              </a:ext>
            </a:extLst>
          </p:cNvPr>
          <p:cNvCxnSpPr>
            <a:cxnSpLocks/>
          </p:cNvCxnSpPr>
          <p:nvPr/>
        </p:nvCxnSpPr>
        <p:spPr>
          <a:xfrm>
            <a:off x="4050142" y="3037373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AA62E3AD-2DF1-450D-B619-E61C541CD3FB}"/>
              </a:ext>
            </a:extLst>
          </p:cNvPr>
          <p:cNvCxnSpPr>
            <a:cxnSpLocks/>
          </p:cNvCxnSpPr>
          <p:nvPr/>
        </p:nvCxnSpPr>
        <p:spPr>
          <a:xfrm>
            <a:off x="8272947" y="3037373"/>
            <a:ext cx="0" cy="44113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F247755-849F-4E3A-8CC4-47AE371E3A94}"/>
              </a:ext>
            </a:extLst>
          </p:cNvPr>
          <p:cNvSpPr txBox="1"/>
          <p:nvPr/>
        </p:nvSpPr>
        <p:spPr>
          <a:xfrm>
            <a:off x="8397082" y="4248920"/>
            <a:ext cx="28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9999"/>
                </a:solidFill>
              </a:rPr>
              <a:t>Residual Prediction</a:t>
            </a:r>
            <a:endParaRPr lang="ko-KR" altLang="en-US" b="1" dirty="0">
              <a:solidFill>
                <a:srgbClr val="FF9999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F18C9B-409C-4DF2-B507-ABE9D7E7198A}"/>
              </a:ext>
            </a:extLst>
          </p:cNvPr>
          <p:cNvSpPr txBox="1"/>
          <p:nvPr/>
        </p:nvSpPr>
        <p:spPr>
          <a:xfrm>
            <a:off x="2969578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err="1">
                <a:solidFill>
                  <a:srgbClr val="FFFFFF"/>
                </a:solidFill>
              </a:rPr>
              <a:t>FlowSupervisor</a:t>
            </a:r>
            <a:r>
              <a:rPr lang="en-US" altLang="ko-KR" sz="2800" dirty="0">
                <a:solidFill>
                  <a:srgbClr val="FFFFFF"/>
                </a:solidFill>
              </a:rPr>
              <a:t> (Ours)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9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91B9AE18-7CC4-4805-8ACB-7E26EBDAE02F}"/>
              </a:ext>
            </a:extLst>
          </p:cNvPr>
          <p:cNvSpPr/>
          <p:nvPr/>
        </p:nvSpPr>
        <p:spPr>
          <a:xfrm>
            <a:off x="2381385" y="1002357"/>
            <a:ext cx="3441565" cy="13885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0889AC3-42AD-4E3B-BCE3-36640C879A1F}"/>
              </a:ext>
            </a:extLst>
          </p:cNvPr>
          <p:cNvGrpSpPr/>
          <p:nvPr/>
        </p:nvGrpSpPr>
        <p:grpSpPr>
          <a:xfrm>
            <a:off x="6204085" y="981020"/>
            <a:ext cx="3441564" cy="1876824"/>
            <a:chOff x="4597535" y="4793804"/>
            <a:chExt cx="3441564" cy="1876824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468EA31-A008-485E-BCEC-CBA591FE245B}"/>
                </a:ext>
              </a:extLst>
            </p:cNvPr>
            <p:cNvSpPr/>
            <p:nvPr/>
          </p:nvSpPr>
          <p:spPr>
            <a:xfrm>
              <a:off x="4597535" y="4793804"/>
              <a:ext cx="3441564" cy="1876824"/>
            </a:xfrm>
            <a:prstGeom prst="rect">
              <a:avLst/>
            </a:prstGeom>
            <a:noFill/>
            <a:ln w="381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E5C7E0-0216-45C3-81F5-B11419290EC6}"/>
                </a:ext>
              </a:extLst>
            </p:cNvPr>
            <p:cNvSpPr txBox="1"/>
            <p:nvPr/>
          </p:nvSpPr>
          <p:spPr>
            <a:xfrm>
              <a:off x="4885213" y="6268406"/>
              <a:ext cx="2787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b="1" dirty="0"/>
                <a:t>1,000 frames unlabeled</a:t>
              </a:r>
              <a:endParaRPr lang="ko-KR" altLang="en-US" b="1" dirty="0" err="1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A51F395-33FE-4F74-B3F8-F28AD2E6C462}"/>
              </a:ext>
            </a:extLst>
          </p:cNvPr>
          <p:cNvGrpSpPr/>
          <p:nvPr/>
        </p:nvGrpSpPr>
        <p:grpSpPr>
          <a:xfrm>
            <a:off x="2444475" y="1071475"/>
            <a:ext cx="3296023" cy="916076"/>
            <a:chOff x="2444475" y="1071474"/>
            <a:chExt cx="3339102" cy="928049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CB82675E-A663-41BA-BCB5-015DEFA4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712" y="1071474"/>
              <a:ext cx="1649865" cy="928049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62EFED9C-19B8-4A40-AE88-1027F056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475" y="1071474"/>
              <a:ext cx="1649865" cy="928049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6BD6014-9807-42A5-A6B0-46C67413AC7D}"/>
              </a:ext>
            </a:extLst>
          </p:cNvPr>
          <p:cNvSpPr txBox="1"/>
          <p:nvPr/>
        </p:nvSpPr>
        <p:spPr>
          <a:xfrm>
            <a:off x="509650" y="1002356"/>
            <a:ext cx="187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 sz="1600" dirty="0">
                <a:solidFill>
                  <a:srgbClr val="00B0F0"/>
                </a:solidFill>
              </a:rPr>
              <a:t>Things (Labeled)</a:t>
            </a:r>
            <a:endParaRPr lang="ko-KR" altLang="en-US" sz="1600" dirty="0" err="1">
              <a:solidFill>
                <a:srgbClr val="00B0F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5C0353-9883-475F-A7E4-8F298BB05F61}"/>
              </a:ext>
            </a:extLst>
          </p:cNvPr>
          <p:cNvSpPr txBox="1"/>
          <p:nvPr/>
        </p:nvSpPr>
        <p:spPr>
          <a:xfrm>
            <a:off x="9669343" y="1002356"/>
            <a:ext cx="187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F6699"/>
                </a:solidFill>
              </a:rPr>
              <a:t>Sintel (Unlabeled)</a:t>
            </a:r>
            <a:endParaRPr lang="ko-KR" altLang="en-US" sz="1600" dirty="0" err="1">
              <a:solidFill>
                <a:srgbClr val="FF6699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9FAF447-DD96-415B-8681-A057F7B60360}"/>
              </a:ext>
            </a:extLst>
          </p:cNvPr>
          <p:cNvSpPr/>
          <p:nvPr/>
        </p:nvSpPr>
        <p:spPr>
          <a:xfrm>
            <a:off x="2984033" y="1987551"/>
            <a:ext cx="230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25,000 pairs labeled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3D186CC2-206B-4CE7-B22B-885EBF4A84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172" y="1044544"/>
            <a:ext cx="3269026" cy="1391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D89432F-F8E8-4993-AA89-8A66763D375A}"/>
                  </a:ext>
                </a:extLst>
              </p:cNvPr>
              <p:cNvSpPr/>
              <p:nvPr/>
            </p:nvSpPr>
            <p:spPr>
              <a:xfrm>
                <a:off x="4081439" y="3272959"/>
                <a:ext cx="2994089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ko-KR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altLang="ko-K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ko-KR" sz="2400" i="1" smtClean="0">
                              <a:solidFill>
                                <a:srgbClr val="FF66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FF6699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FF6699"/>
                              </a:solidFill>
                              <a:latin typeface="Cambria Math" panose="02040503050406030204" pitchFamily="18" charset="0"/>
                            </a:rPr>
                            <m:t>𝑠𝑒𝑙𝑓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D89432F-F8E8-4993-AA89-8A66763D3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39" y="3272959"/>
                <a:ext cx="2994089" cy="491288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6D28D5BD-27A3-40AE-9098-65FE9CCE8640}"/>
              </a:ext>
            </a:extLst>
          </p:cNvPr>
          <p:cNvSpPr/>
          <p:nvPr/>
        </p:nvSpPr>
        <p:spPr>
          <a:xfrm>
            <a:off x="5117349" y="2390897"/>
            <a:ext cx="475395" cy="916076"/>
          </a:xfrm>
          <a:prstGeom prst="downArrow">
            <a:avLst>
              <a:gd name="adj1" fmla="val 24287"/>
              <a:gd name="adj2" fmla="val 548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id="{19A9EDB4-D37E-41D5-9B92-EEE616B68D9B}"/>
              </a:ext>
            </a:extLst>
          </p:cNvPr>
          <p:cNvSpPr/>
          <p:nvPr/>
        </p:nvSpPr>
        <p:spPr>
          <a:xfrm>
            <a:off x="6216631" y="2857844"/>
            <a:ext cx="475395" cy="490199"/>
          </a:xfrm>
          <a:prstGeom prst="downArrow">
            <a:avLst>
              <a:gd name="adj1" fmla="val 24287"/>
              <a:gd name="adj2" fmla="val 5482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FD2FB7-0DAA-4CDE-AE33-B02F7670887A}"/>
              </a:ext>
            </a:extLst>
          </p:cNvPr>
          <p:cNvSpPr txBox="1"/>
          <p:nvPr/>
        </p:nvSpPr>
        <p:spPr>
          <a:xfrm>
            <a:off x="2761448" y="3706885"/>
            <a:ext cx="306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 sz="1400" dirty="0">
                <a:solidFill>
                  <a:srgbClr val="00B0F0"/>
                </a:solidFill>
              </a:rPr>
              <a:t>Pixel-wise loss</a:t>
            </a:r>
            <a:br>
              <a:rPr lang="en-US" altLang="ko-KR" sz="1400" dirty="0">
                <a:solidFill>
                  <a:srgbClr val="00B0F0"/>
                </a:solidFill>
              </a:rPr>
            </a:br>
            <a:r>
              <a:rPr lang="en-US" altLang="ko-KR" sz="1400" dirty="0">
                <a:solidFill>
                  <a:srgbClr val="00B0F0"/>
                </a:solidFill>
              </a:rPr>
              <a:t>e.g. L1 loss</a:t>
            </a:r>
            <a:endParaRPr lang="ko-KR" altLang="en-US" sz="1400" dirty="0" err="1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EA823-1047-47E7-AF35-E5FC2CB37B9B}"/>
              </a:ext>
            </a:extLst>
          </p:cNvPr>
          <p:cNvSpPr txBox="1"/>
          <p:nvPr/>
        </p:nvSpPr>
        <p:spPr>
          <a:xfrm>
            <a:off x="6096000" y="3706885"/>
            <a:ext cx="306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FF6699"/>
                </a:solidFill>
              </a:rPr>
              <a:t>Pixel-wise loss</a:t>
            </a:r>
            <a:br>
              <a:rPr lang="en-US" altLang="ko-KR" sz="1400" dirty="0">
                <a:solidFill>
                  <a:srgbClr val="FF6699"/>
                </a:solidFill>
              </a:rPr>
            </a:br>
            <a:r>
              <a:rPr lang="en-US" altLang="ko-KR" sz="1400" dirty="0">
                <a:solidFill>
                  <a:srgbClr val="FF6699"/>
                </a:solidFill>
              </a:rPr>
              <a:t>w/ pseudo-label</a:t>
            </a:r>
            <a:endParaRPr lang="ko-KR" altLang="en-US" sz="1400" dirty="0" err="1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8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차트 52">
            <a:extLst>
              <a:ext uri="{FF2B5EF4-FFF2-40B4-BE49-F238E27FC236}">
                <a16:creationId xmlns:a16="http://schemas.microsoft.com/office/drawing/2014/main" id="{F8B8B9B0-A959-47F0-B121-7AAF1D774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955000"/>
              </p:ext>
            </p:extLst>
          </p:nvPr>
        </p:nvGraphicFramePr>
        <p:xfrm>
          <a:off x="2564667" y="1192187"/>
          <a:ext cx="7062665" cy="465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3873E91C-4E7F-498E-BE13-56F3E26EF7E6}"/>
              </a:ext>
            </a:extLst>
          </p:cNvPr>
          <p:cNvSpPr txBox="1"/>
          <p:nvPr/>
        </p:nvSpPr>
        <p:spPr>
          <a:xfrm>
            <a:off x="7795458" y="1825265"/>
            <a:ext cx="154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rgbClr val="5372B4"/>
                </a:solidFill>
              </a:rPr>
              <a:t>Supervised</a:t>
            </a:r>
            <a:endParaRPr lang="ko-KR" altLang="en-US" dirty="0">
              <a:solidFill>
                <a:srgbClr val="5372B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AE58B8-FB5E-411F-864A-2735D6548B87}"/>
              </a:ext>
            </a:extLst>
          </p:cNvPr>
          <p:cNvSpPr txBox="1"/>
          <p:nvPr/>
        </p:nvSpPr>
        <p:spPr>
          <a:xfrm>
            <a:off x="6434381" y="4699389"/>
            <a:ext cx="328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rgbClr val="FF0000"/>
                </a:solidFill>
              </a:rPr>
              <a:t>Ours: </a:t>
            </a:r>
            <a:r>
              <a:rPr lang="en-US" altLang="ko-KR" b="1" dirty="0" err="1">
                <a:solidFill>
                  <a:srgbClr val="FF0000"/>
                </a:solidFill>
              </a:rPr>
              <a:t>FlowSupervisor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354306-3EBA-4E92-9CE0-B325BF822DA6}"/>
              </a:ext>
            </a:extLst>
          </p:cNvPr>
          <p:cNvSpPr txBox="1"/>
          <p:nvPr/>
        </p:nvSpPr>
        <p:spPr>
          <a:xfrm>
            <a:off x="4372997" y="966322"/>
            <a:ext cx="418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b="1" dirty="0"/>
              <a:t>Validation Accuracy on Sintel Final</a:t>
            </a:r>
            <a:endParaRPr lang="ko-KR" altLang="en-US" b="1" dirty="0" err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97EA33-09B7-469E-8A9B-1531831043B8}"/>
              </a:ext>
            </a:extLst>
          </p:cNvPr>
          <p:cNvSpPr txBox="1"/>
          <p:nvPr/>
        </p:nvSpPr>
        <p:spPr>
          <a:xfrm>
            <a:off x="6378352" y="3440173"/>
            <a:ext cx="328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rgbClr val="ED7D31"/>
                </a:solidFill>
              </a:rPr>
              <a:t>Baseline Self-Supervision</a:t>
            </a:r>
            <a:endParaRPr lang="ko-KR" altLang="en-US" dirty="0">
              <a:solidFill>
                <a:srgbClr val="ED7D31"/>
              </a:solidFill>
            </a:endParaRPr>
          </a:p>
        </p:txBody>
      </p:sp>
      <p:sp>
        <p:nvSpPr>
          <p:cNvPr id="68" name="화살표: 아래쪽 67">
            <a:extLst>
              <a:ext uri="{FF2B5EF4-FFF2-40B4-BE49-F238E27FC236}">
                <a16:creationId xmlns:a16="http://schemas.microsoft.com/office/drawing/2014/main" id="{0F44628E-5617-4900-9934-991459D0CA8A}"/>
              </a:ext>
            </a:extLst>
          </p:cNvPr>
          <p:cNvSpPr/>
          <p:nvPr/>
        </p:nvSpPr>
        <p:spPr>
          <a:xfrm>
            <a:off x="7112725" y="3922437"/>
            <a:ext cx="359156" cy="6495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57EC9A8B-58CF-430C-A8D0-79613B902FBD}"/>
              </a:ext>
            </a:extLst>
          </p:cNvPr>
          <p:cNvSpPr txBox="1">
            <a:spLocks/>
          </p:cNvSpPr>
          <p:nvPr/>
        </p:nvSpPr>
        <p:spPr>
          <a:xfrm>
            <a:off x="3727450" y="2678906"/>
            <a:ext cx="10515600" cy="15001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/>
              <a:t>Experimental Results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88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3EDEDE45-9492-4A9C-A904-3571BDB3B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126315"/>
              </p:ext>
            </p:extLst>
          </p:nvPr>
        </p:nvGraphicFramePr>
        <p:xfrm>
          <a:off x="240196" y="2668302"/>
          <a:ext cx="5590209" cy="333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C6EACF78-E3D4-46EB-802E-A0899C932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726399"/>
              </p:ext>
            </p:extLst>
          </p:nvPr>
        </p:nvGraphicFramePr>
        <p:xfrm>
          <a:off x="6096000" y="2668302"/>
          <a:ext cx="5855805" cy="333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1675C4F-C381-437F-A363-2739D472BF61}"/>
              </a:ext>
            </a:extLst>
          </p:cNvPr>
          <p:cNvSpPr txBox="1"/>
          <p:nvPr/>
        </p:nvSpPr>
        <p:spPr>
          <a:xfrm>
            <a:off x="1612900" y="23000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Sintel Final</a:t>
            </a:r>
            <a:endParaRPr lang="ko-KR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07C0C-7784-401D-9996-80F4424B50F5}"/>
              </a:ext>
            </a:extLst>
          </p:cNvPr>
          <p:cNvSpPr txBox="1"/>
          <p:nvPr/>
        </p:nvSpPr>
        <p:spPr>
          <a:xfrm>
            <a:off x="7659750" y="23000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KITTI</a:t>
            </a:r>
            <a:endParaRPr lang="ko-KR" alt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C34D37-6428-48EA-96F9-FDC554329F58}"/>
              </a:ext>
            </a:extLst>
          </p:cNvPr>
          <p:cNvSpPr txBox="1"/>
          <p:nvPr/>
        </p:nvSpPr>
        <p:spPr>
          <a:xfrm>
            <a:off x="1701800" y="398046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Supervised (baseline) vs. Semi-supervised (ours)</a:t>
            </a:r>
            <a:endParaRPr lang="ko-KR" alt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3852F-9264-4C35-A2C4-A1BFC59C5BF9}"/>
              </a:ext>
            </a:extLst>
          </p:cNvPr>
          <p:cNvSpPr txBox="1"/>
          <p:nvPr/>
        </p:nvSpPr>
        <p:spPr>
          <a:xfrm>
            <a:off x="1943100" y="859347"/>
            <a:ext cx="66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Labeled data: Synthetic (Chairs + Things)</a:t>
            </a:r>
          </a:p>
          <a:p>
            <a:r>
              <a:rPr lang="en-US" altLang="ko-KR" sz="2000" dirty="0"/>
              <a:t>Target data: Sintel or KITTI</a:t>
            </a:r>
            <a:endParaRPr lang="ko-KR" altLang="en-US" sz="20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9E73F62-30C6-4DED-A651-D0ADFA085203}"/>
              </a:ext>
            </a:extLst>
          </p:cNvPr>
          <p:cNvGrpSpPr/>
          <p:nvPr/>
        </p:nvGrpSpPr>
        <p:grpSpPr>
          <a:xfrm>
            <a:off x="6949377" y="875100"/>
            <a:ext cx="2880423" cy="868594"/>
            <a:chOff x="1487197" y="5211788"/>
            <a:chExt cx="2667197" cy="804296"/>
          </a:xfrm>
        </p:grpSpPr>
        <p:pic>
          <p:nvPicPr>
            <p:cNvPr id="38" name="Picture 17">
              <a:extLst>
                <a:ext uri="{FF2B5EF4-FFF2-40B4-BE49-F238E27FC236}">
                  <a16:creationId xmlns:a16="http://schemas.microsoft.com/office/drawing/2014/main" id="{51C23D2B-8124-42C0-A0DF-9BB739FE4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197" y="5211788"/>
              <a:ext cx="1064916" cy="798688"/>
            </a:xfrm>
            <a:prstGeom prst="rect">
              <a:avLst/>
            </a:prstGeom>
          </p:spPr>
        </p:pic>
        <p:pic>
          <p:nvPicPr>
            <p:cNvPr id="30" name="Picture 25">
              <a:extLst>
                <a:ext uri="{FF2B5EF4-FFF2-40B4-BE49-F238E27FC236}">
                  <a16:creationId xmlns:a16="http://schemas.microsoft.com/office/drawing/2014/main" id="{96A5C29D-ACFF-490D-B328-EF2E12A6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506" y="5217397"/>
              <a:ext cx="1419888" cy="798687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A7B5995-E5B1-45B1-A90C-6804A05C66D2}"/>
              </a:ext>
            </a:extLst>
          </p:cNvPr>
          <p:cNvSpPr txBox="1"/>
          <p:nvPr/>
        </p:nvSpPr>
        <p:spPr>
          <a:xfrm>
            <a:off x="6816726" y="173660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Chairs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83892D-EF72-43C5-9657-51D1673C7E2D}"/>
              </a:ext>
            </a:extLst>
          </p:cNvPr>
          <p:cNvSpPr txBox="1"/>
          <p:nvPr/>
        </p:nvSpPr>
        <p:spPr>
          <a:xfrm>
            <a:off x="8421750" y="1736606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Things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7084A7-0BD6-4BB2-A2B2-1DC44593A089}"/>
              </a:ext>
            </a:extLst>
          </p:cNvPr>
          <p:cNvSpPr txBox="1"/>
          <p:nvPr/>
        </p:nvSpPr>
        <p:spPr>
          <a:xfrm>
            <a:off x="3441700" y="1513876"/>
            <a:ext cx="2654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6699"/>
                </a:solidFill>
              </a:rPr>
              <a:t>w/o label on target</a:t>
            </a:r>
            <a:endParaRPr lang="ko-KR" altLang="en-US" dirty="0">
              <a:solidFill>
                <a:srgbClr val="FF6699"/>
              </a:solidFill>
            </a:endParaRPr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FE9C3A15-249E-42F9-9926-D0251D0373EA}"/>
              </a:ext>
            </a:extLst>
          </p:cNvPr>
          <p:cNvSpPr/>
          <p:nvPr/>
        </p:nvSpPr>
        <p:spPr>
          <a:xfrm rot="2082282">
            <a:off x="2550731" y="3486056"/>
            <a:ext cx="1550110" cy="445801"/>
          </a:xfrm>
          <a:prstGeom prst="right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dirty="0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D12F0F9B-A40E-4FF0-8553-ED2441588D62}"/>
              </a:ext>
            </a:extLst>
          </p:cNvPr>
          <p:cNvSpPr/>
          <p:nvPr/>
        </p:nvSpPr>
        <p:spPr>
          <a:xfrm rot="2082282">
            <a:off x="8599624" y="3161125"/>
            <a:ext cx="1550110" cy="445801"/>
          </a:xfrm>
          <a:prstGeom prst="right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6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3EDEDE45-9492-4A9C-A904-3571BDB3B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110767"/>
              </p:ext>
            </p:extLst>
          </p:nvPr>
        </p:nvGraphicFramePr>
        <p:xfrm>
          <a:off x="240196" y="2668302"/>
          <a:ext cx="5590209" cy="333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C6EACF78-E3D4-46EB-802E-A0899C932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2566017"/>
              </p:ext>
            </p:extLst>
          </p:nvPr>
        </p:nvGraphicFramePr>
        <p:xfrm>
          <a:off x="6096000" y="2668302"/>
          <a:ext cx="5855805" cy="333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1675C4F-C381-437F-A363-2739D472BF61}"/>
              </a:ext>
            </a:extLst>
          </p:cNvPr>
          <p:cNvSpPr txBox="1"/>
          <p:nvPr/>
        </p:nvSpPr>
        <p:spPr>
          <a:xfrm>
            <a:off x="1612900" y="23000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Sintel Final</a:t>
            </a:r>
            <a:endParaRPr lang="ko-KR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07C0C-7784-401D-9996-80F4424B50F5}"/>
              </a:ext>
            </a:extLst>
          </p:cNvPr>
          <p:cNvSpPr txBox="1"/>
          <p:nvPr/>
        </p:nvSpPr>
        <p:spPr>
          <a:xfrm>
            <a:off x="7659750" y="230000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KITTI</a:t>
            </a:r>
            <a:endParaRPr lang="ko-KR" alt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C34D37-6428-48EA-96F9-FDC554329F58}"/>
              </a:ext>
            </a:extLst>
          </p:cNvPr>
          <p:cNvSpPr txBox="1"/>
          <p:nvPr/>
        </p:nvSpPr>
        <p:spPr>
          <a:xfrm>
            <a:off x="1676400" y="39804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Supervised (baseline) vs. Semi-supervised (ours)</a:t>
            </a:r>
            <a:endParaRPr lang="ko-KR" alt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3852F-9264-4C35-A2C4-A1BFC59C5BF9}"/>
              </a:ext>
            </a:extLst>
          </p:cNvPr>
          <p:cNvSpPr txBox="1"/>
          <p:nvPr/>
        </p:nvSpPr>
        <p:spPr>
          <a:xfrm>
            <a:off x="1955800" y="859347"/>
            <a:ext cx="935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Labeled data: C+T+S+K+H (Chairs + Things + </a:t>
            </a:r>
            <a:r>
              <a:rPr lang="en-US" altLang="ko-KR" sz="2000" dirty="0">
                <a:solidFill>
                  <a:srgbClr val="FF6699"/>
                </a:solidFill>
              </a:rPr>
              <a:t>Sintel + KITTI</a:t>
            </a:r>
            <a:r>
              <a:rPr lang="en-US" altLang="ko-KR" sz="2000" dirty="0"/>
              <a:t> + HD1k)</a:t>
            </a:r>
          </a:p>
          <a:p>
            <a:r>
              <a:rPr lang="en-US" altLang="ko-KR" sz="2000" dirty="0"/>
              <a:t>Target data: </a:t>
            </a:r>
            <a:r>
              <a:rPr lang="en-US" altLang="ko-KR" sz="2000" dirty="0">
                <a:solidFill>
                  <a:srgbClr val="FF6699"/>
                </a:solidFill>
              </a:rPr>
              <a:t>Sintel or KITTI</a:t>
            </a:r>
            <a:endParaRPr lang="ko-KR" altLang="en-US" sz="2000" dirty="0">
              <a:solidFill>
                <a:srgbClr val="FF6699"/>
              </a:solidFill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F67DCF8-4E01-40A4-9E41-410FFBB8755C}"/>
              </a:ext>
            </a:extLst>
          </p:cNvPr>
          <p:cNvCxnSpPr/>
          <p:nvPr/>
        </p:nvCxnSpPr>
        <p:spPr>
          <a:xfrm flipV="1">
            <a:off x="5257800" y="1193800"/>
            <a:ext cx="2057400" cy="203200"/>
          </a:xfrm>
          <a:prstGeom prst="straightConnector1">
            <a:avLst/>
          </a:prstGeom>
          <a:ln w="19050">
            <a:solidFill>
              <a:srgbClr val="FF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8722117-5CB8-46CA-8BE7-8818BE79FBBD}"/>
              </a:ext>
            </a:extLst>
          </p:cNvPr>
          <p:cNvSpPr txBox="1"/>
          <p:nvPr/>
        </p:nvSpPr>
        <p:spPr>
          <a:xfrm>
            <a:off x="5830405" y="1296051"/>
            <a:ext cx="2654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6699"/>
                </a:solidFill>
              </a:rPr>
              <a:t>w/ label on target</a:t>
            </a:r>
            <a:endParaRPr lang="ko-KR" altLang="en-US" dirty="0">
              <a:solidFill>
                <a:srgbClr val="FF6699"/>
              </a:solidFill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BEEB96D7-4AD7-42EC-9D70-21E0AE26182D}"/>
              </a:ext>
            </a:extLst>
          </p:cNvPr>
          <p:cNvSpPr/>
          <p:nvPr/>
        </p:nvSpPr>
        <p:spPr>
          <a:xfrm rot="2082282">
            <a:off x="2630624" y="3460655"/>
            <a:ext cx="1550110" cy="445801"/>
          </a:xfrm>
          <a:prstGeom prst="right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133DF457-A96C-4490-8166-9393A75C0557}"/>
              </a:ext>
            </a:extLst>
          </p:cNvPr>
          <p:cNvSpPr/>
          <p:nvPr/>
        </p:nvSpPr>
        <p:spPr>
          <a:xfrm rot="2755087">
            <a:off x="8565834" y="3578280"/>
            <a:ext cx="1550110" cy="445801"/>
          </a:xfrm>
          <a:prstGeom prst="right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FE20EE-9697-491A-887F-8B1CA2532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/>
          <a:stretch/>
        </p:blipFill>
        <p:spPr>
          <a:xfrm>
            <a:off x="7212492" y="2970962"/>
            <a:ext cx="2026823" cy="91607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8E4C141-0579-424C-9B34-61288A074077}"/>
              </a:ext>
            </a:extLst>
          </p:cNvPr>
          <p:cNvSpPr/>
          <p:nvPr/>
        </p:nvSpPr>
        <p:spPr>
          <a:xfrm>
            <a:off x="2432185" y="2901843"/>
            <a:ext cx="4110596" cy="13885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A57DF72-A61E-46C0-BAF6-4AE8A605277B}"/>
              </a:ext>
            </a:extLst>
          </p:cNvPr>
          <p:cNvGrpSpPr/>
          <p:nvPr/>
        </p:nvGrpSpPr>
        <p:grpSpPr>
          <a:xfrm>
            <a:off x="2495275" y="2970961"/>
            <a:ext cx="3296023" cy="916076"/>
            <a:chOff x="2444475" y="1071474"/>
            <a:chExt cx="3339102" cy="92804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CE74195-BEEF-471F-A158-2D2208F3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712" y="1071474"/>
              <a:ext cx="1649865" cy="928049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CD21A70-17C7-4E12-945F-FCC3EC7AE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475" y="1071474"/>
              <a:ext cx="1649865" cy="92804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A6AAE2-07D0-43E6-A9AE-FDE33D3273E9}"/>
              </a:ext>
            </a:extLst>
          </p:cNvPr>
          <p:cNvSpPr txBox="1"/>
          <p:nvPr/>
        </p:nvSpPr>
        <p:spPr>
          <a:xfrm>
            <a:off x="560450" y="2901842"/>
            <a:ext cx="187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US" altLang="ko-KR" sz="1600" dirty="0">
                <a:solidFill>
                  <a:srgbClr val="00B0F0"/>
                </a:solidFill>
              </a:rPr>
              <a:t>Labeled datasets</a:t>
            </a:r>
            <a:endParaRPr lang="ko-KR" altLang="en-US" sz="1600" dirty="0" err="1">
              <a:solidFill>
                <a:srgbClr val="00B0F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1613629-52DC-4D4A-A08D-B168BE7B79F7}"/>
              </a:ext>
            </a:extLst>
          </p:cNvPr>
          <p:cNvSpPr/>
          <p:nvPr/>
        </p:nvSpPr>
        <p:spPr>
          <a:xfrm>
            <a:off x="2812388" y="3887037"/>
            <a:ext cx="350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Labeled Datasets (C+T+S+K+H)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F6DF76A-0E1A-4AA1-A844-15A7F5D7F0DD}"/>
              </a:ext>
            </a:extLst>
          </p:cNvPr>
          <p:cNvSpPr/>
          <p:nvPr/>
        </p:nvSpPr>
        <p:spPr>
          <a:xfrm>
            <a:off x="7041541" y="2901843"/>
            <a:ext cx="2368725" cy="1388540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E9E7EA-0826-48EB-AC4C-D62EDACEEE37}"/>
              </a:ext>
            </a:extLst>
          </p:cNvPr>
          <p:cNvSpPr/>
          <p:nvPr/>
        </p:nvSpPr>
        <p:spPr>
          <a:xfrm>
            <a:off x="5260750" y="3318010"/>
            <a:ext cx="178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others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96EF7F-745D-41D7-B214-1783168B6B32}"/>
              </a:ext>
            </a:extLst>
          </p:cNvPr>
          <p:cNvSpPr/>
          <p:nvPr/>
        </p:nvSpPr>
        <p:spPr>
          <a:xfrm>
            <a:off x="7041542" y="3887037"/>
            <a:ext cx="243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DAVIS Dataset (3.5K)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631D4-E456-421E-A753-6784B1D39ACE}"/>
              </a:ext>
            </a:extLst>
          </p:cNvPr>
          <p:cNvSpPr txBox="1"/>
          <p:nvPr/>
        </p:nvSpPr>
        <p:spPr>
          <a:xfrm>
            <a:off x="9410265" y="2901842"/>
            <a:ext cx="187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F6699"/>
                </a:solidFill>
              </a:rPr>
              <a:t>Target dataset</a:t>
            </a:r>
          </a:p>
          <a:p>
            <a:pPr latinLnBrk="0"/>
            <a:r>
              <a:rPr lang="en-US" altLang="ko-KR" sz="1600" dirty="0">
                <a:solidFill>
                  <a:srgbClr val="FF6699"/>
                </a:solidFill>
              </a:rPr>
              <a:t>(unlabeled)</a:t>
            </a:r>
            <a:endParaRPr lang="ko-KR" altLang="en-US" sz="1600" dirty="0" err="1">
              <a:solidFill>
                <a:srgbClr val="FF66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5EECD-2541-44A9-BF96-3C8AE3A81B4D}"/>
              </a:ext>
            </a:extLst>
          </p:cNvPr>
          <p:cNvSpPr txBox="1"/>
          <p:nvPr/>
        </p:nvSpPr>
        <p:spPr>
          <a:xfrm>
            <a:off x="2197100" y="571500"/>
            <a:ext cx="808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Application to Real-World Dataset (DAVIS)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32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FA520F4F-1B86-43B5-81E0-9F8C1EF95C84}"/>
              </a:ext>
            </a:extLst>
          </p:cNvPr>
          <p:cNvGrpSpPr/>
          <p:nvPr/>
        </p:nvGrpSpPr>
        <p:grpSpPr>
          <a:xfrm>
            <a:off x="68014" y="812293"/>
            <a:ext cx="12083589" cy="4432807"/>
            <a:chOff x="3587648" y="1"/>
            <a:chExt cx="5464836" cy="2004749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B1723C68-21AF-4288-9277-22B32E6C7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3039" y="1"/>
              <a:ext cx="1764000" cy="992250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3BAA06C-2F4E-46D0-8556-E0820C93F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8484" y="1"/>
              <a:ext cx="1764000" cy="99225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AA2F2766-2F8B-4B68-8F36-F184F73E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7648" y="1"/>
              <a:ext cx="1764000" cy="99225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43EE6A13-72F3-4D4C-974B-146D7A601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3036" y="1012501"/>
              <a:ext cx="1764000" cy="992249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C02EFE1B-B88D-45AB-8FA7-77C8ED63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88482" y="1012499"/>
              <a:ext cx="1764000" cy="992250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A41E67EC-2AA8-4196-9D2C-7439EFB2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7648" y="1012499"/>
              <a:ext cx="1764000" cy="992250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9C3D613-99DF-44EF-A0CF-4F8818EE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5810011"/>
            <a:ext cx="10515600" cy="977567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dirty="0"/>
              <a:t>DAVIS dataset (real-world, 1080p)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BC318-74BE-4B2D-9B93-92A2AB2833CC}"/>
              </a:ext>
            </a:extLst>
          </p:cNvPr>
          <p:cNvSpPr txBox="1"/>
          <p:nvPr/>
        </p:nvSpPr>
        <p:spPr>
          <a:xfrm>
            <a:off x="1305727" y="5211735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dirty="0"/>
              <a:t>Input</a:t>
            </a:r>
            <a:endParaRPr lang="ko-KR" alt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FEC59-7128-40FD-8F48-B9BEB6CE30DF}"/>
              </a:ext>
            </a:extLst>
          </p:cNvPr>
          <p:cNvSpPr txBox="1"/>
          <p:nvPr/>
        </p:nvSpPr>
        <p:spPr>
          <a:xfrm>
            <a:off x="4638907" y="5280590"/>
            <a:ext cx="291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Supervised-only</a:t>
            </a:r>
          </a:p>
          <a:p>
            <a:pPr algn="ctr" latinLnBrk="0"/>
            <a:r>
              <a:rPr lang="en-US" altLang="ko-KR" dirty="0"/>
              <a:t>(C+T+S+K+H)</a:t>
            </a:r>
            <a:endParaRPr lang="ko-KR" alt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3EE8C-C511-4FF5-B171-80D4A0FD5C38}"/>
              </a:ext>
            </a:extLst>
          </p:cNvPr>
          <p:cNvSpPr txBox="1"/>
          <p:nvPr/>
        </p:nvSpPr>
        <p:spPr>
          <a:xfrm>
            <a:off x="8668215" y="5259844"/>
            <a:ext cx="31994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dirty="0"/>
              <a:t>Semi-supervised (ours)</a:t>
            </a:r>
          </a:p>
          <a:p>
            <a:pPr algn="ctr" latinLnBrk="0"/>
            <a:r>
              <a:rPr lang="en-US" altLang="ko-KR" dirty="0"/>
              <a:t>(C+T+S+K+H)</a:t>
            </a:r>
            <a:endParaRPr lang="ko-KR" altLang="en-US" dirty="0" err="1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B08B32A-7AC6-42F4-BB50-AFFAB84B8573}"/>
              </a:ext>
            </a:extLst>
          </p:cNvPr>
          <p:cNvGrpSpPr/>
          <p:nvPr/>
        </p:nvGrpSpPr>
        <p:grpSpPr>
          <a:xfrm>
            <a:off x="484144" y="433856"/>
            <a:ext cx="11661903" cy="4735688"/>
            <a:chOff x="484144" y="433856"/>
            <a:chExt cx="11661903" cy="4735688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7A8D0AC-FBB8-4FE8-96C4-D50BFEB5783B}"/>
                </a:ext>
              </a:extLst>
            </p:cNvPr>
            <p:cNvSpPr/>
            <p:nvPr/>
          </p:nvSpPr>
          <p:spPr>
            <a:xfrm>
              <a:off x="5175827" y="1947747"/>
              <a:ext cx="448804" cy="393478"/>
            </a:xfrm>
            <a:prstGeom prst="rect">
              <a:avLst/>
            </a:prstGeom>
            <a:noFill/>
            <a:ln w="38100">
              <a:solidFill>
                <a:srgbClr val="EB7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515475D-F98F-4023-A22D-67D39CBCA04F}"/>
                </a:ext>
              </a:extLst>
            </p:cNvPr>
            <p:cNvSpPr/>
            <p:nvPr/>
          </p:nvSpPr>
          <p:spPr>
            <a:xfrm>
              <a:off x="5400229" y="14791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E35133D-9B8C-4F90-9495-BABB5CB201F0}"/>
                </a:ext>
              </a:extLst>
            </p:cNvPr>
            <p:cNvSpPr/>
            <p:nvPr/>
          </p:nvSpPr>
          <p:spPr>
            <a:xfrm>
              <a:off x="9353817" y="1947747"/>
              <a:ext cx="448804" cy="393478"/>
            </a:xfrm>
            <a:prstGeom prst="rect">
              <a:avLst/>
            </a:prstGeom>
            <a:noFill/>
            <a:ln w="38100">
              <a:solidFill>
                <a:srgbClr val="EB7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59E0702-5625-431C-B67C-7DFA7B331469}"/>
                </a:ext>
              </a:extLst>
            </p:cNvPr>
            <p:cNvSpPr/>
            <p:nvPr/>
          </p:nvSpPr>
          <p:spPr>
            <a:xfrm>
              <a:off x="9578219" y="14791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BE226B9-4709-4ACC-AD99-376DDA21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09744" y="433856"/>
              <a:ext cx="1436302" cy="123704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0A507C0-57B7-4945-9AA2-064C1F8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4581" y="439591"/>
              <a:ext cx="1436303" cy="12431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DBAF09B-23A8-499E-9E01-A478603AF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34581" y="1742971"/>
              <a:ext cx="1436303" cy="1228745"/>
            </a:xfrm>
            <a:prstGeom prst="rect">
              <a:avLst/>
            </a:prstGeom>
            <a:ln w="28575">
              <a:solidFill>
                <a:srgbClr val="EB726D"/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EDA918F-6DFD-49FE-B9B4-521A6DB92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09744" y="1729737"/>
              <a:ext cx="1436303" cy="1241979"/>
            </a:xfrm>
            <a:prstGeom prst="rect">
              <a:avLst/>
            </a:prstGeom>
            <a:ln w="28575">
              <a:solidFill>
                <a:srgbClr val="EB726D"/>
              </a:solidFill>
            </a:ln>
          </p:spPr>
        </p:pic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CB86637-C5E7-4AD1-A994-67A4B80AA7F6}"/>
                </a:ext>
              </a:extLst>
            </p:cNvPr>
            <p:cNvSpPr/>
            <p:nvPr/>
          </p:nvSpPr>
          <p:spPr>
            <a:xfrm>
              <a:off x="1164962" y="1947747"/>
              <a:ext cx="448804" cy="393478"/>
            </a:xfrm>
            <a:prstGeom prst="rect">
              <a:avLst/>
            </a:prstGeom>
            <a:noFill/>
            <a:ln w="38100">
              <a:solidFill>
                <a:srgbClr val="EB72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158FFB86-5ACF-4724-B1CF-AD1FE686EA73}"/>
                </a:ext>
              </a:extLst>
            </p:cNvPr>
            <p:cNvSpPr/>
            <p:nvPr/>
          </p:nvSpPr>
          <p:spPr>
            <a:xfrm>
              <a:off x="1389364" y="14791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AAB98BF-9A61-462B-A761-6F925B4D1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03744" y="439591"/>
              <a:ext cx="1436304" cy="1228746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63DFAAA-3147-4038-9C76-3C489593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99085" y="1739118"/>
              <a:ext cx="1436303" cy="1219187"/>
            </a:xfrm>
            <a:prstGeom prst="rect">
              <a:avLst/>
            </a:prstGeom>
            <a:ln w="28575">
              <a:solidFill>
                <a:srgbClr val="EB726D"/>
              </a:solidFill>
            </a:ln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00421AF-924E-45A0-936E-C8B9C010DBCC}"/>
                </a:ext>
              </a:extLst>
            </p:cNvPr>
            <p:cNvSpPr/>
            <p:nvPr/>
          </p:nvSpPr>
          <p:spPr>
            <a:xfrm>
              <a:off x="2238653" y="3999572"/>
              <a:ext cx="511981" cy="762190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79B9441-16DE-4F6E-82EE-9858F23B89C7}"/>
                </a:ext>
              </a:extLst>
            </p:cNvPr>
            <p:cNvSpPr/>
            <p:nvPr/>
          </p:nvSpPr>
          <p:spPr>
            <a:xfrm>
              <a:off x="6226940" y="3999572"/>
              <a:ext cx="511981" cy="762190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21B7B22-3E5D-468E-B76C-2881A12D80B6}"/>
                </a:ext>
              </a:extLst>
            </p:cNvPr>
            <p:cNvSpPr/>
            <p:nvPr/>
          </p:nvSpPr>
          <p:spPr>
            <a:xfrm>
              <a:off x="10397497" y="3999572"/>
              <a:ext cx="511981" cy="762190"/>
            </a:xfrm>
            <a:prstGeom prst="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584C1E0A-505B-4F2B-8AA1-DCC219EA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4144" y="3103142"/>
              <a:ext cx="1361636" cy="2066402"/>
            </a:xfrm>
            <a:prstGeom prst="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22C2E3DC-CA0B-4C2F-B824-A2C7D2EF3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1483" y="3103142"/>
              <a:ext cx="1352678" cy="2066402"/>
            </a:xfrm>
            <a:prstGeom prst="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103F333-49B6-4171-BE1A-BD580D6B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607726" y="3103142"/>
              <a:ext cx="1345880" cy="2066402"/>
            </a:xfrm>
            <a:prstGeom prst="rect">
              <a:avLst/>
            </a:prstGeom>
            <a:ln w="28575">
              <a:solidFill>
                <a:srgbClr val="5EF0F7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41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D1932E2-C97A-4D8F-885C-225379BF0BD2}"/>
              </a:ext>
            </a:extLst>
          </p:cNvPr>
          <p:cNvGrpSpPr/>
          <p:nvPr/>
        </p:nvGrpSpPr>
        <p:grpSpPr>
          <a:xfrm>
            <a:off x="73018" y="840242"/>
            <a:ext cx="12068638" cy="4381500"/>
            <a:chOff x="3574481" y="2024994"/>
            <a:chExt cx="5509395" cy="2000177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D892906-BB8E-4C9D-874B-2490D2DC7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608" y="2024998"/>
              <a:ext cx="1764000" cy="99225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FC103102-E3C5-47F3-8062-BD350C139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876" y="2025151"/>
              <a:ext cx="1764000" cy="992250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4E20BEC-787D-4D94-A573-AD3A1BFD9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5782" y="2024994"/>
              <a:ext cx="1764000" cy="99225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62D43D4-E264-42FB-96AE-075A57DFC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9821" y="3032921"/>
              <a:ext cx="1764000" cy="99225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BE61BE37-77F0-44A7-952B-19CD69E3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5784" y="3032920"/>
              <a:ext cx="1764000" cy="992250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FE78E0E-BF41-479F-B565-54F8E6F0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481" y="3032830"/>
              <a:ext cx="1764000" cy="9922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0BC318-74BE-4B2D-9B93-92A2AB2833CC}"/>
              </a:ext>
            </a:extLst>
          </p:cNvPr>
          <p:cNvSpPr txBox="1"/>
          <p:nvPr/>
        </p:nvSpPr>
        <p:spPr>
          <a:xfrm>
            <a:off x="1218377" y="5252626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dirty="0"/>
              <a:t>Input</a:t>
            </a:r>
            <a:endParaRPr lang="ko-KR" altLang="en-US" dirty="0" err="1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60BED76-1FB1-41CA-8887-1E710BA8BF9A}"/>
              </a:ext>
            </a:extLst>
          </p:cNvPr>
          <p:cNvGrpSpPr/>
          <p:nvPr/>
        </p:nvGrpSpPr>
        <p:grpSpPr>
          <a:xfrm>
            <a:off x="1440164" y="699988"/>
            <a:ext cx="10733452" cy="3885184"/>
            <a:chOff x="1440164" y="699988"/>
            <a:chExt cx="10733452" cy="3885184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1FEF741-4A88-4F9F-AA50-7354AA5B64E7}"/>
                </a:ext>
              </a:extLst>
            </p:cNvPr>
            <p:cNvSpPr/>
            <p:nvPr/>
          </p:nvSpPr>
          <p:spPr>
            <a:xfrm>
              <a:off x="1440164" y="20506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B54438B-CF79-459C-8A45-BD1D8B18F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83312" y="703800"/>
              <a:ext cx="1619476" cy="14003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7D20512-C97A-4040-AA8C-5ECE168A77AD}"/>
                </a:ext>
              </a:extLst>
            </p:cNvPr>
            <p:cNvSpPr/>
            <p:nvPr/>
          </p:nvSpPr>
          <p:spPr>
            <a:xfrm>
              <a:off x="5477189" y="20506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D76D3CC-28BC-40E5-BCF2-46F775847505}"/>
                </a:ext>
              </a:extLst>
            </p:cNvPr>
            <p:cNvSpPr/>
            <p:nvPr/>
          </p:nvSpPr>
          <p:spPr>
            <a:xfrm>
              <a:off x="9630089" y="2050660"/>
              <a:ext cx="448804" cy="3934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D52B8EA-BF51-45C7-AB0A-907B8FAAB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47016" y="699988"/>
              <a:ext cx="1648055" cy="141942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A478315-5522-47B9-BF8A-F04773E4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39299" y="699988"/>
              <a:ext cx="1629002" cy="1390844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5D2B379-9D67-4035-9F1C-ADE8019333C2}"/>
                </a:ext>
              </a:extLst>
            </p:cNvPr>
            <p:cNvSpPr/>
            <p:nvPr/>
          </p:nvSpPr>
          <p:spPr>
            <a:xfrm>
              <a:off x="2041056" y="4036741"/>
              <a:ext cx="798787" cy="548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E241BC1-14E3-42AD-99B8-AC5ECA4A4143}"/>
                </a:ext>
              </a:extLst>
            </p:cNvPr>
            <p:cNvSpPr/>
            <p:nvPr/>
          </p:nvSpPr>
          <p:spPr>
            <a:xfrm>
              <a:off x="6040188" y="4036741"/>
              <a:ext cx="798787" cy="548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306F940-9040-41BB-9DA4-C715D106DFE8}"/>
                </a:ext>
              </a:extLst>
            </p:cNvPr>
            <p:cNvSpPr/>
            <p:nvPr/>
          </p:nvSpPr>
          <p:spPr>
            <a:xfrm>
              <a:off x="10218177" y="4036741"/>
              <a:ext cx="798787" cy="548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A84E594-94A3-4656-BD19-84BFD4A95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73230" y="2726786"/>
              <a:ext cx="1629558" cy="10965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CD0F016-6A45-49B2-865B-3215FECC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39581" y="2726787"/>
              <a:ext cx="1631918" cy="10965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90CCCE3B-AB86-4B5F-8935-9EAD96957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31402" y="2726787"/>
              <a:ext cx="1642214" cy="10965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3E6E24-4D82-4DAC-A6C3-35B6777BBAD8}"/>
              </a:ext>
            </a:extLst>
          </p:cNvPr>
          <p:cNvSpPr txBox="1"/>
          <p:nvPr/>
        </p:nvSpPr>
        <p:spPr>
          <a:xfrm>
            <a:off x="4638907" y="5280590"/>
            <a:ext cx="291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Supervised-only</a:t>
            </a:r>
          </a:p>
          <a:p>
            <a:pPr algn="ctr" latinLnBrk="0"/>
            <a:r>
              <a:rPr lang="en-US" altLang="ko-KR" dirty="0"/>
              <a:t>(C+T+S+K+H)</a:t>
            </a:r>
            <a:endParaRPr lang="ko-KR" altLang="en-US" dirty="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B8092-C564-4690-B6C6-004B580AC941}"/>
              </a:ext>
            </a:extLst>
          </p:cNvPr>
          <p:cNvSpPr txBox="1"/>
          <p:nvPr/>
        </p:nvSpPr>
        <p:spPr>
          <a:xfrm>
            <a:off x="8668215" y="5259844"/>
            <a:ext cx="31994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dirty="0"/>
              <a:t>Semi-supervised (ours)</a:t>
            </a:r>
          </a:p>
          <a:p>
            <a:pPr algn="ctr" latinLnBrk="0"/>
            <a:r>
              <a:rPr lang="en-US" altLang="ko-KR" dirty="0"/>
              <a:t>(C+T+S+K+H)</a:t>
            </a:r>
            <a:endParaRPr lang="ko-KR" altLang="en-US" dirty="0" err="1"/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C8882A2A-606A-411C-8DCB-42893AB0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2" y="5810011"/>
            <a:ext cx="10515600" cy="977567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dirty="0"/>
              <a:t>DAVIS dataset (real-world, 1080p)</a:t>
            </a:r>
            <a:endParaRPr lang="ko-KR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34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>
            <a:extLst>
              <a:ext uri="{FF2B5EF4-FFF2-40B4-BE49-F238E27FC236}">
                <a16:creationId xmlns:a16="http://schemas.microsoft.com/office/drawing/2014/main" id="{59A66755-A16E-4EC3-9CFE-85E36F3DF801}"/>
              </a:ext>
            </a:extLst>
          </p:cNvPr>
          <p:cNvSpPr txBox="1">
            <a:spLocks/>
          </p:cNvSpPr>
          <p:nvPr/>
        </p:nvSpPr>
        <p:spPr>
          <a:xfrm>
            <a:off x="1524000" y="2146045"/>
            <a:ext cx="9144000" cy="13639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gradFill flip="none" rotWithShape="1">
                  <a:gsLst>
                    <a:gs pos="100000">
                      <a:srgbClr val="ACD2EE"/>
                    </a:gs>
                    <a:gs pos="0">
                      <a:srgbClr val="DDECFF"/>
                    </a:gs>
                  </a:gsLst>
                  <a:lin ang="10800000" scaled="1"/>
                  <a:tileRect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Semi-Supervised Learning of Optical Flow by Flow Supervisor</a:t>
            </a:r>
            <a:endParaRPr lang="ko-KR" altLang="en-US" sz="3600" dirty="0"/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65C3EC2E-6A24-40A5-98FF-A2D3FECD6E89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792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gradFill>
                  <a:gsLst>
                    <a:gs pos="100000">
                      <a:srgbClr val="ACD2EE"/>
                    </a:gs>
                    <a:gs pos="0">
                      <a:srgbClr val="DDECFF"/>
                    </a:gs>
                  </a:gsLst>
                  <a:lin ang="10800000" scaled="1"/>
                </a:gra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Woobin Im      Sebin Lee      Sung-Eui Yoon</a:t>
            </a:r>
          </a:p>
          <a:p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4C3FDD5-E63E-4FCE-ADDE-706B41194E17}"/>
              </a:ext>
            </a:extLst>
          </p:cNvPr>
          <p:cNvGrpSpPr/>
          <p:nvPr/>
        </p:nvGrpSpPr>
        <p:grpSpPr>
          <a:xfrm>
            <a:off x="1607884" y="4483863"/>
            <a:ext cx="2298380" cy="637920"/>
            <a:chOff x="489859" y="1422761"/>
            <a:chExt cx="9063419" cy="2515570"/>
          </a:xfrm>
        </p:grpSpPr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AA470552-2E53-4B6A-A5B0-442EB564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55" y="1487936"/>
              <a:ext cx="4645813" cy="1327377"/>
            </a:xfrm>
            <a:prstGeom prst="rect">
              <a:avLst/>
            </a:prstGeom>
          </p:spPr>
        </p:pic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731E8138-CCE8-45FE-A853-C741A08D8ABA}"/>
                </a:ext>
              </a:extLst>
            </p:cNvPr>
            <p:cNvGrpSpPr/>
            <p:nvPr/>
          </p:nvGrpSpPr>
          <p:grpSpPr>
            <a:xfrm>
              <a:off x="6208893" y="1422761"/>
              <a:ext cx="3344385" cy="1729910"/>
              <a:chOff x="5476314" y="807649"/>
              <a:chExt cx="2704035" cy="1398684"/>
            </a:xfrm>
          </p:grpSpPr>
          <p:pic>
            <p:nvPicPr>
              <p:cNvPr id="25" name="Picture 10">
                <a:extLst>
                  <a:ext uri="{FF2B5EF4-FFF2-40B4-BE49-F238E27FC236}">
                    <a16:creationId xmlns:a16="http://schemas.microsoft.com/office/drawing/2014/main" id="{57CE1E5F-D12C-4F65-B50D-B00CC6A34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870" r="41381"/>
              <a:stretch/>
            </p:blipFill>
            <p:spPr>
              <a:xfrm>
                <a:off x="5476314" y="807649"/>
                <a:ext cx="2704035" cy="888978"/>
              </a:xfrm>
              <a:prstGeom prst="rect">
                <a:avLst/>
              </a:prstGeom>
            </p:spPr>
          </p:pic>
          <p:pic>
            <p:nvPicPr>
              <p:cNvPr id="26" name="Picture 10">
                <a:extLst>
                  <a:ext uri="{FF2B5EF4-FFF2-40B4-BE49-F238E27FC236}">
                    <a16:creationId xmlns:a16="http://schemas.microsoft.com/office/drawing/2014/main" id="{193E4D8C-72FF-4D95-8F85-9DD3F00375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48" t="10870" r="1315"/>
              <a:stretch/>
            </p:blipFill>
            <p:spPr>
              <a:xfrm>
                <a:off x="5541472" y="1571958"/>
                <a:ext cx="1225755" cy="634375"/>
              </a:xfrm>
              <a:prstGeom prst="rect">
                <a:avLst/>
              </a:prstGeom>
            </p:spPr>
          </p:pic>
        </p:grp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9D0C860-6E41-4C16-A8ED-7534C7C7A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46" r="-687" b="26648"/>
            <a:stretch/>
          </p:blipFill>
          <p:spPr>
            <a:xfrm>
              <a:off x="489859" y="2846580"/>
              <a:ext cx="4821508" cy="10917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22633E-F408-4DD2-9219-91F3F830BA93}"/>
                </a:ext>
              </a:extLst>
            </p:cNvPr>
            <p:cNvSpPr txBox="1"/>
            <p:nvPr/>
          </p:nvSpPr>
          <p:spPr>
            <a:xfrm>
              <a:off x="6323247" y="3110321"/>
              <a:ext cx="3122458" cy="6185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/>
            </a:bodyPr>
            <a:lstStyle/>
            <a:p>
              <a:pPr algn="ctr"/>
              <a:r>
                <a:rPr lang="en-US" altLang="ko-KR" sz="1100" dirty="0">
                  <a:solidFill>
                    <a:srgbClr val="D5D5D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sgvr.kaist.ac.kr</a:t>
              </a:r>
              <a:endParaRPr lang="ko-KR" altLang="en-US" sz="1100" dirty="0">
                <a:solidFill>
                  <a:srgbClr val="D5D5D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6785CE9-9660-4A09-BBA3-AB2889C1D162}"/>
              </a:ext>
            </a:extLst>
          </p:cNvPr>
          <p:cNvGrpSpPr/>
          <p:nvPr/>
        </p:nvGrpSpPr>
        <p:grpSpPr>
          <a:xfrm>
            <a:off x="8793474" y="2807367"/>
            <a:ext cx="1992194" cy="2923097"/>
            <a:chOff x="8555102" y="2790003"/>
            <a:chExt cx="1992194" cy="2923097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438B5AA-C487-4A61-A972-49EF3A967CF8}"/>
                </a:ext>
              </a:extLst>
            </p:cNvPr>
            <p:cNvGrpSpPr/>
            <p:nvPr/>
          </p:nvGrpSpPr>
          <p:grpSpPr>
            <a:xfrm>
              <a:off x="8656703" y="2790003"/>
              <a:ext cx="1890593" cy="1833270"/>
              <a:chOff x="4914900" y="1477436"/>
              <a:chExt cx="3112742" cy="3018364"/>
            </a:xfrm>
            <a:scene3d>
              <a:camera prst="isometricOffAxis2Left"/>
              <a:lightRig rig="threePt" dir="t"/>
            </a:scene3d>
          </p:grpSpPr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F29A1AF7-45C4-4BB1-B002-CE5EA69B7736}"/>
                  </a:ext>
                </a:extLst>
              </p:cNvPr>
              <p:cNvSpPr/>
              <p:nvPr/>
            </p:nvSpPr>
            <p:spPr>
              <a:xfrm>
                <a:off x="4914900" y="1477436"/>
                <a:ext cx="3112742" cy="3018364"/>
              </a:xfrm>
              <a:prstGeom prst="roundRect">
                <a:avLst>
                  <a:gd name="adj" fmla="val 36325"/>
                </a:avLst>
              </a:prstGeom>
              <a:solidFill>
                <a:schemeClr val="tx1">
                  <a:lumMod val="85000"/>
                </a:schemeClr>
              </a:solidFill>
              <a:ln w="57150"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C58EABB-239B-4356-9460-8876966CDF18}"/>
                  </a:ext>
                </a:extLst>
              </p:cNvPr>
              <p:cNvSpPr/>
              <p:nvPr/>
            </p:nvSpPr>
            <p:spPr>
              <a:xfrm>
                <a:off x="4914900" y="1477436"/>
                <a:ext cx="3112742" cy="3018364"/>
              </a:xfrm>
              <a:prstGeom prst="roundRect">
                <a:avLst>
                  <a:gd name="adj" fmla="val 29046"/>
                </a:avLst>
              </a:prstGeom>
              <a:blipFill>
                <a:blip r:embed="rId6"/>
                <a:stretch>
                  <a:fillRect/>
                </a:stretch>
              </a:blipFill>
              <a:ln w="5715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6600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F34C4-570E-4358-8401-802DB403E989}"/>
                </a:ext>
              </a:extLst>
            </p:cNvPr>
            <p:cNvSpPr txBox="1"/>
            <p:nvPr/>
          </p:nvSpPr>
          <p:spPr>
            <a:xfrm>
              <a:off x="8555102" y="4512771"/>
              <a:ext cx="1992194" cy="120032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Project page</a:t>
              </a:r>
              <a:br>
                <a:rPr lang="en-US" altLang="ko-KR" dirty="0"/>
              </a:br>
              <a:r>
                <a:rPr lang="en-US" altLang="ko-KR" dirty="0"/>
                <a:t>sgvr.kaist.ac.kr/publication/</a:t>
              </a:r>
              <a:br>
                <a:rPr lang="en-US" altLang="ko-KR" dirty="0"/>
              </a:br>
              <a:r>
                <a:rPr lang="en-US" altLang="ko-KR" dirty="0"/>
                <a:t>Flow-Supervisor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105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0E3BAA5-F1A4-41D5-8B2F-AC5723CE3EB9}"/>
              </a:ext>
            </a:extLst>
          </p:cNvPr>
          <p:cNvGrpSpPr/>
          <p:nvPr/>
        </p:nvGrpSpPr>
        <p:grpSpPr>
          <a:xfrm>
            <a:off x="4080933" y="1354667"/>
            <a:ext cx="4055533" cy="2387600"/>
            <a:chOff x="4080933" y="1354667"/>
            <a:chExt cx="4055533" cy="238760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38F9E69B-B914-4D89-BFF2-EEA1A776811F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10C421-95C5-40CB-927D-8D6CBBDE6539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D200D401-8FBC-4E66-A59C-D11B6D82A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CAE175B9-68F7-4169-A969-AA34A61B6BDA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4442315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0B965371-DC26-437F-A244-8036AB22D5A4}"/>
              </a:ext>
            </a:extLst>
          </p:cNvPr>
          <p:cNvGrpSpPr/>
          <p:nvPr/>
        </p:nvGrpSpPr>
        <p:grpSpPr>
          <a:xfrm>
            <a:off x="-2356672" y="4603909"/>
            <a:ext cx="1885478" cy="1473262"/>
            <a:chOff x="7912494" y="1794452"/>
            <a:chExt cx="2077491" cy="2095066"/>
          </a:xfrm>
        </p:grpSpPr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79E4A9EE-8F46-4638-92FB-014A5E095BFB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37D0A97E-EAE7-47D4-B3A9-4FACEDBD84C6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AF5F088F-2CFF-4186-BD83-A4C75786FF7D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B5470B8E-E7AC-4166-BFA8-FD215ADE1383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정육면체 42">
              <a:extLst>
                <a:ext uri="{FF2B5EF4-FFF2-40B4-BE49-F238E27FC236}">
                  <a16:creationId xmlns:a16="http://schemas.microsoft.com/office/drawing/2014/main" id="{9E415A78-152A-4C3B-8F23-F1BFA247335E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E71C06F9-192D-4391-97EA-266BD26C03E1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5D11195A-9B2A-49EE-B61F-96343DE8B711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775A68A7-2D37-4555-BB1D-608613250AE8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A7D56B1-14FD-4CC9-B164-031EC7B9DDA1}"/>
              </a:ext>
            </a:extLst>
          </p:cNvPr>
          <p:cNvSpPr txBox="1"/>
          <p:nvPr/>
        </p:nvSpPr>
        <p:spPr>
          <a:xfrm>
            <a:off x="-2101206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63F16CC-9EB2-4EC9-BAF1-C0317BBBF7BF}"/>
              </a:ext>
            </a:extLst>
          </p:cNvPr>
          <p:cNvGrpSpPr/>
          <p:nvPr/>
        </p:nvGrpSpPr>
        <p:grpSpPr>
          <a:xfrm>
            <a:off x="-6874694" y="1354667"/>
            <a:ext cx="3613258" cy="2784671"/>
            <a:chOff x="173964" y="1354667"/>
            <a:chExt cx="3613258" cy="2784671"/>
          </a:xfrm>
        </p:grpSpPr>
        <p:grpSp>
          <p:nvGrpSpPr>
            <p:cNvPr id="50" name="Group 22">
              <a:extLst>
                <a:ext uri="{FF2B5EF4-FFF2-40B4-BE49-F238E27FC236}">
                  <a16:creationId xmlns:a16="http://schemas.microsoft.com/office/drawing/2014/main" id="{7BBE3A6E-DBCF-4C9D-855C-BEE2457BADED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73" name="Picture 15">
                <a:extLst>
                  <a:ext uri="{FF2B5EF4-FFF2-40B4-BE49-F238E27FC236}">
                    <a16:creationId xmlns:a16="http://schemas.microsoft.com/office/drawing/2014/main" id="{9372D8AC-A0CA-49A8-A39A-F44D0081B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74" name="Picture 17">
                <a:extLst>
                  <a:ext uri="{FF2B5EF4-FFF2-40B4-BE49-F238E27FC236}">
                    <a16:creationId xmlns:a16="http://schemas.microsoft.com/office/drawing/2014/main" id="{ECE01978-C01D-40B0-8F3F-8F5FFB5D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51" name="Picture 25">
              <a:extLst>
                <a:ext uri="{FF2B5EF4-FFF2-40B4-BE49-F238E27FC236}">
                  <a16:creationId xmlns:a16="http://schemas.microsoft.com/office/drawing/2014/main" id="{67C128DD-90F0-4166-86D7-B52F73CF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52" name="Picture 27">
              <a:extLst>
                <a:ext uri="{FF2B5EF4-FFF2-40B4-BE49-F238E27FC236}">
                  <a16:creationId xmlns:a16="http://schemas.microsoft.com/office/drawing/2014/main" id="{C287FC52-84F5-4365-AC5F-5E5114587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DA8DA8-BC63-447C-B5F0-21641702086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06723CE-B3AC-4635-BA2D-55C381724110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DAFC72D-C006-4E6D-9B3C-5EDCD192B749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2E7F39-6090-482E-AB75-B16D60D935BA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2BC0BB4A-E66D-45ED-B0A7-E8537D5F6832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0956872-989B-446C-BCCD-99FF4C0DCB54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0628344D-141D-45E7-A092-6DF1594AAD2F}"/>
              </a:ext>
            </a:extLst>
          </p:cNvPr>
          <p:cNvGrpSpPr/>
          <p:nvPr/>
        </p:nvGrpSpPr>
        <p:grpSpPr>
          <a:xfrm>
            <a:off x="-3157576" y="1354667"/>
            <a:ext cx="3547536" cy="2784671"/>
            <a:chOff x="3891082" y="1354667"/>
            <a:chExt cx="3547536" cy="2784671"/>
          </a:xfrm>
        </p:grpSpPr>
        <p:pic>
          <p:nvPicPr>
            <p:cNvPr id="76" name="Picture 19">
              <a:extLst>
                <a:ext uri="{FF2B5EF4-FFF2-40B4-BE49-F238E27FC236}">
                  <a16:creationId xmlns:a16="http://schemas.microsoft.com/office/drawing/2014/main" id="{3C75D52E-DD03-471E-8A72-48907E1D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206A43F-6B8D-4615-B6C4-F44DF0525781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 Trainset</a:t>
              </a:r>
              <a:endParaRPr lang="en-US" b="1" dirty="0"/>
            </a:p>
          </p:txBody>
        </p:sp>
        <p:pic>
          <p:nvPicPr>
            <p:cNvPr id="78" name="Picture 21">
              <a:extLst>
                <a:ext uri="{FF2B5EF4-FFF2-40B4-BE49-F238E27FC236}">
                  <a16:creationId xmlns:a16="http://schemas.microsoft.com/office/drawing/2014/main" id="{DCB7CBE8-6369-46A0-8BEF-D629961B7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2569784"/>
              <a:ext cx="1875815" cy="798687"/>
            </a:xfrm>
            <a:prstGeom prst="rect">
              <a:avLst/>
            </a:prstGeom>
          </p:spPr>
        </p:pic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434C88BE-0B69-4F09-ADD3-B4E5C9FB3842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DBD6C1-4C2C-4E2E-84E5-D1CA1949BDC3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B2EB28B-BE37-4131-A159-6AE3D4B4F9B9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Labeled target dataset</a:t>
              </a:r>
              <a:endParaRPr lang="ko-KR" alt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3429F6-0AD0-4DD3-8940-9B4C4954CFF3}"/>
              </a:ext>
            </a:extLst>
          </p:cNvPr>
          <p:cNvSpPr txBox="1"/>
          <p:nvPr/>
        </p:nvSpPr>
        <p:spPr>
          <a:xfrm>
            <a:off x="2527494" y="4748763"/>
            <a:ext cx="733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Pretraining </a:t>
            </a:r>
            <a:r>
              <a:rPr lang="en-US" altLang="ko-KR" sz="2400" dirty="0">
                <a:sym typeface="Wingdings" panose="05000000000000000000" pitchFamily="2" charset="2"/>
              </a:rPr>
              <a:t> Fine tuning</a:t>
            </a:r>
            <a:endParaRPr lang="ko-KR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86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8309349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173964" y="1354667"/>
            <a:ext cx="3613258" cy="2784671"/>
            <a:chOff x="173964" y="1354667"/>
            <a:chExt cx="3613258" cy="2784671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B45BE-E307-4A8A-9D39-CFB5504EE97A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33C72-9FEE-4F5E-9CAA-F3749DE7E672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3891082" y="1354667"/>
            <a:ext cx="3547536" cy="2784671"/>
            <a:chOff x="3891082" y="1354667"/>
            <a:chExt cx="3547536" cy="2784671"/>
          </a:xfrm>
        </p:grpSpPr>
        <p:pic>
          <p:nvPicPr>
            <p:cNvPr id="58" name="Picture 19">
              <a:extLst>
                <a:ext uri="{FF2B5EF4-FFF2-40B4-BE49-F238E27FC236}">
                  <a16:creationId xmlns:a16="http://schemas.microsoft.com/office/drawing/2014/main" id="{AE79ED34-D585-473F-BC32-4894AAC0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 Trainset</a:t>
              </a:r>
              <a:endParaRPr lang="en-US" b="1" dirty="0"/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661192DD-CFD0-4706-9DAE-C4D6A1A0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2569784"/>
              <a:ext cx="1875815" cy="798687"/>
            </a:xfrm>
            <a:prstGeom prst="rect">
              <a:avLst/>
            </a:prstGeom>
          </p:spPr>
        </p:pic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FA7F1E-0C63-420E-BF70-46F3ACC1EA00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Labeled target dataset</a:t>
              </a:r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60B8AF-8443-4831-B1DE-25869E07AECE}"/>
              </a:ext>
            </a:extLst>
          </p:cNvPr>
          <p:cNvGrpSpPr/>
          <p:nvPr/>
        </p:nvGrpSpPr>
        <p:grpSpPr>
          <a:xfrm>
            <a:off x="1097728" y="4603909"/>
            <a:ext cx="1885478" cy="1473262"/>
            <a:chOff x="7912494" y="1794452"/>
            <a:chExt cx="2077491" cy="2095066"/>
          </a:xfrm>
        </p:grpSpPr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55C66CB6-78B4-4E5B-91C6-4C3AF0A92646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65AEB3E-39DE-496A-B3EC-CA674162B09A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정육면체 35">
              <a:extLst>
                <a:ext uri="{FF2B5EF4-FFF2-40B4-BE49-F238E27FC236}">
                  <a16:creationId xmlns:a16="http://schemas.microsoft.com/office/drawing/2014/main" id="{D07A31A5-BDC1-474A-875F-BA49913A7AB5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0FCE2400-1261-40FE-834B-DFE0461FCDC7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48B4E765-1CCC-4D5A-BBFA-AE829DDD552B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F88DD0CC-38FE-4AB4-BAFB-F34EB4D61E55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0C1DDDED-34C5-4BF3-BF8F-4697CF43A9B5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9375E171-3B27-4286-9FA4-E73EE70B3962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C2BD2-7171-438F-8271-7E0B28B102E9}"/>
              </a:ext>
            </a:extLst>
          </p:cNvPr>
          <p:cNvSpPr txBox="1"/>
          <p:nvPr/>
        </p:nvSpPr>
        <p:spPr>
          <a:xfrm>
            <a:off x="1353194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3DD5336-8AB8-4AFE-9AF5-4F7E7D24ED6B}"/>
              </a:ext>
            </a:extLst>
          </p:cNvPr>
          <p:cNvGrpSpPr/>
          <p:nvPr/>
        </p:nvGrpSpPr>
        <p:grpSpPr>
          <a:xfrm>
            <a:off x="7935266" y="1354667"/>
            <a:ext cx="4055533" cy="2387600"/>
            <a:chOff x="4080933" y="1354667"/>
            <a:chExt cx="4055533" cy="2387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59EE17A-5E74-4B74-92BB-EA7A59A34784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2C8C50-AA6A-4A27-B8E9-123B0D216F55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653443CC-32BD-4EEA-B7B2-DF821C54A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4C56EE2-0A45-4500-8C07-F1B6C35D72E5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208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8309349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173964" y="1354667"/>
            <a:ext cx="3613258" cy="2784671"/>
            <a:chOff x="173964" y="1354667"/>
            <a:chExt cx="3613258" cy="2784671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B45BE-E307-4A8A-9D39-CFB5504EE97A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33C72-9FEE-4F5E-9CAA-F3749DE7E672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3891082" y="1354667"/>
            <a:ext cx="3547536" cy="2784671"/>
            <a:chOff x="3891082" y="1354667"/>
            <a:chExt cx="3547536" cy="2784671"/>
          </a:xfrm>
        </p:grpSpPr>
        <p:pic>
          <p:nvPicPr>
            <p:cNvPr id="58" name="Picture 19">
              <a:extLst>
                <a:ext uri="{FF2B5EF4-FFF2-40B4-BE49-F238E27FC236}">
                  <a16:creationId xmlns:a16="http://schemas.microsoft.com/office/drawing/2014/main" id="{AE79ED34-D585-473F-BC32-4894AAC0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 Trainset</a:t>
              </a:r>
              <a:endParaRPr lang="en-US" b="1" dirty="0"/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661192DD-CFD0-4706-9DAE-C4D6A1A0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2569784"/>
              <a:ext cx="1875815" cy="798687"/>
            </a:xfrm>
            <a:prstGeom prst="rect">
              <a:avLst/>
            </a:prstGeom>
          </p:spPr>
        </p:pic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FA7F1E-0C63-420E-BF70-46F3ACC1EA00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Labeled target dataset</a:t>
              </a:r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60B8AF-8443-4831-B1DE-25869E07AECE}"/>
              </a:ext>
            </a:extLst>
          </p:cNvPr>
          <p:cNvGrpSpPr/>
          <p:nvPr/>
        </p:nvGrpSpPr>
        <p:grpSpPr>
          <a:xfrm>
            <a:off x="1097728" y="4603909"/>
            <a:ext cx="1885478" cy="1473262"/>
            <a:chOff x="7912494" y="1794452"/>
            <a:chExt cx="2077491" cy="2095066"/>
          </a:xfrm>
          <a:solidFill>
            <a:srgbClr val="ED7D31"/>
          </a:solidFill>
        </p:grpSpPr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55C66CB6-78B4-4E5B-91C6-4C3AF0A92646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65AEB3E-39DE-496A-B3EC-CA674162B09A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정육면체 35">
              <a:extLst>
                <a:ext uri="{FF2B5EF4-FFF2-40B4-BE49-F238E27FC236}">
                  <a16:creationId xmlns:a16="http://schemas.microsoft.com/office/drawing/2014/main" id="{D07A31A5-BDC1-474A-875F-BA49913A7AB5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0FCE2400-1261-40FE-834B-DFE0461FCDC7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48B4E765-1CCC-4D5A-BBFA-AE829DDD552B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F88DD0CC-38FE-4AB4-BAFB-F34EB4D61E55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0C1DDDED-34C5-4BF3-BF8F-4697CF43A9B5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9375E171-3B27-4286-9FA4-E73EE70B3962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C2BD2-7171-438F-8271-7E0B28B102E9}"/>
              </a:ext>
            </a:extLst>
          </p:cNvPr>
          <p:cNvSpPr txBox="1"/>
          <p:nvPr/>
        </p:nvSpPr>
        <p:spPr>
          <a:xfrm>
            <a:off x="1353194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3DD5336-8AB8-4AFE-9AF5-4F7E7D24ED6B}"/>
              </a:ext>
            </a:extLst>
          </p:cNvPr>
          <p:cNvGrpSpPr/>
          <p:nvPr/>
        </p:nvGrpSpPr>
        <p:grpSpPr>
          <a:xfrm>
            <a:off x="7935266" y="1354667"/>
            <a:ext cx="4055533" cy="2387600"/>
            <a:chOff x="4080933" y="1354667"/>
            <a:chExt cx="4055533" cy="2387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59EE17A-5E74-4B74-92BB-EA7A59A34784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2C8C50-AA6A-4A27-B8E9-123B0D216F55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653443CC-32BD-4EEA-B7B2-DF821C54A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4C56EE2-0A45-4500-8C07-F1B6C35D72E5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891A83C-C866-447B-94F2-6213D8AFCD36}"/>
              </a:ext>
            </a:extLst>
          </p:cNvPr>
          <p:cNvSpPr/>
          <p:nvPr/>
        </p:nvSpPr>
        <p:spPr>
          <a:xfrm>
            <a:off x="1990876" y="4154027"/>
            <a:ext cx="403252" cy="568255"/>
          </a:xfrm>
          <a:prstGeom prst="downArrow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30C87-2BE6-44E0-A55D-9598F6AA3175}"/>
              </a:ext>
            </a:extLst>
          </p:cNvPr>
          <p:cNvSpPr txBox="1"/>
          <p:nvPr/>
        </p:nvSpPr>
        <p:spPr>
          <a:xfrm>
            <a:off x="2286683" y="4154027"/>
            <a:ext cx="169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Pretraining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8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8309349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173964" y="1354667"/>
            <a:ext cx="3613258" cy="2784671"/>
            <a:chOff x="173964" y="1354667"/>
            <a:chExt cx="3613258" cy="2784671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B45BE-E307-4A8A-9D39-CFB5504EE97A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33C72-9FEE-4F5E-9CAA-F3749DE7E672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3891082" y="1354667"/>
            <a:ext cx="3547536" cy="2784671"/>
            <a:chOff x="3891082" y="1354667"/>
            <a:chExt cx="3547536" cy="2784671"/>
          </a:xfrm>
        </p:grpSpPr>
        <p:pic>
          <p:nvPicPr>
            <p:cNvPr id="58" name="Picture 19">
              <a:extLst>
                <a:ext uri="{FF2B5EF4-FFF2-40B4-BE49-F238E27FC236}">
                  <a16:creationId xmlns:a16="http://schemas.microsoft.com/office/drawing/2014/main" id="{AE79ED34-D585-473F-BC32-4894AAC0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 Trainset</a:t>
              </a:r>
              <a:endParaRPr lang="en-US" b="1" dirty="0"/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661192DD-CFD0-4706-9DAE-C4D6A1A0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2569784"/>
              <a:ext cx="1875815" cy="798687"/>
            </a:xfrm>
            <a:prstGeom prst="rect">
              <a:avLst/>
            </a:prstGeom>
          </p:spPr>
        </p:pic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FA7F1E-0C63-420E-BF70-46F3ACC1EA00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Labeled target dataset</a:t>
              </a:r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60B8AF-8443-4831-B1DE-25869E07AECE}"/>
              </a:ext>
            </a:extLst>
          </p:cNvPr>
          <p:cNvGrpSpPr/>
          <p:nvPr/>
        </p:nvGrpSpPr>
        <p:grpSpPr>
          <a:xfrm>
            <a:off x="4717280" y="4603909"/>
            <a:ext cx="1885478" cy="1473262"/>
            <a:chOff x="7912494" y="1794452"/>
            <a:chExt cx="2077491" cy="2095066"/>
          </a:xfrm>
          <a:solidFill>
            <a:srgbClr val="ED7D31"/>
          </a:solidFill>
        </p:grpSpPr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55C66CB6-78B4-4E5B-91C6-4C3AF0A92646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65AEB3E-39DE-496A-B3EC-CA674162B09A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정육면체 35">
              <a:extLst>
                <a:ext uri="{FF2B5EF4-FFF2-40B4-BE49-F238E27FC236}">
                  <a16:creationId xmlns:a16="http://schemas.microsoft.com/office/drawing/2014/main" id="{D07A31A5-BDC1-474A-875F-BA49913A7AB5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0FCE2400-1261-40FE-834B-DFE0461FCDC7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48B4E765-1CCC-4D5A-BBFA-AE829DDD552B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F88DD0CC-38FE-4AB4-BAFB-F34EB4D61E55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0C1DDDED-34C5-4BF3-BF8F-4697CF43A9B5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9375E171-3B27-4286-9FA4-E73EE70B3962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C2BD2-7171-438F-8271-7E0B28B102E9}"/>
              </a:ext>
            </a:extLst>
          </p:cNvPr>
          <p:cNvSpPr txBox="1"/>
          <p:nvPr/>
        </p:nvSpPr>
        <p:spPr>
          <a:xfrm>
            <a:off x="4972746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3DD5336-8AB8-4AFE-9AF5-4F7E7D24ED6B}"/>
              </a:ext>
            </a:extLst>
          </p:cNvPr>
          <p:cNvGrpSpPr/>
          <p:nvPr/>
        </p:nvGrpSpPr>
        <p:grpSpPr>
          <a:xfrm>
            <a:off x="7935266" y="1354667"/>
            <a:ext cx="4055533" cy="2387600"/>
            <a:chOff x="4080933" y="1354667"/>
            <a:chExt cx="4055533" cy="2387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59EE17A-5E74-4B74-92BB-EA7A59A34784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2C8C50-AA6A-4A27-B8E9-123B0D216F55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653443CC-32BD-4EEA-B7B2-DF821C54A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4C56EE2-0A45-4500-8C07-F1B6C35D72E5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463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8309349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173964" y="1354667"/>
            <a:ext cx="3613258" cy="2784671"/>
            <a:chOff x="173964" y="1354667"/>
            <a:chExt cx="3613258" cy="2784671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B45BE-E307-4A8A-9D39-CFB5504EE97A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33C72-9FEE-4F5E-9CAA-F3749DE7E672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3891082" y="1354667"/>
            <a:ext cx="3547536" cy="2784671"/>
            <a:chOff x="3891082" y="1354667"/>
            <a:chExt cx="3547536" cy="2784671"/>
          </a:xfrm>
        </p:grpSpPr>
        <p:pic>
          <p:nvPicPr>
            <p:cNvPr id="58" name="Picture 19">
              <a:extLst>
                <a:ext uri="{FF2B5EF4-FFF2-40B4-BE49-F238E27FC236}">
                  <a16:creationId xmlns:a16="http://schemas.microsoft.com/office/drawing/2014/main" id="{AE79ED34-D585-473F-BC32-4894AAC0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 Trainset</a:t>
              </a:r>
              <a:endParaRPr lang="en-US" b="1" dirty="0"/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661192DD-CFD0-4706-9DAE-C4D6A1A0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2569784"/>
              <a:ext cx="1875815" cy="798687"/>
            </a:xfrm>
            <a:prstGeom prst="rect">
              <a:avLst/>
            </a:prstGeom>
          </p:spPr>
        </p:pic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FA7F1E-0C63-420E-BF70-46F3ACC1EA00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Labeled target dataset</a:t>
              </a:r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60B8AF-8443-4831-B1DE-25869E07AECE}"/>
              </a:ext>
            </a:extLst>
          </p:cNvPr>
          <p:cNvGrpSpPr/>
          <p:nvPr/>
        </p:nvGrpSpPr>
        <p:grpSpPr>
          <a:xfrm>
            <a:off x="4717280" y="4603909"/>
            <a:ext cx="1885478" cy="1473262"/>
            <a:chOff x="7912494" y="1794452"/>
            <a:chExt cx="2077491" cy="2095066"/>
          </a:xfrm>
          <a:gradFill>
            <a:gsLst>
              <a:gs pos="0">
                <a:srgbClr val="ED7D31"/>
              </a:gs>
              <a:gs pos="100000">
                <a:srgbClr val="C00000"/>
              </a:gs>
            </a:gsLst>
            <a:path path="circle">
              <a:fillToRect l="100000" b="100000"/>
            </a:path>
          </a:gradFill>
        </p:grpSpPr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55C66CB6-78B4-4E5B-91C6-4C3AF0A92646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65AEB3E-39DE-496A-B3EC-CA674162B09A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정육면체 35">
              <a:extLst>
                <a:ext uri="{FF2B5EF4-FFF2-40B4-BE49-F238E27FC236}">
                  <a16:creationId xmlns:a16="http://schemas.microsoft.com/office/drawing/2014/main" id="{D07A31A5-BDC1-474A-875F-BA49913A7AB5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0FCE2400-1261-40FE-834B-DFE0461FCDC7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48B4E765-1CCC-4D5A-BBFA-AE829DDD552B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F88DD0CC-38FE-4AB4-BAFB-F34EB4D61E55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0C1DDDED-34C5-4BF3-BF8F-4697CF43A9B5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9375E171-3B27-4286-9FA4-E73EE70B3962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C2BD2-7171-438F-8271-7E0B28B102E9}"/>
              </a:ext>
            </a:extLst>
          </p:cNvPr>
          <p:cNvSpPr txBox="1"/>
          <p:nvPr/>
        </p:nvSpPr>
        <p:spPr>
          <a:xfrm>
            <a:off x="4972746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3DD5336-8AB8-4AFE-9AF5-4F7E7D24ED6B}"/>
              </a:ext>
            </a:extLst>
          </p:cNvPr>
          <p:cNvGrpSpPr/>
          <p:nvPr/>
        </p:nvGrpSpPr>
        <p:grpSpPr>
          <a:xfrm>
            <a:off x="7935266" y="1354667"/>
            <a:ext cx="4055533" cy="2387600"/>
            <a:chOff x="4080933" y="1354667"/>
            <a:chExt cx="4055533" cy="2387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59EE17A-5E74-4B74-92BB-EA7A59A34784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2C8C50-AA6A-4A27-B8E9-123B0D216F55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653443CC-32BD-4EEA-B7B2-DF821C54A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4C56EE2-0A45-4500-8C07-F1B6C35D72E5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891A83C-C866-447B-94F2-6213D8AFCD36}"/>
              </a:ext>
            </a:extLst>
          </p:cNvPr>
          <p:cNvSpPr/>
          <p:nvPr/>
        </p:nvSpPr>
        <p:spPr>
          <a:xfrm>
            <a:off x="5476220" y="4154027"/>
            <a:ext cx="403252" cy="568255"/>
          </a:xfrm>
          <a:prstGeom prst="downArrow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30C87-2BE6-44E0-A55D-9598F6AA3175}"/>
              </a:ext>
            </a:extLst>
          </p:cNvPr>
          <p:cNvSpPr txBox="1"/>
          <p:nvPr/>
        </p:nvSpPr>
        <p:spPr>
          <a:xfrm>
            <a:off x="5772027" y="4154027"/>
            <a:ext cx="169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Fine tuning</a:t>
            </a:r>
            <a:endParaRPr lang="ko-KR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9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FAF1E60-42A3-4963-AC94-F499B8A62B9D}"/>
              </a:ext>
            </a:extLst>
          </p:cNvPr>
          <p:cNvSpPr txBox="1"/>
          <p:nvPr/>
        </p:nvSpPr>
        <p:spPr>
          <a:xfrm>
            <a:off x="1210628" y="419426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gradFill flip="none" rotWithShape="1">
                  <a:gsLst>
                    <a:gs pos="0">
                      <a:schemeClr val="bg2">
                        <a:tint val="97000"/>
                        <a:hueMod val="92000"/>
                        <a:satMod val="169000"/>
                        <a:lumMod val="164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rPr>
              <a:t>Deep</a:t>
            </a:r>
            <a:r>
              <a:rPr lang="en-US" altLang="ko-KR" sz="2800" dirty="0"/>
              <a:t> Learning</a:t>
            </a:r>
            <a:endParaRPr lang="ko-KR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5517869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FFFF"/>
                </a:solidFill>
              </a:rPr>
              <a:t>Optical Flow Networks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548A6-8C12-48D0-A0B6-55E7F43D163B}"/>
              </a:ext>
            </a:extLst>
          </p:cNvPr>
          <p:cNvSpPr txBox="1"/>
          <p:nvPr/>
        </p:nvSpPr>
        <p:spPr>
          <a:xfrm>
            <a:off x="8309349" y="3784956"/>
            <a:ext cx="33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Target</a:t>
            </a:r>
            <a:r>
              <a:rPr lang="en-US" altLang="ko-KR" dirty="0"/>
              <a:t> dataset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173964" y="1354667"/>
            <a:ext cx="3613258" cy="2784671"/>
            <a:chOff x="173964" y="1354667"/>
            <a:chExt cx="3613258" cy="2784671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7"/>
              <a:ext cx="1669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5"/>
              <a:ext cx="193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BB45BE-E307-4A8A-9D39-CFB5504EE97A}"/>
                </a:ext>
              </a:extLst>
            </p:cNvPr>
            <p:cNvSpPr txBox="1"/>
            <p:nvPr/>
          </p:nvSpPr>
          <p:spPr>
            <a:xfrm>
              <a:off x="378047" y="3381944"/>
              <a:ext cx="146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22k pairs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433C72-9FEE-4F5E-9CAA-F3749DE7E672}"/>
                </a:ext>
              </a:extLst>
            </p:cNvPr>
            <p:cNvSpPr txBox="1"/>
            <p:nvPr/>
          </p:nvSpPr>
          <p:spPr>
            <a:xfrm>
              <a:off x="2108884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25k pairs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Large-scale synthetic datasets</a:t>
              </a:r>
              <a:endParaRPr lang="ko-KR" altLang="en-US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5746132-9C64-4DDC-B047-6FEC49F85F74}"/>
              </a:ext>
            </a:extLst>
          </p:cNvPr>
          <p:cNvGrpSpPr/>
          <p:nvPr/>
        </p:nvGrpSpPr>
        <p:grpSpPr>
          <a:xfrm>
            <a:off x="3891082" y="1354667"/>
            <a:ext cx="3547536" cy="2784671"/>
            <a:chOff x="3891082" y="1354667"/>
            <a:chExt cx="3547536" cy="2784671"/>
          </a:xfrm>
        </p:grpSpPr>
        <p:pic>
          <p:nvPicPr>
            <p:cNvPr id="58" name="Picture 19">
              <a:extLst>
                <a:ext uri="{FF2B5EF4-FFF2-40B4-BE49-F238E27FC236}">
                  <a16:creationId xmlns:a16="http://schemas.microsoft.com/office/drawing/2014/main" id="{AE79ED34-D585-473F-BC32-4894AAC0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943" y="1771097"/>
              <a:ext cx="1875815" cy="79868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3AD8F-4C8F-4DBD-823E-4E7F7362DCA7}"/>
                </a:ext>
              </a:extLst>
            </p:cNvPr>
            <p:cNvSpPr txBox="1"/>
            <p:nvPr/>
          </p:nvSpPr>
          <p:spPr>
            <a:xfrm>
              <a:off x="4160884" y="1447830"/>
              <a:ext cx="300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Sintel</a:t>
              </a:r>
              <a:endParaRPr lang="en-US" b="1" dirty="0"/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B7E7A413-E11B-4CE0-9107-8A10AA2F92E3}"/>
                </a:ext>
              </a:extLst>
            </p:cNvPr>
            <p:cNvSpPr/>
            <p:nvPr/>
          </p:nvSpPr>
          <p:spPr>
            <a:xfrm>
              <a:off x="4540675" y="1354667"/>
              <a:ext cx="2258058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FA7F1E-0C63-420E-BF70-46F3ACC1EA00}"/>
                </a:ext>
              </a:extLst>
            </p:cNvPr>
            <p:cNvSpPr txBox="1"/>
            <p:nvPr/>
          </p:nvSpPr>
          <p:spPr>
            <a:xfrm>
              <a:off x="4954906" y="3381944"/>
              <a:ext cx="141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1k pairs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6DA9F-4C6C-44A6-A107-75DF6FEE3D81}"/>
                </a:ext>
              </a:extLst>
            </p:cNvPr>
            <p:cNvSpPr txBox="1"/>
            <p:nvPr/>
          </p:nvSpPr>
          <p:spPr>
            <a:xfrm>
              <a:off x="3891082" y="3770006"/>
              <a:ext cx="354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Target dataset</a:t>
              </a:r>
              <a:endParaRPr lang="ko-KR" altLang="en-US" dirty="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D60B8AF-8443-4831-B1DE-25869E07AECE}"/>
              </a:ext>
            </a:extLst>
          </p:cNvPr>
          <p:cNvGrpSpPr/>
          <p:nvPr/>
        </p:nvGrpSpPr>
        <p:grpSpPr>
          <a:xfrm>
            <a:off x="4717280" y="4603909"/>
            <a:ext cx="1885478" cy="1473262"/>
            <a:chOff x="7912494" y="1794452"/>
            <a:chExt cx="2077491" cy="2095066"/>
          </a:xfrm>
          <a:gradFill>
            <a:gsLst>
              <a:gs pos="0">
                <a:srgbClr val="ED7D31"/>
              </a:gs>
              <a:gs pos="100000">
                <a:srgbClr val="C00000"/>
              </a:gs>
            </a:gsLst>
            <a:path path="circle">
              <a:fillToRect l="100000" b="100000"/>
            </a:path>
          </a:gradFill>
        </p:grpSpPr>
        <p:sp>
          <p:nvSpPr>
            <p:cNvPr id="34" name="정육면체 33">
              <a:extLst>
                <a:ext uri="{FF2B5EF4-FFF2-40B4-BE49-F238E27FC236}">
                  <a16:creationId xmlns:a16="http://schemas.microsoft.com/office/drawing/2014/main" id="{55C66CB6-78B4-4E5B-91C6-4C3AF0A92646}"/>
                </a:ext>
              </a:extLst>
            </p:cNvPr>
            <p:cNvSpPr/>
            <p:nvPr/>
          </p:nvSpPr>
          <p:spPr>
            <a:xfrm>
              <a:off x="9292635" y="1794452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정육면체 34">
              <a:extLst>
                <a:ext uri="{FF2B5EF4-FFF2-40B4-BE49-F238E27FC236}">
                  <a16:creationId xmlns:a16="http://schemas.microsoft.com/office/drawing/2014/main" id="{065AEB3E-39DE-496A-B3EC-CA674162B09A}"/>
                </a:ext>
              </a:extLst>
            </p:cNvPr>
            <p:cNvSpPr/>
            <p:nvPr/>
          </p:nvSpPr>
          <p:spPr>
            <a:xfrm>
              <a:off x="7912494" y="1826141"/>
              <a:ext cx="697350" cy="2063377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정육면체 35">
              <a:extLst>
                <a:ext uri="{FF2B5EF4-FFF2-40B4-BE49-F238E27FC236}">
                  <a16:creationId xmlns:a16="http://schemas.microsoft.com/office/drawing/2014/main" id="{D07A31A5-BDC1-474A-875F-BA49913A7AB5}"/>
                </a:ext>
              </a:extLst>
            </p:cNvPr>
            <p:cNvSpPr/>
            <p:nvPr/>
          </p:nvSpPr>
          <p:spPr>
            <a:xfrm>
              <a:off x="8193976" y="2071105"/>
              <a:ext cx="528712" cy="15643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0FCE2400-1261-40FE-834B-DFE0461FCDC7}"/>
                </a:ext>
              </a:extLst>
            </p:cNvPr>
            <p:cNvSpPr/>
            <p:nvPr/>
          </p:nvSpPr>
          <p:spPr>
            <a:xfrm>
              <a:off x="8442634" y="2218946"/>
              <a:ext cx="425722" cy="1259660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정육면체 37">
              <a:extLst>
                <a:ext uri="{FF2B5EF4-FFF2-40B4-BE49-F238E27FC236}">
                  <a16:creationId xmlns:a16="http://schemas.microsoft.com/office/drawing/2014/main" id="{48B4E765-1CCC-4D5A-BBFA-AE829DDD552B}"/>
                </a:ext>
              </a:extLst>
            </p:cNvPr>
            <p:cNvSpPr/>
            <p:nvPr/>
          </p:nvSpPr>
          <p:spPr>
            <a:xfrm>
              <a:off x="8704193" y="2404960"/>
              <a:ext cx="296930" cy="878578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정육면체 38">
              <a:extLst>
                <a:ext uri="{FF2B5EF4-FFF2-40B4-BE49-F238E27FC236}">
                  <a16:creationId xmlns:a16="http://schemas.microsoft.com/office/drawing/2014/main" id="{F88DD0CC-38FE-4AB4-BAFB-F34EB4D61E55}"/>
                </a:ext>
              </a:extLst>
            </p:cNvPr>
            <p:cNvSpPr/>
            <p:nvPr/>
          </p:nvSpPr>
          <p:spPr>
            <a:xfrm>
              <a:off x="8877113" y="2328701"/>
              <a:ext cx="345416" cy="1022042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정육면체 39">
              <a:extLst>
                <a:ext uri="{FF2B5EF4-FFF2-40B4-BE49-F238E27FC236}">
                  <a16:creationId xmlns:a16="http://schemas.microsoft.com/office/drawing/2014/main" id="{0C1DDDED-34C5-4BF3-BF8F-4697CF43A9B5}"/>
                </a:ext>
              </a:extLst>
            </p:cNvPr>
            <p:cNvSpPr/>
            <p:nvPr/>
          </p:nvSpPr>
          <p:spPr>
            <a:xfrm>
              <a:off x="9038713" y="2218947"/>
              <a:ext cx="416542" cy="1232496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정육면체 40">
              <a:extLst>
                <a:ext uri="{FF2B5EF4-FFF2-40B4-BE49-F238E27FC236}">
                  <a16:creationId xmlns:a16="http://schemas.microsoft.com/office/drawing/2014/main" id="{9375E171-3B27-4286-9FA4-E73EE70B3962}"/>
                </a:ext>
              </a:extLst>
            </p:cNvPr>
            <p:cNvSpPr/>
            <p:nvPr/>
          </p:nvSpPr>
          <p:spPr>
            <a:xfrm>
              <a:off x="9187441" y="2071106"/>
              <a:ext cx="513412" cy="1519124"/>
            </a:xfrm>
            <a:prstGeom prst="cube">
              <a:avLst>
                <a:gd name="adj" fmla="val 890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3C2BD2-7171-438F-8271-7E0B28B102E9}"/>
              </a:ext>
            </a:extLst>
          </p:cNvPr>
          <p:cNvSpPr txBox="1"/>
          <p:nvPr/>
        </p:nvSpPr>
        <p:spPr>
          <a:xfrm>
            <a:off x="4972746" y="6130797"/>
            <a:ext cx="141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Deep Network</a:t>
            </a:r>
            <a:endParaRPr lang="ko-KR" altLang="en-US" sz="1400" b="1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53DD5336-8AB8-4AFE-9AF5-4F7E7D24ED6B}"/>
              </a:ext>
            </a:extLst>
          </p:cNvPr>
          <p:cNvGrpSpPr/>
          <p:nvPr/>
        </p:nvGrpSpPr>
        <p:grpSpPr>
          <a:xfrm>
            <a:off x="7935266" y="1354667"/>
            <a:ext cx="4055533" cy="2387600"/>
            <a:chOff x="4080933" y="1354667"/>
            <a:chExt cx="4055533" cy="2387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C59EE17A-5E74-4B74-92BB-EA7A59A34784}"/>
                </a:ext>
              </a:extLst>
            </p:cNvPr>
            <p:cNvGrpSpPr/>
            <p:nvPr/>
          </p:nvGrpSpPr>
          <p:grpSpPr>
            <a:xfrm>
              <a:off x="4198225" y="1447830"/>
              <a:ext cx="3795550" cy="2098133"/>
              <a:chOff x="2592538" y="2703773"/>
              <a:chExt cx="1875815" cy="103692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2C8C50-AA6A-4A27-B8E9-123B0D216F55}"/>
                  </a:ext>
                </a:extLst>
              </p:cNvPr>
              <p:cNvSpPr txBox="1"/>
              <p:nvPr/>
            </p:nvSpPr>
            <p:spPr>
              <a:xfrm>
                <a:off x="2787163" y="2703773"/>
                <a:ext cx="1486564" cy="19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Sintel</a:t>
                </a:r>
                <a:endParaRPr lang="en-US" b="1" dirty="0"/>
              </a:p>
            </p:txBody>
          </p:sp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653443CC-32BD-4EEA-B7B2-DF821C54A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538" y="2942013"/>
                <a:ext cx="1875815" cy="798687"/>
              </a:xfrm>
              <a:prstGeom prst="rect">
                <a:avLst/>
              </a:prstGeom>
            </p:spPr>
          </p:pic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84C56EE2-0A45-4500-8C07-F1B6C35D72E5}"/>
                </a:ext>
              </a:extLst>
            </p:cNvPr>
            <p:cNvSpPr/>
            <p:nvPr/>
          </p:nvSpPr>
          <p:spPr>
            <a:xfrm>
              <a:off x="4080933" y="1354667"/>
              <a:ext cx="4055533" cy="2387600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891A83C-C866-447B-94F2-6213D8AFCD36}"/>
              </a:ext>
            </a:extLst>
          </p:cNvPr>
          <p:cNvSpPr/>
          <p:nvPr/>
        </p:nvSpPr>
        <p:spPr>
          <a:xfrm>
            <a:off x="5476220" y="4154027"/>
            <a:ext cx="403252" cy="568255"/>
          </a:xfrm>
          <a:prstGeom prst="downArrow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30C87-2BE6-44E0-A55D-9598F6AA3175}"/>
              </a:ext>
            </a:extLst>
          </p:cNvPr>
          <p:cNvSpPr txBox="1"/>
          <p:nvPr/>
        </p:nvSpPr>
        <p:spPr>
          <a:xfrm>
            <a:off x="5772027" y="4154027"/>
            <a:ext cx="169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Fine tuning</a:t>
            </a:r>
            <a:endParaRPr lang="ko-KR" altLang="en-US" b="1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E54CB26-2158-4248-ABFE-49CCEB6D8633}"/>
              </a:ext>
            </a:extLst>
          </p:cNvPr>
          <p:cNvSpPr/>
          <p:nvPr/>
        </p:nvSpPr>
        <p:spPr>
          <a:xfrm>
            <a:off x="4807518" y="2618867"/>
            <a:ext cx="1728749" cy="70945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Missing label?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십자형 1">
            <a:extLst>
              <a:ext uri="{FF2B5EF4-FFF2-40B4-BE49-F238E27FC236}">
                <a16:creationId xmlns:a16="http://schemas.microsoft.com/office/drawing/2014/main" id="{4EBCE35B-B24C-4F69-ABBA-C18FA4653B54}"/>
              </a:ext>
            </a:extLst>
          </p:cNvPr>
          <p:cNvSpPr/>
          <p:nvPr/>
        </p:nvSpPr>
        <p:spPr>
          <a:xfrm rot="2700000">
            <a:off x="5395798" y="4106060"/>
            <a:ext cx="572774" cy="572772"/>
          </a:xfrm>
          <a:prstGeom prst="plus">
            <a:avLst>
              <a:gd name="adj" fmla="val 44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5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2F3F9BD-43F6-4F54-98DF-1BD2A9B0212C}"/>
              </a:ext>
            </a:extLst>
          </p:cNvPr>
          <p:cNvSpPr txBox="1"/>
          <p:nvPr/>
        </p:nvSpPr>
        <p:spPr>
          <a:xfrm>
            <a:off x="3372602" y="438613"/>
            <a:ext cx="62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FFFF"/>
                </a:solidFill>
              </a:rPr>
              <a:t>Supervised Pretraining</a:t>
            </a:r>
            <a:endParaRPr lang="ko-KR" altLang="en-US" sz="2800" dirty="0">
              <a:solidFill>
                <a:srgbClr val="FFFFFF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79A5A26-6927-4005-A5C0-9E4BE32FF8C4}"/>
              </a:ext>
            </a:extLst>
          </p:cNvPr>
          <p:cNvGrpSpPr/>
          <p:nvPr/>
        </p:nvGrpSpPr>
        <p:grpSpPr>
          <a:xfrm>
            <a:off x="3869664" y="1354668"/>
            <a:ext cx="2350992" cy="1939808"/>
            <a:chOff x="173964" y="1354667"/>
            <a:chExt cx="3613258" cy="2981307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BA70F356-1311-40A8-BE24-53F00850822A}"/>
                </a:ext>
              </a:extLst>
            </p:cNvPr>
            <p:cNvGrpSpPr/>
            <p:nvPr/>
          </p:nvGrpSpPr>
          <p:grpSpPr>
            <a:xfrm>
              <a:off x="580453" y="1789114"/>
              <a:ext cx="1064916" cy="1597374"/>
              <a:chOff x="1496035" y="2610644"/>
              <a:chExt cx="1875815" cy="2813722"/>
            </a:xfrm>
          </p:grpSpPr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98970180-E712-4ED0-968F-F125486C8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4017505"/>
                <a:ext cx="1875815" cy="1406861"/>
              </a:xfrm>
              <a:prstGeom prst="rect">
                <a:avLst/>
              </a:prstGeom>
            </p:spPr>
          </p:pic>
          <p:pic>
            <p:nvPicPr>
              <p:cNvPr id="13" name="Picture 17">
                <a:extLst>
                  <a:ext uri="{FF2B5EF4-FFF2-40B4-BE49-F238E27FC236}">
                    <a16:creationId xmlns:a16="http://schemas.microsoft.com/office/drawing/2014/main" id="{DA6A1E90-C0D7-4CF5-A4D9-1F930E61E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035" y="2610644"/>
                <a:ext cx="1875815" cy="1406861"/>
              </a:xfrm>
              <a:prstGeom prst="rect">
                <a:avLst/>
              </a:prstGeom>
            </p:spPr>
          </p:pic>
        </p:grp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9AAD711-63F7-435D-84D6-791201A7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1789114"/>
              <a:ext cx="1419888" cy="798687"/>
            </a:xfrm>
            <a:prstGeom prst="rect">
              <a:avLst/>
            </a:prstGeom>
          </p:spPr>
        </p:pic>
        <p:pic>
          <p:nvPicPr>
            <p:cNvPr id="15" name="Picture 27">
              <a:extLst>
                <a:ext uri="{FF2B5EF4-FFF2-40B4-BE49-F238E27FC236}">
                  <a16:creationId xmlns:a16="http://schemas.microsoft.com/office/drawing/2014/main" id="{2FD3D38A-18BA-4BD7-AF43-A10DCCD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884" y="2587801"/>
              <a:ext cx="1419888" cy="7986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0C1861-2D3F-464F-AC62-FA7B744009D4}"/>
                </a:ext>
              </a:extLst>
            </p:cNvPr>
            <p:cNvSpPr txBox="1"/>
            <p:nvPr/>
          </p:nvSpPr>
          <p:spPr>
            <a:xfrm>
              <a:off x="278090" y="1405908"/>
              <a:ext cx="1669641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Chairs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83D539-D13D-493E-A8E3-B2C9C3521EDB}"/>
                </a:ext>
              </a:extLst>
            </p:cNvPr>
            <p:cNvSpPr txBox="1"/>
            <p:nvPr/>
          </p:nvSpPr>
          <p:spPr>
            <a:xfrm>
              <a:off x="1850434" y="1401766"/>
              <a:ext cx="1936788" cy="42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Things</a:t>
              </a: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ED0A9F43-7C32-4E31-AF72-8DBD109ED4BF}"/>
                </a:ext>
              </a:extLst>
            </p:cNvPr>
            <p:cNvSpPr/>
            <p:nvPr/>
          </p:nvSpPr>
          <p:spPr>
            <a:xfrm>
              <a:off x="411319" y="1354667"/>
              <a:ext cx="3259666" cy="2225134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1119DE-2CC1-4793-A89C-6739DAB8141F}"/>
                </a:ext>
              </a:extLst>
            </p:cNvPr>
            <p:cNvSpPr txBox="1"/>
            <p:nvPr/>
          </p:nvSpPr>
          <p:spPr>
            <a:xfrm>
              <a:off x="173964" y="3626437"/>
              <a:ext cx="3547537" cy="7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Large-scale synthetic datasets</a:t>
              </a:r>
              <a:endParaRPr lang="ko-KR" altLang="en-US" sz="1200" dirty="0"/>
            </a:p>
          </p:txBody>
        </p:sp>
      </p:grpSp>
      <p:graphicFrame>
        <p:nvGraphicFramePr>
          <p:cNvPr id="48" name="차트 47">
            <a:extLst>
              <a:ext uri="{FF2B5EF4-FFF2-40B4-BE49-F238E27FC236}">
                <a16:creationId xmlns:a16="http://schemas.microsoft.com/office/drawing/2014/main" id="{FE4E6527-7C24-4902-9570-133F6D202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814380"/>
              </p:ext>
            </p:extLst>
          </p:nvPr>
        </p:nvGraphicFramePr>
        <p:xfrm>
          <a:off x="3640434" y="3277943"/>
          <a:ext cx="507492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782C488A-589B-40FF-B601-F29E19D5DC48}"/>
              </a:ext>
            </a:extLst>
          </p:cNvPr>
          <p:cNvSpPr/>
          <p:nvPr/>
        </p:nvSpPr>
        <p:spPr>
          <a:xfrm>
            <a:off x="5333578" y="3168694"/>
            <a:ext cx="368581" cy="1249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97A97-363B-465D-A838-5C1A3BE9077F}"/>
              </a:ext>
            </a:extLst>
          </p:cNvPr>
          <p:cNvSpPr txBox="1"/>
          <p:nvPr/>
        </p:nvSpPr>
        <p:spPr>
          <a:xfrm>
            <a:off x="5590563" y="3445693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4472C4"/>
                </a:solidFill>
              </a:rPr>
              <a:t>Pretraining</a:t>
            </a:r>
            <a:endParaRPr lang="ko-KR" altLang="en-US" dirty="0">
              <a:solidFill>
                <a:srgbClr val="4472C4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714A2DDA-0D0C-44C4-81CC-6960982F3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036" y="1625621"/>
            <a:ext cx="1220513" cy="519671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16C117D6-F1DC-40F4-8483-BEA8F6B546D3}"/>
              </a:ext>
            </a:extLst>
          </p:cNvPr>
          <p:cNvGrpSpPr/>
          <p:nvPr/>
        </p:nvGrpSpPr>
        <p:grpSpPr>
          <a:xfrm>
            <a:off x="12031177" y="1354668"/>
            <a:ext cx="2308230" cy="1950987"/>
            <a:chOff x="3891082" y="1354667"/>
            <a:chExt cx="3547536" cy="299848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8F7CC-600A-49AE-9286-37325AF8E658}"/>
                </a:ext>
              </a:extLst>
            </p:cNvPr>
            <p:cNvSpPr txBox="1"/>
            <p:nvPr/>
          </p:nvSpPr>
          <p:spPr>
            <a:xfrm>
              <a:off x="4160885" y="1447830"/>
              <a:ext cx="3007934" cy="4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Sintel</a:t>
              </a:r>
              <a:endParaRPr lang="en-US" sz="1200" b="1" dirty="0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2831A2D-5C77-4975-9796-3536B0FD3151}"/>
                </a:ext>
              </a:extLst>
            </p:cNvPr>
            <p:cNvSpPr/>
            <p:nvPr/>
          </p:nvSpPr>
          <p:spPr>
            <a:xfrm>
              <a:off x="4540674" y="1354667"/>
              <a:ext cx="2258058" cy="2245775"/>
            </a:xfrm>
            <a:prstGeom prst="roundRect">
              <a:avLst>
                <a:gd name="adj" fmla="val 882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772D16-C723-4FEB-8731-76629176223E}"/>
                </a:ext>
              </a:extLst>
            </p:cNvPr>
            <p:cNvSpPr txBox="1"/>
            <p:nvPr/>
          </p:nvSpPr>
          <p:spPr>
            <a:xfrm>
              <a:off x="3891082" y="3643618"/>
              <a:ext cx="3547536" cy="7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Unlabeled</a:t>
              </a:r>
              <a:br>
                <a:rPr lang="en-US" altLang="ko-KR" sz="1200" dirty="0"/>
              </a:br>
              <a:r>
                <a:rPr lang="en-US" altLang="ko-KR" sz="1200" dirty="0"/>
                <a:t>Target dataset</a:t>
              </a:r>
              <a:endParaRPr lang="ko-KR" altLang="en-US" sz="1200" dirty="0"/>
            </a:p>
          </p:txBody>
        </p:sp>
      </p:grp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7136A31-462D-4804-A204-A0D6E552111D}"/>
              </a:ext>
            </a:extLst>
          </p:cNvPr>
          <p:cNvSpPr/>
          <p:nvPr/>
        </p:nvSpPr>
        <p:spPr>
          <a:xfrm>
            <a:off x="12608016" y="2228103"/>
            <a:ext cx="1124823" cy="4616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Missing label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1B4B7-6736-4944-9E9B-F02FDA6A3500}"/>
              </a:ext>
            </a:extLst>
          </p:cNvPr>
          <p:cNvSpPr txBox="1"/>
          <p:nvPr/>
        </p:nvSpPr>
        <p:spPr>
          <a:xfrm>
            <a:off x="4282694" y="6489766"/>
            <a:ext cx="443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EPE on target dataset (Sintel Final)</a:t>
            </a:r>
            <a:endParaRPr lang="ko-KR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8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3|3.4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3|3.4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4|6.6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2"/>
</p:tagLst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바른고딕">
      <a:majorFont>
        <a:latin typeface="나눔바른고딕"/>
        <a:ea typeface="나눔바른고딕"/>
        <a:cs typeface=""/>
      </a:majorFont>
      <a:minorFont>
        <a:latin typeface="나눔바른고딕"/>
        <a:ea typeface="나눔바른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4499</TotalTime>
  <Words>953</Words>
  <Application>Microsoft Office PowerPoint</Application>
  <PresentationFormat>와이드스크린</PresentationFormat>
  <Paragraphs>365</Paragraphs>
  <Slides>29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1" baseType="lpstr">
      <vt:lpstr>Open Sans</vt:lpstr>
      <vt:lpstr>나눔바른고딕</vt:lpstr>
      <vt:lpstr>나눔바른고딕 Light</vt:lpstr>
      <vt:lpstr>나눔스퀘어</vt:lpstr>
      <vt:lpstr>맑은 고딕</vt:lpstr>
      <vt:lpstr>Arial</vt:lpstr>
      <vt:lpstr>Calibri</vt:lpstr>
      <vt:lpstr>Cambria Math</vt:lpstr>
      <vt:lpstr>helvetica</vt:lpstr>
      <vt:lpstr>Times New Roman</vt:lpstr>
      <vt:lpstr>Wingdings</vt:lpstr>
      <vt:lpstr>Office Theme</vt:lpstr>
      <vt:lpstr>Semi-Supervised Learning of Optical Flow by Flow Supervisor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DAVIS dataset (real-world, 1080p)</vt:lpstr>
      <vt:lpstr>DAVIS dataset (real-world, 1080p)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Semi-Supervised Learning of Optical Flow by Flow Supervisor</dc:title>
  <dc:creator>Woobin Im</dc:creator>
  <cp:lastModifiedBy>Woobin Im</cp:lastModifiedBy>
  <cp:revision>98</cp:revision>
  <dcterms:created xsi:type="dcterms:W3CDTF">2022-09-29T08:05:23Z</dcterms:created>
  <dcterms:modified xsi:type="dcterms:W3CDTF">2023-01-09T06:29:00Z</dcterms:modified>
</cp:coreProperties>
</file>