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sldIdLst>
    <p:sldId id="256" r:id="rId2"/>
  </p:sldIdLst>
  <p:sldSz cx="30275213" cy="42803763"/>
  <p:notesSz cx="6858000" cy="9144000"/>
  <p:defaultTextStyle>
    <a:defPPr>
      <a:defRPr lang="en-US"/>
    </a:defPPr>
    <a:lvl1pPr marL="0" algn="l" defTabSz="3507611" rtl="0" eaLnBrk="1" latinLnBrk="0" hangingPunct="1">
      <a:defRPr sz="6905" kern="1200">
        <a:solidFill>
          <a:schemeClr val="tx1"/>
        </a:solidFill>
        <a:latin typeface="+mn-lt"/>
        <a:ea typeface="+mn-ea"/>
        <a:cs typeface="+mn-cs"/>
      </a:defRPr>
    </a:lvl1pPr>
    <a:lvl2pPr marL="1753806" algn="l" defTabSz="3507611" rtl="0" eaLnBrk="1" latinLnBrk="0" hangingPunct="1">
      <a:defRPr sz="6905" kern="1200">
        <a:solidFill>
          <a:schemeClr val="tx1"/>
        </a:solidFill>
        <a:latin typeface="+mn-lt"/>
        <a:ea typeface="+mn-ea"/>
        <a:cs typeface="+mn-cs"/>
      </a:defRPr>
    </a:lvl2pPr>
    <a:lvl3pPr marL="3507611" algn="l" defTabSz="3507611" rtl="0" eaLnBrk="1" latinLnBrk="0" hangingPunct="1">
      <a:defRPr sz="6905" kern="1200">
        <a:solidFill>
          <a:schemeClr val="tx1"/>
        </a:solidFill>
        <a:latin typeface="+mn-lt"/>
        <a:ea typeface="+mn-ea"/>
        <a:cs typeface="+mn-cs"/>
      </a:defRPr>
    </a:lvl3pPr>
    <a:lvl4pPr marL="5261418" algn="l" defTabSz="3507611" rtl="0" eaLnBrk="1" latinLnBrk="0" hangingPunct="1">
      <a:defRPr sz="6905" kern="1200">
        <a:solidFill>
          <a:schemeClr val="tx1"/>
        </a:solidFill>
        <a:latin typeface="+mn-lt"/>
        <a:ea typeface="+mn-ea"/>
        <a:cs typeface="+mn-cs"/>
      </a:defRPr>
    </a:lvl4pPr>
    <a:lvl5pPr marL="7015223" algn="l" defTabSz="3507611" rtl="0" eaLnBrk="1" latinLnBrk="0" hangingPunct="1">
      <a:defRPr sz="6905" kern="1200">
        <a:solidFill>
          <a:schemeClr val="tx1"/>
        </a:solidFill>
        <a:latin typeface="+mn-lt"/>
        <a:ea typeface="+mn-ea"/>
        <a:cs typeface="+mn-cs"/>
      </a:defRPr>
    </a:lvl5pPr>
    <a:lvl6pPr marL="8769029" algn="l" defTabSz="3507611" rtl="0" eaLnBrk="1" latinLnBrk="0" hangingPunct="1">
      <a:defRPr sz="6905" kern="1200">
        <a:solidFill>
          <a:schemeClr val="tx1"/>
        </a:solidFill>
        <a:latin typeface="+mn-lt"/>
        <a:ea typeface="+mn-ea"/>
        <a:cs typeface="+mn-cs"/>
      </a:defRPr>
    </a:lvl6pPr>
    <a:lvl7pPr marL="10522835" algn="l" defTabSz="3507611" rtl="0" eaLnBrk="1" latinLnBrk="0" hangingPunct="1">
      <a:defRPr sz="6905" kern="1200">
        <a:solidFill>
          <a:schemeClr val="tx1"/>
        </a:solidFill>
        <a:latin typeface="+mn-lt"/>
        <a:ea typeface="+mn-ea"/>
        <a:cs typeface="+mn-cs"/>
      </a:defRPr>
    </a:lvl7pPr>
    <a:lvl8pPr marL="12276641" algn="l" defTabSz="3507611" rtl="0" eaLnBrk="1" latinLnBrk="0" hangingPunct="1">
      <a:defRPr sz="6905" kern="1200">
        <a:solidFill>
          <a:schemeClr val="tx1"/>
        </a:solidFill>
        <a:latin typeface="+mn-lt"/>
        <a:ea typeface="+mn-ea"/>
        <a:cs typeface="+mn-cs"/>
      </a:defRPr>
    </a:lvl8pPr>
    <a:lvl9pPr marL="14030447" algn="l" defTabSz="3507611" rtl="0" eaLnBrk="1" latinLnBrk="0" hangingPunct="1">
      <a:defRPr sz="6905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8CCD"/>
    <a:srgbClr val="F2F2F2"/>
    <a:srgbClr val="FF0000"/>
    <a:srgbClr val="ED7D31"/>
    <a:srgbClr val="2082C9"/>
    <a:srgbClr val="004C9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9"/>
    <p:restoredTop sz="94292" autoAdjust="0"/>
  </p:normalViewPr>
  <p:slideViewPr>
    <p:cSldViewPr snapToGrid="0" snapToObjects="1">
      <p:cViewPr varScale="1">
        <p:scale>
          <a:sx n="20" d="100"/>
          <a:sy n="20" d="100"/>
        </p:scale>
        <p:origin x="2910" y="90"/>
      </p:cViewPr>
      <p:guideLst/>
    </p:cSldViewPr>
  </p:slideViewPr>
  <p:notesTextViewPr>
    <p:cViewPr>
      <p:scale>
        <a:sx n="150" d="100"/>
        <a:sy n="15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70641" y="7005156"/>
            <a:ext cx="25733931" cy="14902051"/>
          </a:xfrm>
        </p:spPr>
        <p:txBody>
          <a:bodyPr anchor="b"/>
          <a:lstStyle>
            <a:lvl1pPr algn="ctr">
              <a:defRPr sz="19865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784402" y="22481887"/>
            <a:ext cx="22706410" cy="10334331"/>
          </a:xfrm>
        </p:spPr>
        <p:txBody>
          <a:bodyPr/>
          <a:lstStyle>
            <a:lvl1pPr marL="0" indent="0" algn="ctr">
              <a:buNone/>
              <a:defRPr sz="7946"/>
            </a:lvl1pPr>
            <a:lvl2pPr marL="1513743" indent="0" algn="ctr">
              <a:buNone/>
              <a:defRPr sz="6622"/>
            </a:lvl2pPr>
            <a:lvl3pPr marL="3027487" indent="0" algn="ctr">
              <a:buNone/>
              <a:defRPr sz="5960"/>
            </a:lvl3pPr>
            <a:lvl4pPr marL="4541230" indent="0" algn="ctr">
              <a:buNone/>
              <a:defRPr sz="5297"/>
            </a:lvl4pPr>
            <a:lvl5pPr marL="6054974" indent="0" algn="ctr">
              <a:buNone/>
              <a:defRPr sz="5297"/>
            </a:lvl5pPr>
            <a:lvl6pPr marL="7568717" indent="0" algn="ctr">
              <a:buNone/>
              <a:defRPr sz="5297"/>
            </a:lvl6pPr>
            <a:lvl7pPr marL="9082461" indent="0" algn="ctr">
              <a:buNone/>
              <a:defRPr sz="5297"/>
            </a:lvl7pPr>
            <a:lvl8pPr marL="10596204" indent="0" algn="ctr">
              <a:buNone/>
              <a:defRPr sz="5297"/>
            </a:lvl8pPr>
            <a:lvl9pPr marL="12109948" indent="0" algn="ctr">
              <a:buNone/>
              <a:defRPr sz="5297"/>
            </a:lvl9pPr>
          </a:lstStyle>
          <a:p>
            <a:r>
              <a:rPr lang="ko-KR" altLang="en-US"/>
              <a:t>클릭하여 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22F54-B904-1D49-9C90-4FF2A0BE2A64}" type="datetimeFigureOut">
              <a:rPr lang="en-US" smtClean="0"/>
              <a:t>1/31/2019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9E7117-BD3C-5740-9695-B338EA6A7E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64887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22F54-B904-1D49-9C90-4FF2A0BE2A64}" type="datetimeFigureOut">
              <a:rPr lang="en-US" smtClean="0"/>
              <a:t>1/31/2019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9E7117-BD3C-5740-9695-B338EA6A7E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382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665701" y="2278904"/>
            <a:ext cx="6528093" cy="36274211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081423" y="2278904"/>
            <a:ext cx="19205838" cy="36274211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22F54-B904-1D49-9C90-4FF2A0BE2A64}" type="datetimeFigureOut">
              <a:rPr lang="en-US" smtClean="0"/>
              <a:t>1/31/2019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9E7117-BD3C-5740-9695-B338EA6A7E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36311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22F54-B904-1D49-9C90-4FF2A0BE2A64}" type="datetimeFigureOut">
              <a:rPr lang="en-US" smtClean="0"/>
              <a:t>1/31/2019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9E7117-BD3C-5740-9695-B338EA6A7E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44684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65654" y="10671229"/>
            <a:ext cx="26112371" cy="17805173"/>
          </a:xfrm>
        </p:spPr>
        <p:txBody>
          <a:bodyPr anchor="b"/>
          <a:lstStyle>
            <a:lvl1pPr>
              <a:defRPr sz="19865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65654" y="28644846"/>
            <a:ext cx="26112371" cy="9363320"/>
          </a:xfrm>
        </p:spPr>
        <p:txBody>
          <a:bodyPr/>
          <a:lstStyle>
            <a:lvl1pPr marL="0" indent="0">
              <a:buNone/>
              <a:defRPr sz="7946">
                <a:solidFill>
                  <a:schemeClr val="tx1"/>
                </a:solidFill>
              </a:defRPr>
            </a:lvl1pPr>
            <a:lvl2pPr marL="1513743" indent="0">
              <a:buNone/>
              <a:defRPr sz="6622">
                <a:solidFill>
                  <a:schemeClr val="tx1">
                    <a:tint val="75000"/>
                  </a:schemeClr>
                </a:solidFill>
              </a:defRPr>
            </a:lvl2pPr>
            <a:lvl3pPr marL="3027487" indent="0">
              <a:buNone/>
              <a:defRPr sz="5960">
                <a:solidFill>
                  <a:schemeClr val="tx1">
                    <a:tint val="75000"/>
                  </a:schemeClr>
                </a:solidFill>
              </a:defRPr>
            </a:lvl3pPr>
            <a:lvl4pPr marL="4541230" indent="0">
              <a:buNone/>
              <a:defRPr sz="5297">
                <a:solidFill>
                  <a:schemeClr val="tx1">
                    <a:tint val="75000"/>
                  </a:schemeClr>
                </a:solidFill>
              </a:defRPr>
            </a:lvl4pPr>
            <a:lvl5pPr marL="6054974" indent="0">
              <a:buNone/>
              <a:defRPr sz="5297">
                <a:solidFill>
                  <a:schemeClr val="tx1">
                    <a:tint val="75000"/>
                  </a:schemeClr>
                </a:solidFill>
              </a:defRPr>
            </a:lvl5pPr>
            <a:lvl6pPr marL="7568717" indent="0">
              <a:buNone/>
              <a:defRPr sz="5297">
                <a:solidFill>
                  <a:schemeClr val="tx1">
                    <a:tint val="75000"/>
                  </a:schemeClr>
                </a:solidFill>
              </a:defRPr>
            </a:lvl6pPr>
            <a:lvl7pPr marL="9082461" indent="0">
              <a:buNone/>
              <a:defRPr sz="5297">
                <a:solidFill>
                  <a:schemeClr val="tx1">
                    <a:tint val="75000"/>
                  </a:schemeClr>
                </a:solidFill>
              </a:defRPr>
            </a:lvl7pPr>
            <a:lvl8pPr marL="10596204" indent="0">
              <a:buNone/>
              <a:defRPr sz="5297">
                <a:solidFill>
                  <a:schemeClr val="tx1">
                    <a:tint val="75000"/>
                  </a:schemeClr>
                </a:solidFill>
              </a:defRPr>
            </a:lvl8pPr>
            <a:lvl9pPr marL="12109948" indent="0">
              <a:buNone/>
              <a:defRPr sz="529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22F54-B904-1D49-9C90-4FF2A0BE2A64}" type="datetimeFigureOut">
              <a:rPr lang="en-US" smtClean="0"/>
              <a:t>1/31/2019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9E7117-BD3C-5740-9695-B338EA6A7E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74168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081421" y="11394520"/>
            <a:ext cx="12866966" cy="27158594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326826" y="11394520"/>
            <a:ext cx="12866966" cy="27158594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22F54-B904-1D49-9C90-4FF2A0BE2A64}" type="datetimeFigureOut">
              <a:rPr lang="en-US" smtClean="0"/>
              <a:t>1/31/2019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9E7117-BD3C-5740-9695-B338EA6A7E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00971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85364" y="2278913"/>
            <a:ext cx="26112371" cy="8273416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85368" y="10492870"/>
            <a:ext cx="12807832" cy="5142393"/>
          </a:xfrm>
        </p:spPr>
        <p:txBody>
          <a:bodyPr anchor="b"/>
          <a:lstStyle>
            <a:lvl1pPr marL="0" indent="0">
              <a:buNone/>
              <a:defRPr sz="7946" b="1"/>
            </a:lvl1pPr>
            <a:lvl2pPr marL="1513743" indent="0">
              <a:buNone/>
              <a:defRPr sz="6622" b="1"/>
            </a:lvl2pPr>
            <a:lvl3pPr marL="3027487" indent="0">
              <a:buNone/>
              <a:defRPr sz="5960" b="1"/>
            </a:lvl3pPr>
            <a:lvl4pPr marL="4541230" indent="0">
              <a:buNone/>
              <a:defRPr sz="5297" b="1"/>
            </a:lvl4pPr>
            <a:lvl5pPr marL="6054974" indent="0">
              <a:buNone/>
              <a:defRPr sz="5297" b="1"/>
            </a:lvl5pPr>
            <a:lvl6pPr marL="7568717" indent="0">
              <a:buNone/>
              <a:defRPr sz="5297" b="1"/>
            </a:lvl6pPr>
            <a:lvl7pPr marL="9082461" indent="0">
              <a:buNone/>
              <a:defRPr sz="5297" b="1"/>
            </a:lvl7pPr>
            <a:lvl8pPr marL="10596204" indent="0">
              <a:buNone/>
              <a:defRPr sz="5297" b="1"/>
            </a:lvl8pPr>
            <a:lvl9pPr marL="12109948" indent="0">
              <a:buNone/>
              <a:defRPr sz="5297" b="1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085368" y="15635264"/>
            <a:ext cx="12807832" cy="22997117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5326828" y="10492870"/>
            <a:ext cx="12870909" cy="5142393"/>
          </a:xfrm>
        </p:spPr>
        <p:txBody>
          <a:bodyPr anchor="b"/>
          <a:lstStyle>
            <a:lvl1pPr marL="0" indent="0">
              <a:buNone/>
              <a:defRPr sz="7946" b="1"/>
            </a:lvl1pPr>
            <a:lvl2pPr marL="1513743" indent="0">
              <a:buNone/>
              <a:defRPr sz="6622" b="1"/>
            </a:lvl2pPr>
            <a:lvl3pPr marL="3027487" indent="0">
              <a:buNone/>
              <a:defRPr sz="5960" b="1"/>
            </a:lvl3pPr>
            <a:lvl4pPr marL="4541230" indent="0">
              <a:buNone/>
              <a:defRPr sz="5297" b="1"/>
            </a:lvl4pPr>
            <a:lvl5pPr marL="6054974" indent="0">
              <a:buNone/>
              <a:defRPr sz="5297" b="1"/>
            </a:lvl5pPr>
            <a:lvl6pPr marL="7568717" indent="0">
              <a:buNone/>
              <a:defRPr sz="5297" b="1"/>
            </a:lvl6pPr>
            <a:lvl7pPr marL="9082461" indent="0">
              <a:buNone/>
              <a:defRPr sz="5297" b="1"/>
            </a:lvl7pPr>
            <a:lvl8pPr marL="10596204" indent="0">
              <a:buNone/>
              <a:defRPr sz="5297" b="1"/>
            </a:lvl8pPr>
            <a:lvl9pPr marL="12109948" indent="0">
              <a:buNone/>
              <a:defRPr sz="5297" b="1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5326828" y="15635264"/>
            <a:ext cx="12870909" cy="22997117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22F54-B904-1D49-9C90-4FF2A0BE2A64}" type="datetimeFigureOut">
              <a:rPr lang="en-US" smtClean="0"/>
              <a:t>1/31/2019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9E7117-BD3C-5740-9695-B338EA6A7E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60151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22F54-B904-1D49-9C90-4FF2A0BE2A64}" type="datetimeFigureOut">
              <a:rPr lang="en-US" smtClean="0"/>
              <a:t>1/31/2019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9E7117-BD3C-5740-9695-B338EA6A7E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42545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22F54-B904-1D49-9C90-4FF2A0BE2A64}" type="datetimeFigureOut">
              <a:rPr lang="en-US" smtClean="0"/>
              <a:t>1/31/2019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9E7117-BD3C-5740-9695-B338EA6A7E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3593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85364" y="2853584"/>
            <a:ext cx="9764544" cy="9987545"/>
          </a:xfrm>
        </p:spPr>
        <p:txBody>
          <a:bodyPr anchor="b"/>
          <a:lstStyle>
            <a:lvl1pPr>
              <a:defRPr sz="10595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870909" y="6162959"/>
            <a:ext cx="15326827" cy="30418415"/>
          </a:xfrm>
        </p:spPr>
        <p:txBody>
          <a:bodyPr/>
          <a:lstStyle>
            <a:lvl1pPr>
              <a:defRPr sz="10595"/>
            </a:lvl1pPr>
            <a:lvl2pPr>
              <a:defRPr sz="9271"/>
            </a:lvl2pPr>
            <a:lvl3pPr>
              <a:defRPr sz="7946"/>
            </a:lvl3pPr>
            <a:lvl4pPr>
              <a:defRPr sz="6622"/>
            </a:lvl4pPr>
            <a:lvl5pPr>
              <a:defRPr sz="6622"/>
            </a:lvl5pPr>
            <a:lvl6pPr>
              <a:defRPr sz="6622"/>
            </a:lvl6pPr>
            <a:lvl7pPr>
              <a:defRPr sz="6622"/>
            </a:lvl7pPr>
            <a:lvl8pPr>
              <a:defRPr sz="6622"/>
            </a:lvl8pPr>
            <a:lvl9pPr>
              <a:defRPr sz="6622"/>
            </a:lvl9pPr>
          </a:lstStyle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85364" y="12841129"/>
            <a:ext cx="9764544" cy="23789780"/>
          </a:xfrm>
        </p:spPr>
        <p:txBody>
          <a:bodyPr/>
          <a:lstStyle>
            <a:lvl1pPr marL="0" indent="0">
              <a:buNone/>
              <a:defRPr sz="5297"/>
            </a:lvl1pPr>
            <a:lvl2pPr marL="1513743" indent="0">
              <a:buNone/>
              <a:defRPr sz="4635"/>
            </a:lvl2pPr>
            <a:lvl3pPr marL="3027487" indent="0">
              <a:buNone/>
              <a:defRPr sz="3973"/>
            </a:lvl3pPr>
            <a:lvl4pPr marL="4541230" indent="0">
              <a:buNone/>
              <a:defRPr sz="3311"/>
            </a:lvl4pPr>
            <a:lvl5pPr marL="6054974" indent="0">
              <a:buNone/>
              <a:defRPr sz="3311"/>
            </a:lvl5pPr>
            <a:lvl6pPr marL="7568717" indent="0">
              <a:buNone/>
              <a:defRPr sz="3311"/>
            </a:lvl6pPr>
            <a:lvl7pPr marL="9082461" indent="0">
              <a:buNone/>
              <a:defRPr sz="3311"/>
            </a:lvl7pPr>
            <a:lvl8pPr marL="10596204" indent="0">
              <a:buNone/>
              <a:defRPr sz="3311"/>
            </a:lvl8pPr>
            <a:lvl9pPr marL="12109948" indent="0">
              <a:buNone/>
              <a:defRPr sz="3311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22F54-B904-1D49-9C90-4FF2A0BE2A64}" type="datetimeFigureOut">
              <a:rPr lang="en-US" smtClean="0"/>
              <a:t>1/31/2019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9E7117-BD3C-5740-9695-B338EA6A7E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91595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85364" y="2853584"/>
            <a:ext cx="9764544" cy="9987545"/>
          </a:xfrm>
        </p:spPr>
        <p:txBody>
          <a:bodyPr anchor="b"/>
          <a:lstStyle>
            <a:lvl1pPr>
              <a:defRPr sz="10595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870909" y="6162959"/>
            <a:ext cx="15326827" cy="30418415"/>
          </a:xfrm>
        </p:spPr>
        <p:txBody>
          <a:bodyPr anchor="t"/>
          <a:lstStyle>
            <a:lvl1pPr marL="0" indent="0">
              <a:buNone/>
              <a:defRPr sz="10595"/>
            </a:lvl1pPr>
            <a:lvl2pPr marL="1513743" indent="0">
              <a:buNone/>
              <a:defRPr sz="9271"/>
            </a:lvl2pPr>
            <a:lvl3pPr marL="3027487" indent="0">
              <a:buNone/>
              <a:defRPr sz="7946"/>
            </a:lvl3pPr>
            <a:lvl4pPr marL="4541230" indent="0">
              <a:buNone/>
              <a:defRPr sz="6622"/>
            </a:lvl4pPr>
            <a:lvl5pPr marL="6054974" indent="0">
              <a:buNone/>
              <a:defRPr sz="6622"/>
            </a:lvl5pPr>
            <a:lvl6pPr marL="7568717" indent="0">
              <a:buNone/>
              <a:defRPr sz="6622"/>
            </a:lvl6pPr>
            <a:lvl7pPr marL="9082461" indent="0">
              <a:buNone/>
              <a:defRPr sz="6622"/>
            </a:lvl7pPr>
            <a:lvl8pPr marL="10596204" indent="0">
              <a:buNone/>
              <a:defRPr sz="6622"/>
            </a:lvl8pPr>
            <a:lvl9pPr marL="12109948" indent="0">
              <a:buNone/>
              <a:defRPr sz="6622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85364" y="12841129"/>
            <a:ext cx="9764544" cy="23789780"/>
          </a:xfrm>
        </p:spPr>
        <p:txBody>
          <a:bodyPr/>
          <a:lstStyle>
            <a:lvl1pPr marL="0" indent="0">
              <a:buNone/>
              <a:defRPr sz="5297"/>
            </a:lvl1pPr>
            <a:lvl2pPr marL="1513743" indent="0">
              <a:buNone/>
              <a:defRPr sz="4635"/>
            </a:lvl2pPr>
            <a:lvl3pPr marL="3027487" indent="0">
              <a:buNone/>
              <a:defRPr sz="3973"/>
            </a:lvl3pPr>
            <a:lvl4pPr marL="4541230" indent="0">
              <a:buNone/>
              <a:defRPr sz="3311"/>
            </a:lvl4pPr>
            <a:lvl5pPr marL="6054974" indent="0">
              <a:buNone/>
              <a:defRPr sz="3311"/>
            </a:lvl5pPr>
            <a:lvl6pPr marL="7568717" indent="0">
              <a:buNone/>
              <a:defRPr sz="3311"/>
            </a:lvl6pPr>
            <a:lvl7pPr marL="9082461" indent="0">
              <a:buNone/>
              <a:defRPr sz="3311"/>
            </a:lvl7pPr>
            <a:lvl8pPr marL="10596204" indent="0">
              <a:buNone/>
              <a:defRPr sz="3311"/>
            </a:lvl8pPr>
            <a:lvl9pPr marL="12109948" indent="0">
              <a:buNone/>
              <a:defRPr sz="3311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22F54-B904-1D49-9C90-4FF2A0BE2A64}" type="datetimeFigureOut">
              <a:rPr lang="en-US" smtClean="0"/>
              <a:t>1/31/2019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9E7117-BD3C-5740-9695-B338EA6A7E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44890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081421" y="2278913"/>
            <a:ext cx="26112371" cy="82734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81421" y="11394520"/>
            <a:ext cx="26112371" cy="271585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081421" y="39672756"/>
            <a:ext cx="6811923" cy="227890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97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522F54-B904-1D49-9C90-4FF2A0BE2A64}" type="datetimeFigureOut">
              <a:rPr lang="en-US" smtClean="0"/>
              <a:t>1/31/2019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028665" y="39672756"/>
            <a:ext cx="10217884" cy="227890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97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1381869" y="39672756"/>
            <a:ext cx="6811923" cy="227890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97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9E7117-BD3C-5740-9695-B338EA6A7E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06201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3027487" rtl="0" eaLnBrk="1" latinLnBrk="1" hangingPunct="1">
        <a:lnSpc>
          <a:spcPct val="90000"/>
        </a:lnSpc>
        <a:spcBef>
          <a:spcPct val="0"/>
        </a:spcBef>
        <a:buNone/>
        <a:defRPr sz="1456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756872" indent="-756872" algn="l" defTabSz="3027487" rtl="0" eaLnBrk="1" latinLnBrk="1" hangingPunct="1">
        <a:lnSpc>
          <a:spcPct val="90000"/>
        </a:lnSpc>
        <a:spcBef>
          <a:spcPts val="3311"/>
        </a:spcBef>
        <a:buFont typeface="Arial" panose="020B0604020202020204" pitchFamily="34" charset="0"/>
        <a:buChar char="•"/>
        <a:defRPr sz="9271" kern="1200">
          <a:solidFill>
            <a:schemeClr val="tx1"/>
          </a:solidFill>
          <a:latin typeface="+mn-lt"/>
          <a:ea typeface="+mn-ea"/>
          <a:cs typeface="+mn-cs"/>
        </a:defRPr>
      </a:lvl1pPr>
      <a:lvl2pPr marL="2270615" indent="-756872" algn="l" defTabSz="3027487" rtl="0" eaLnBrk="1" latinLnBrk="1" hangingPunct="1">
        <a:lnSpc>
          <a:spcPct val="90000"/>
        </a:lnSpc>
        <a:spcBef>
          <a:spcPts val="1655"/>
        </a:spcBef>
        <a:buFont typeface="Arial" panose="020B0604020202020204" pitchFamily="34" charset="0"/>
        <a:buChar char="•"/>
        <a:defRPr sz="7946" kern="1200">
          <a:solidFill>
            <a:schemeClr val="tx1"/>
          </a:solidFill>
          <a:latin typeface="+mn-lt"/>
          <a:ea typeface="+mn-ea"/>
          <a:cs typeface="+mn-cs"/>
        </a:defRPr>
      </a:lvl2pPr>
      <a:lvl3pPr marL="3784359" indent="-756872" algn="l" defTabSz="3027487" rtl="0" eaLnBrk="1" latinLnBrk="1" hangingPunct="1">
        <a:lnSpc>
          <a:spcPct val="90000"/>
        </a:lnSpc>
        <a:spcBef>
          <a:spcPts val="1655"/>
        </a:spcBef>
        <a:buFont typeface="Arial" panose="020B0604020202020204" pitchFamily="34" charset="0"/>
        <a:buChar char="•"/>
        <a:defRPr sz="6622" kern="1200">
          <a:solidFill>
            <a:schemeClr val="tx1"/>
          </a:solidFill>
          <a:latin typeface="+mn-lt"/>
          <a:ea typeface="+mn-ea"/>
          <a:cs typeface="+mn-cs"/>
        </a:defRPr>
      </a:lvl3pPr>
      <a:lvl4pPr marL="5298102" indent="-756872" algn="l" defTabSz="3027487" rtl="0" eaLnBrk="1" latinLnBrk="1" hangingPunct="1">
        <a:lnSpc>
          <a:spcPct val="90000"/>
        </a:lnSpc>
        <a:spcBef>
          <a:spcPts val="1655"/>
        </a:spcBef>
        <a:buFont typeface="Arial" panose="020B0604020202020204" pitchFamily="34" charset="0"/>
        <a:buChar char="•"/>
        <a:defRPr sz="5960" kern="1200">
          <a:solidFill>
            <a:schemeClr val="tx1"/>
          </a:solidFill>
          <a:latin typeface="+mn-lt"/>
          <a:ea typeface="+mn-ea"/>
          <a:cs typeface="+mn-cs"/>
        </a:defRPr>
      </a:lvl4pPr>
      <a:lvl5pPr marL="6811846" indent="-756872" algn="l" defTabSz="3027487" rtl="0" eaLnBrk="1" latinLnBrk="1" hangingPunct="1">
        <a:lnSpc>
          <a:spcPct val="90000"/>
        </a:lnSpc>
        <a:spcBef>
          <a:spcPts val="1655"/>
        </a:spcBef>
        <a:buFont typeface="Arial" panose="020B0604020202020204" pitchFamily="34" charset="0"/>
        <a:buChar char="•"/>
        <a:defRPr sz="5960" kern="1200">
          <a:solidFill>
            <a:schemeClr val="tx1"/>
          </a:solidFill>
          <a:latin typeface="+mn-lt"/>
          <a:ea typeface="+mn-ea"/>
          <a:cs typeface="+mn-cs"/>
        </a:defRPr>
      </a:lvl5pPr>
      <a:lvl6pPr marL="8325589" indent="-756872" algn="l" defTabSz="3027487" rtl="0" eaLnBrk="1" latinLnBrk="1" hangingPunct="1">
        <a:lnSpc>
          <a:spcPct val="90000"/>
        </a:lnSpc>
        <a:spcBef>
          <a:spcPts val="1655"/>
        </a:spcBef>
        <a:buFont typeface="Arial" panose="020B0604020202020204" pitchFamily="34" charset="0"/>
        <a:buChar char="•"/>
        <a:defRPr sz="5960" kern="1200">
          <a:solidFill>
            <a:schemeClr val="tx1"/>
          </a:solidFill>
          <a:latin typeface="+mn-lt"/>
          <a:ea typeface="+mn-ea"/>
          <a:cs typeface="+mn-cs"/>
        </a:defRPr>
      </a:lvl6pPr>
      <a:lvl7pPr marL="9839333" indent="-756872" algn="l" defTabSz="3027487" rtl="0" eaLnBrk="1" latinLnBrk="1" hangingPunct="1">
        <a:lnSpc>
          <a:spcPct val="90000"/>
        </a:lnSpc>
        <a:spcBef>
          <a:spcPts val="1655"/>
        </a:spcBef>
        <a:buFont typeface="Arial" panose="020B0604020202020204" pitchFamily="34" charset="0"/>
        <a:buChar char="•"/>
        <a:defRPr sz="5960" kern="1200">
          <a:solidFill>
            <a:schemeClr val="tx1"/>
          </a:solidFill>
          <a:latin typeface="+mn-lt"/>
          <a:ea typeface="+mn-ea"/>
          <a:cs typeface="+mn-cs"/>
        </a:defRPr>
      </a:lvl7pPr>
      <a:lvl8pPr marL="11353076" indent="-756872" algn="l" defTabSz="3027487" rtl="0" eaLnBrk="1" latinLnBrk="1" hangingPunct="1">
        <a:lnSpc>
          <a:spcPct val="90000"/>
        </a:lnSpc>
        <a:spcBef>
          <a:spcPts val="1655"/>
        </a:spcBef>
        <a:buFont typeface="Arial" panose="020B0604020202020204" pitchFamily="34" charset="0"/>
        <a:buChar char="•"/>
        <a:defRPr sz="5960" kern="1200">
          <a:solidFill>
            <a:schemeClr val="tx1"/>
          </a:solidFill>
          <a:latin typeface="+mn-lt"/>
          <a:ea typeface="+mn-ea"/>
          <a:cs typeface="+mn-cs"/>
        </a:defRPr>
      </a:lvl8pPr>
      <a:lvl9pPr marL="12866820" indent="-756872" algn="l" defTabSz="3027487" rtl="0" eaLnBrk="1" latinLnBrk="1" hangingPunct="1">
        <a:lnSpc>
          <a:spcPct val="90000"/>
        </a:lnSpc>
        <a:spcBef>
          <a:spcPts val="1655"/>
        </a:spcBef>
        <a:buFont typeface="Arial" panose="020B0604020202020204" pitchFamily="34" charset="0"/>
        <a:buChar char="•"/>
        <a:defRPr sz="59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027487" rtl="0" eaLnBrk="1" latinLnBrk="1" hangingPunct="1">
        <a:defRPr sz="5960" kern="1200">
          <a:solidFill>
            <a:schemeClr val="tx1"/>
          </a:solidFill>
          <a:latin typeface="+mn-lt"/>
          <a:ea typeface="+mn-ea"/>
          <a:cs typeface="+mn-cs"/>
        </a:defRPr>
      </a:lvl1pPr>
      <a:lvl2pPr marL="1513743" algn="l" defTabSz="3027487" rtl="0" eaLnBrk="1" latinLnBrk="1" hangingPunct="1">
        <a:defRPr sz="5960" kern="1200">
          <a:solidFill>
            <a:schemeClr val="tx1"/>
          </a:solidFill>
          <a:latin typeface="+mn-lt"/>
          <a:ea typeface="+mn-ea"/>
          <a:cs typeface="+mn-cs"/>
        </a:defRPr>
      </a:lvl2pPr>
      <a:lvl3pPr marL="3027487" algn="l" defTabSz="3027487" rtl="0" eaLnBrk="1" latinLnBrk="1" hangingPunct="1">
        <a:defRPr sz="5960" kern="1200">
          <a:solidFill>
            <a:schemeClr val="tx1"/>
          </a:solidFill>
          <a:latin typeface="+mn-lt"/>
          <a:ea typeface="+mn-ea"/>
          <a:cs typeface="+mn-cs"/>
        </a:defRPr>
      </a:lvl3pPr>
      <a:lvl4pPr marL="4541230" algn="l" defTabSz="3027487" rtl="0" eaLnBrk="1" latinLnBrk="1" hangingPunct="1">
        <a:defRPr sz="5960" kern="1200">
          <a:solidFill>
            <a:schemeClr val="tx1"/>
          </a:solidFill>
          <a:latin typeface="+mn-lt"/>
          <a:ea typeface="+mn-ea"/>
          <a:cs typeface="+mn-cs"/>
        </a:defRPr>
      </a:lvl4pPr>
      <a:lvl5pPr marL="6054974" algn="l" defTabSz="3027487" rtl="0" eaLnBrk="1" latinLnBrk="1" hangingPunct="1">
        <a:defRPr sz="5960" kern="1200">
          <a:solidFill>
            <a:schemeClr val="tx1"/>
          </a:solidFill>
          <a:latin typeface="+mn-lt"/>
          <a:ea typeface="+mn-ea"/>
          <a:cs typeface="+mn-cs"/>
        </a:defRPr>
      </a:lvl5pPr>
      <a:lvl6pPr marL="7568717" algn="l" defTabSz="3027487" rtl="0" eaLnBrk="1" latinLnBrk="1" hangingPunct="1">
        <a:defRPr sz="5960" kern="1200">
          <a:solidFill>
            <a:schemeClr val="tx1"/>
          </a:solidFill>
          <a:latin typeface="+mn-lt"/>
          <a:ea typeface="+mn-ea"/>
          <a:cs typeface="+mn-cs"/>
        </a:defRPr>
      </a:lvl6pPr>
      <a:lvl7pPr marL="9082461" algn="l" defTabSz="3027487" rtl="0" eaLnBrk="1" latinLnBrk="1" hangingPunct="1">
        <a:defRPr sz="5960" kern="1200">
          <a:solidFill>
            <a:schemeClr val="tx1"/>
          </a:solidFill>
          <a:latin typeface="+mn-lt"/>
          <a:ea typeface="+mn-ea"/>
          <a:cs typeface="+mn-cs"/>
        </a:defRPr>
      </a:lvl7pPr>
      <a:lvl8pPr marL="10596204" algn="l" defTabSz="3027487" rtl="0" eaLnBrk="1" latinLnBrk="1" hangingPunct="1">
        <a:defRPr sz="5960" kern="1200">
          <a:solidFill>
            <a:schemeClr val="tx1"/>
          </a:solidFill>
          <a:latin typeface="+mn-lt"/>
          <a:ea typeface="+mn-ea"/>
          <a:cs typeface="+mn-cs"/>
        </a:defRPr>
      </a:lvl8pPr>
      <a:lvl9pPr marL="12109948" algn="l" defTabSz="3027487" rtl="0" eaLnBrk="1" latinLnBrk="1" hangingPunct="1">
        <a:defRPr sz="59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1.png"/><Relationship Id="rId18" Type="http://schemas.openxmlformats.org/officeDocument/2006/relationships/image" Target="../media/image13.png"/><Relationship Id="rId26" Type="http://schemas.openxmlformats.org/officeDocument/2006/relationships/image" Target="../media/image17.JPG"/><Relationship Id="rId39" Type="http://schemas.openxmlformats.org/officeDocument/2006/relationships/image" Target="../media/image29.png"/><Relationship Id="rId21" Type="http://schemas.microsoft.com/office/2007/relationships/hdphoto" Target="../media/hdphoto5.wdp"/><Relationship Id="rId34" Type="http://schemas.openxmlformats.org/officeDocument/2006/relationships/image" Target="../media/image25.jpg"/><Relationship Id="rId42" Type="http://schemas.openxmlformats.org/officeDocument/2006/relationships/image" Target="../media/image32.png"/><Relationship Id="rId47" Type="http://schemas.openxmlformats.org/officeDocument/2006/relationships/image" Target="../media/image36.png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6" Type="http://schemas.openxmlformats.org/officeDocument/2006/relationships/image" Target="../media/image12.png"/><Relationship Id="rId29" Type="http://schemas.openxmlformats.org/officeDocument/2006/relationships/image" Target="../media/image20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openxmlformats.org/officeDocument/2006/relationships/image" Target="../media/image16.png"/><Relationship Id="rId32" Type="http://schemas.openxmlformats.org/officeDocument/2006/relationships/image" Target="../media/image23.jpg"/><Relationship Id="rId37" Type="http://schemas.openxmlformats.org/officeDocument/2006/relationships/image" Target="../media/image27.png"/><Relationship Id="rId40" Type="http://schemas.openxmlformats.org/officeDocument/2006/relationships/image" Target="../media/image30.png"/><Relationship Id="rId45" Type="http://schemas.openxmlformats.org/officeDocument/2006/relationships/image" Target="../media/image35.png"/><Relationship Id="rId5" Type="http://schemas.openxmlformats.org/officeDocument/2006/relationships/image" Target="../media/image3.png"/><Relationship Id="rId15" Type="http://schemas.microsoft.com/office/2007/relationships/hdphoto" Target="../media/hdphoto2.wdp"/><Relationship Id="rId23" Type="http://schemas.microsoft.com/office/2007/relationships/hdphoto" Target="../media/hdphoto6.wdp"/><Relationship Id="rId28" Type="http://schemas.openxmlformats.org/officeDocument/2006/relationships/image" Target="../media/image19.JPG"/><Relationship Id="rId36" Type="http://schemas.openxmlformats.org/officeDocument/2006/relationships/image" Target="../media/image28.png"/><Relationship Id="rId10" Type="http://schemas.openxmlformats.org/officeDocument/2006/relationships/image" Target="../media/image8.png"/><Relationship Id="rId19" Type="http://schemas.microsoft.com/office/2007/relationships/hdphoto" Target="../media/hdphoto4.wdp"/><Relationship Id="rId31" Type="http://schemas.openxmlformats.org/officeDocument/2006/relationships/image" Target="../media/image22.jpg"/><Relationship Id="rId44" Type="http://schemas.microsoft.com/office/2007/relationships/hdphoto" Target="../media/hdphoto9.wdp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0.png"/><Relationship Id="rId22" Type="http://schemas.openxmlformats.org/officeDocument/2006/relationships/image" Target="../media/image15.png"/><Relationship Id="rId27" Type="http://schemas.openxmlformats.org/officeDocument/2006/relationships/image" Target="../media/image18.JPG"/><Relationship Id="rId30" Type="http://schemas.openxmlformats.org/officeDocument/2006/relationships/image" Target="../media/image21.JPG"/><Relationship Id="rId35" Type="http://schemas.openxmlformats.org/officeDocument/2006/relationships/image" Target="../media/image26.png"/><Relationship Id="rId43" Type="http://schemas.openxmlformats.org/officeDocument/2006/relationships/image" Target="../media/image33.png"/><Relationship Id="rId48" Type="http://schemas.openxmlformats.org/officeDocument/2006/relationships/image" Target="../media/image37.png"/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17" Type="http://schemas.microsoft.com/office/2007/relationships/hdphoto" Target="../media/hdphoto3.wdp"/><Relationship Id="rId25" Type="http://schemas.microsoft.com/office/2007/relationships/hdphoto" Target="../media/hdphoto7.wdp"/><Relationship Id="rId33" Type="http://schemas.openxmlformats.org/officeDocument/2006/relationships/image" Target="../media/image24.jpg"/><Relationship Id="rId38" Type="http://schemas.microsoft.com/office/2007/relationships/hdphoto" Target="../media/hdphoto8.wdp"/><Relationship Id="rId46" Type="http://schemas.openxmlformats.org/officeDocument/2006/relationships/image" Target="../media/image34.png"/><Relationship Id="rId20" Type="http://schemas.openxmlformats.org/officeDocument/2006/relationships/image" Target="../media/image14.png"/><Relationship Id="rId41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모서리가 둥근 직사각형 85"/>
          <p:cNvSpPr/>
          <p:nvPr/>
        </p:nvSpPr>
        <p:spPr>
          <a:xfrm>
            <a:off x="10414854" y="17362027"/>
            <a:ext cx="19362159" cy="12101872"/>
          </a:xfrm>
          <a:prstGeom prst="roundRect">
            <a:avLst>
              <a:gd name="adj" fmla="val 3615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0" tIns="457200" rIns="457200" bIns="457200" rtlCol="0" anchor="t"/>
          <a:lstStyle/>
          <a:p>
            <a:pPr lvl="0">
              <a:spcAft>
                <a:spcPts val="1200"/>
              </a:spcAft>
            </a:pPr>
            <a:r>
              <a:rPr lang="en-US" altLang="ko-KR" sz="5400" b="1" dirty="0">
                <a:solidFill>
                  <a:srgbClr val="004C9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Scale-Varying Ranking</a:t>
            </a:r>
          </a:p>
          <a:p>
            <a:endParaRPr lang="en-US" altLang="ko-KR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altLang="ko-KR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8" name="그림 87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435947" y="18827391"/>
            <a:ext cx="9150213" cy="861844"/>
          </a:xfrm>
          <a:prstGeom prst="rect">
            <a:avLst/>
          </a:prstGeom>
        </p:spPr>
      </p:pic>
      <p:sp>
        <p:nvSpPr>
          <p:cNvPr id="83" name="모서리가 둥근 직사각형 82"/>
          <p:cNvSpPr/>
          <p:nvPr/>
        </p:nvSpPr>
        <p:spPr>
          <a:xfrm>
            <a:off x="10445405" y="29773681"/>
            <a:ext cx="19362159" cy="12883805"/>
          </a:xfrm>
          <a:prstGeom prst="roundRect">
            <a:avLst>
              <a:gd name="adj" fmla="val 3615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0" tIns="457200" rIns="457200" bIns="457200" rtlCol="0" anchor="t"/>
          <a:lstStyle/>
          <a:p>
            <a:pPr>
              <a:spcAft>
                <a:spcPts val="1200"/>
              </a:spcAft>
            </a:pPr>
            <a:r>
              <a:rPr lang="en-US" altLang="ko-KR" sz="5400" b="1" dirty="0">
                <a:solidFill>
                  <a:srgbClr val="004C9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Experimental Results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209805"/>
            <a:ext cx="30275213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7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나눔스퀘어라운드 ExtraBold" panose="020B0600000101010101" pitchFamily="50" charset="-127"/>
                <a:cs typeface="Arial" panose="020B0604020202020204" pitchFamily="34" charset="0"/>
              </a:rPr>
              <a:t>Scale-Varying Triplet Ranking with Classification Loss</a:t>
            </a:r>
          </a:p>
          <a:p>
            <a:r>
              <a:rPr lang="en-US" altLang="ko-KR" sz="7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나눔스퀘어라운드 ExtraBold" panose="020B0600000101010101" pitchFamily="50" charset="-127"/>
                <a:cs typeface="Arial" panose="020B0604020202020204" pitchFamily="34" charset="0"/>
              </a:rPr>
              <a:t>for Facial Age Estimation</a:t>
            </a:r>
            <a:endParaRPr lang="ko-KR" altLang="en-US" sz="76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나눔스퀘어라운드 ExtraBold" panose="020B0600000101010101" pitchFamily="50" charset="-127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0" y="3072189"/>
            <a:ext cx="302752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나눔스퀘어라운드 ExtraBold" panose="020B0600000101010101" pitchFamily="50" charset="-127"/>
                <a:cs typeface="Arial" panose="020B0604020202020204" pitchFamily="34" charset="0"/>
              </a:rPr>
              <a:t>Woobin Im, Sungeun Hong, Sung-Eui Yoon, Hyun S. Yang</a:t>
            </a:r>
            <a:endParaRPr lang="ko-KR" altLang="en-US" sz="54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나눔스퀘어라운드 ExtraBold" panose="020B0600000101010101" pitchFamily="50" charset="-127"/>
              <a:cs typeface="Arial" panose="020B0604020202020204" pitchFamily="34" charset="0"/>
            </a:endParaRPr>
          </a:p>
        </p:txBody>
      </p:sp>
      <p:cxnSp>
        <p:nvCxnSpPr>
          <p:cNvPr id="17" name="직선 연결선 16"/>
          <p:cNvCxnSpPr/>
          <p:nvPr/>
        </p:nvCxnSpPr>
        <p:spPr>
          <a:xfrm>
            <a:off x="0" y="4381500"/>
            <a:ext cx="30275213" cy="0"/>
          </a:xfrm>
          <a:prstGeom prst="line">
            <a:avLst/>
          </a:prstGeom>
          <a:ln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그룹 18"/>
          <p:cNvGrpSpPr/>
          <p:nvPr/>
        </p:nvGrpSpPr>
        <p:grpSpPr>
          <a:xfrm>
            <a:off x="26545460" y="0"/>
            <a:ext cx="3729753" cy="1156086"/>
            <a:chOff x="11366500" y="11334750"/>
            <a:chExt cx="4302125" cy="1333500"/>
          </a:xfrm>
        </p:grpSpPr>
        <p:sp>
          <p:nvSpPr>
            <p:cNvPr id="18" name="직사각형 17"/>
            <p:cNvSpPr/>
            <p:nvPr/>
          </p:nvSpPr>
          <p:spPr>
            <a:xfrm>
              <a:off x="11366500" y="11334750"/>
              <a:ext cx="4302125" cy="13335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1030" name="Picture 6" descr="ACCV 2018 Logo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71275" y="11522075"/>
              <a:ext cx="4095750" cy="10096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2" name="그림 2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45460" y="1470626"/>
            <a:ext cx="3729753" cy="1065067"/>
          </a:xfrm>
          <a:prstGeom prst="rect">
            <a:avLst/>
          </a:prstGeom>
        </p:spPr>
      </p:pic>
      <p:pic>
        <p:nvPicPr>
          <p:cNvPr id="23" name="그림 2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17" t="14971" b="40666"/>
          <a:stretch/>
        </p:blipFill>
        <p:spPr>
          <a:xfrm>
            <a:off x="26435050" y="2635117"/>
            <a:ext cx="3840163" cy="529981"/>
          </a:xfrm>
          <a:prstGeom prst="rect">
            <a:avLst/>
          </a:prstGeom>
        </p:spPr>
      </p:pic>
      <p:sp>
        <p:nvSpPr>
          <p:cNvPr id="26" name="모서리가 둥근 직사각형 25"/>
          <p:cNvSpPr/>
          <p:nvPr/>
        </p:nvSpPr>
        <p:spPr>
          <a:xfrm>
            <a:off x="601578" y="4968722"/>
            <a:ext cx="8642555" cy="5554135"/>
          </a:xfrm>
          <a:prstGeom prst="roundRect">
            <a:avLst>
              <a:gd name="adj" fmla="val 3615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0" tIns="457200" rIns="457200" bIns="457200" rtlCol="0" anchor="t"/>
          <a:lstStyle/>
          <a:p>
            <a:pPr>
              <a:spcAft>
                <a:spcPts val="1200"/>
              </a:spcAft>
            </a:pPr>
            <a:r>
              <a:rPr lang="en-US" altLang="ko-KR" sz="5400" b="1" dirty="0">
                <a:solidFill>
                  <a:srgbClr val="004C9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Age Estimation</a:t>
            </a:r>
          </a:p>
          <a:p>
            <a:r>
              <a:rPr lang="en-US" altLang="ko-KR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Estimating age group or age value from face images</a:t>
            </a:r>
          </a:p>
        </p:txBody>
      </p:sp>
      <p:pic>
        <p:nvPicPr>
          <p:cNvPr id="34" name="그림 3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96664" y="8031370"/>
            <a:ext cx="1818859" cy="1818859"/>
          </a:xfrm>
          <a:prstGeom prst="rect">
            <a:avLst/>
          </a:prstGeom>
          <a:effectLst>
            <a:softEdge rad="0"/>
          </a:effectLst>
        </p:spPr>
      </p:pic>
      <p:cxnSp>
        <p:nvCxnSpPr>
          <p:cNvPr id="43" name="직선 화살표 연결선 42"/>
          <p:cNvCxnSpPr/>
          <p:nvPr/>
        </p:nvCxnSpPr>
        <p:spPr>
          <a:xfrm>
            <a:off x="3715523" y="8940799"/>
            <a:ext cx="598112" cy="0"/>
          </a:xfrm>
          <a:prstGeom prst="straightConnector1">
            <a:avLst/>
          </a:prstGeom>
          <a:ln w="762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정육면체 36"/>
          <p:cNvSpPr/>
          <p:nvPr/>
        </p:nvSpPr>
        <p:spPr>
          <a:xfrm>
            <a:off x="4313635" y="8270120"/>
            <a:ext cx="1193800" cy="1193800"/>
          </a:xfrm>
          <a:prstGeom prst="cub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ko-KR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MODEL</a:t>
            </a:r>
            <a:endParaRPr lang="ko-KR" altLang="en-US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6" name="직선 화살표 연결선 35"/>
          <p:cNvCxnSpPr/>
          <p:nvPr/>
        </p:nvCxnSpPr>
        <p:spPr>
          <a:xfrm>
            <a:off x="5372100" y="8940799"/>
            <a:ext cx="733447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6132494" y="8586856"/>
            <a:ext cx="22417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>
                <a:latin typeface="Arial" panose="020B0604020202020204" pitchFamily="34" charset="0"/>
                <a:cs typeface="Arial" panose="020B0604020202020204" pitchFamily="34" charset="0"/>
              </a:rPr>
              <a:t>23 </a:t>
            </a:r>
            <a:r>
              <a:rPr lang="en-US" altLang="ko-KR" sz="3200" b="1" dirty="0">
                <a:latin typeface="Arial" panose="020B0604020202020204" pitchFamily="34" charset="0"/>
                <a:cs typeface="Arial" panose="020B0604020202020204" pitchFamily="34" charset="0"/>
              </a:rPr>
              <a:t>years</a:t>
            </a:r>
            <a:endParaRPr lang="ko-KR" alt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모서리가 둥근 직사각형 45"/>
          <p:cNvSpPr/>
          <p:nvPr/>
        </p:nvSpPr>
        <p:spPr>
          <a:xfrm>
            <a:off x="601578" y="11127486"/>
            <a:ext cx="8642555" cy="6798564"/>
          </a:xfrm>
          <a:prstGeom prst="roundRect">
            <a:avLst>
              <a:gd name="adj" fmla="val 3615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0" tIns="457200" rIns="457200" bIns="457200" rtlCol="0" anchor="t"/>
          <a:lstStyle/>
          <a:p>
            <a:pPr>
              <a:spcAft>
                <a:spcPts val="1200"/>
              </a:spcAft>
            </a:pPr>
            <a:r>
              <a:rPr lang="en-US" altLang="ko-KR" sz="5400" b="1" dirty="0">
                <a:solidFill>
                  <a:srgbClr val="004C9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Conventional CNN Approach (baseline)</a:t>
            </a:r>
          </a:p>
          <a:p>
            <a:r>
              <a:rPr lang="en-US" altLang="ko-KR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Simple classification CNN performs quite well [1,2,3]</a:t>
            </a:r>
          </a:p>
        </p:txBody>
      </p:sp>
      <p:pic>
        <p:nvPicPr>
          <p:cNvPr id="42" name="그림 41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64" t="32124" r="57305" b="52865"/>
          <a:stretch/>
        </p:blipFill>
        <p:spPr>
          <a:xfrm>
            <a:off x="874248" y="14724533"/>
            <a:ext cx="8001008" cy="3025660"/>
          </a:xfrm>
          <a:prstGeom prst="rect">
            <a:avLst/>
          </a:prstGeom>
        </p:spPr>
      </p:pic>
      <p:sp>
        <p:nvSpPr>
          <p:cNvPr id="75" name="모서리가 둥근 직사각형 74"/>
          <p:cNvSpPr/>
          <p:nvPr/>
        </p:nvSpPr>
        <p:spPr>
          <a:xfrm>
            <a:off x="601578" y="18513269"/>
            <a:ext cx="8642555" cy="12189901"/>
          </a:xfrm>
          <a:prstGeom prst="roundRect">
            <a:avLst>
              <a:gd name="adj" fmla="val 3615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0" tIns="457200" rIns="457200" bIns="457200" rtlCol="0" anchor="t"/>
          <a:lstStyle/>
          <a:p>
            <a:pPr>
              <a:spcAft>
                <a:spcPts val="1200"/>
              </a:spcAft>
            </a:pPr>
            <a:r>
              <a:rPr lang="en-US" altLang="ko-KR" sz="5400" b="1" dirty="0">
                <a:solidFill>
                  <a:srgbClr val="004C9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Key-Idea:</a:t>
            </a:r>
          </a:p>
          <a:p>
            <a:pPr>
              <a:spcAft>
                <a:spcPts val="1200"/>
              </a:spcAft>
            </a:pPr>
            <a:r>
              <a:rPr lang="en-US" altLang="ko-KR" sz="5400" b="1" dirty="0">
                <a:solidFill>
                  <a:srgbClr val="004C9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Using Ordinal Property</a:t>
            </a:r>
            <a:br>
              <a:rPr lang="en-US" altLang="ko-KR" sz="5400" b="1" dirty="0">
                <a:solidFill>
                  <a:srgbClr val="004C98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ko-KR" sz="5400" b="1" dirty="0">
                <a:solidFill>
                  <a:srgbClr val="004C9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 Our Triplet Ranking</a:t>
            </a:r>
          </a:p>
          <a:p>
            <a:pPr>
              <a:spcAft>
                <a:spcPts val="1200"/>
              </a:spcAft>
            </a:pPr>
            <a:endParaRPr lang="en-US" altLang="ko-KR" sz="5400" b="1" dirty="0">
              <a:solidFill>
                <a:srgbClr val="004C9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1200"/>
              </a:spcAft>
            </a:pPr>
            <a:endParaRPr lang="en-US" altLang="ko-KR" sz="5400" b="1" dirty="0">
              <a:solidFill>
                <a:srgbClr val="004C9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1200"/>
              </a:spcAft>
            </a:pPr>
            <a:endParaRPr lang="en-US" altLang="ko-KR" sz="5400" b="1" dirty="0">
              <a:solidFill>
                <a:srgbClr val="004C9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1200"/>
              </a:spcAft>
            </a:pPr>
            <a:endParaRPr lang="en-US" altLang="ko-KR" sz="5400" b="1" dirty="0">
              <a:solidFill>
                <a:srgbClr val="004C9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spcAft>
                <a:spcPts val="1200"/>
              </a:spcAft>
            </a:pPr>
            <a:r>
              <a:rPr lang="en-US" altLang="ko-KR" sz="4400" b="1" dirty="0">
                <a:solidFill>
                  <a:srgbClr val="2082C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Classification</a:t>
            </a:r>
          </a:p>
          <a:p>
            <a:pPr algn="ctr">
              <a:spcAft>
                <a:spcPts val="1200"/>
              </a:spcAft>
            </a:pPr>
            <a:r>
              <a:rPr lang="en-US" altLang="ko-KR" sz="3600" dirty="0">
                <a:solidFill>
                  <a:srgbClr val="2082C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Affinity of labels</a:t>
            </a:r>
          </a:p>
          <a:p>
            <a:pPr algn="ctr">
              <a:spcAft>
                <a:spcPts val="1200"/>
              </a:spcAft>
            </a:pPr>
            <a:r>
              <a:rPr lang="en-US" altLang="ko-KR" sz="4400" b="1" dirty="0">
                <a:solidFill>
                  <a:srgbClr val="ED7D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Ranking Loss</a:t>
            </a:r>
            <a:r>
              <a:rPr lang="en-US" altLang="ko-KR" sz="2400" b="1" dirty="0">
                <a:solidFill>
                  <a:srgbClr val="ED7D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[4]</a:t>
            </a:r>
          </a:p>
          <a:p>
            <a:pPr algn="ctr">
              <a:spcAft>
                <a:spcPts val="1200"/>
              </a:spcAft>
            </a:pPr>
            <a:r>
              <a:rPr lang="en-US" altLang="ko-KR" sz="3600" dirty="0">
                <a:solidFill>
                  <a:srgbClr val="ED7D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Difference of labels</a:t>
            </a:r>
          </a:p>
          <a:p>
            <a:pPr algn="ctr">
              <a:spcAft>
                <a:spcPts val="1200"/>
              </a:spcAft>
            </a:pPr>
            <a:r>
              <a:rPr lang="en-US" altLang="ko-KR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Scale-</a:t>
            </a:r>
            <a:r>
              <a:rPr lang="en-US" altLang="ko-KR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Varing</a:t>
            </a:r>
            <a:r>
              <a:rPr lang="en-US" altLang="ko-KR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Ranking Loss</a:t>
            </a:r>
          </a:p>
          <a:p>
            <a:pPr algn="ctr">
              <a:spcAft>
                <a:spcPts val="1200"/>
              </a:spcAft>
            </a:pPr>
            <a:r>
              <a:rPr lang="en-US" altLang="ko-KR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Ordinal property of labels</a:t>
            </a:r>
          </a:p>
        </p:txBody>
      </p:sp>
      <p:pic>
        <p:nvPicPr>
          <p:cNvPr id="44" name="그림 43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06" t="14123" r="12690" b="47363"/>
          <a:stretch/>
        </p:blipFill>
        <p:spPr>
          <a:xfrm>
            <a:off x="692430" y="22103053"/>
            <a:ext cx="8460850" cy="3399282"/>
          </a:xfrm>
          <a:prstGeom prst="rect">
            <a:avLst/>
          </a:prstGeom>
        </p:spPr>
      </p:pic>
      <p:sp>
        <p:nvSpPr>
          <p:cNvPr id="77" name="모서리가 둥근 직사각형 76"/>
          <p:cNvSpPr/>
          <p:nvPr/>
        </p:nvSpPr>
        <p:spPr>
          <a:xfrm>
            <a:off x="10414854" y="4968722"/>
            <a:ext cx="19362159" cy="12013380"/>
          </a:xfrm>
          <a:prstGeom prst="roundRect">
            <a:avLst>
              <a:gd name="adj" fmla="val 3615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0" tIns="457200" rIns="457200" bIns="457200" rtlCol="0" anchor="t"/>
          <a:lstStyle/>
          <a:p>
            <a:pPr>
              <a:spcAft>
                <a:spcPts val="1200"/>
              </a:spcAft>
            </a:pPr>
            <a:r>
              <a:rPr lang="en-US" altLang="ko-KR" sz="5400" b="1" dirty="0">
                <a:solidFill>
                  <a:srgbClr val="004C9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Our Method - Overview</a:t>
            </a:r>
          </a:p>
          <a:p>
            <a:endParaRPr lang="en-US" altLang="ko-KR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altLang="ko-KR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altLang="ko-KR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altLang="ko-KR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altLang="ko-KR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altLang="ko-KR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altLang="ko-KR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altLang="ko-KR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altLang="ko-KR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altLang="ko-KR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altLang="ko-KR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altLang="ko-KR" sz="4000" b="1" dirty="0" err="1">
                <a:solidFill>
                  <a:srgbClr val="338CC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Softmax</a:t>
            </a:r>
            <a:r>
              <a:rPr lang="en-US" altLang="ko-KR" sz="4000" b="1" dirty="0">
                <a:solidFill>
                  <a:srgbClr val="338CC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layer</a:t>
            </a:r>
            <a:r>
              <a:rPr lang="en-US" altLang="ko-KR" sz="4000" dirty="0">
                <a:solidFill>
                  <a:srgbClr val="338CC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age output from an input image</a:t>
            </a:r>
          </a:p>
          <a:p>
            <a:pPr algn="ctr"/>
            <a:r>
              <a:rPr lang="en-US" altLang="ko-KR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Scale-Varying Ranking</a:t>
            </a:r>
            <a:r>
              <a:rPr lang="en-US" altLang="ko-KR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aids network learning by our suggested method</a:t>
            </a:r>
          </a:p>
          <a:p>
            <a:pPr algn="ctr"/>
            <a:endParaRPr lang="en-US" altLang="ko-KR" sz="4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altLang="ko-KR" sz="48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Goal: Joint Learning</a:t>
            </a:r>
            <a:br>
              <a:rPr lang="en-US" altLang="ko-KR" sz="48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ko-KR" sz="48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→ classification + ranking = better age estimation</a:t>
            </a:r>
          </a:p>
          <a:p>
            <a:pPr algn="ctr"/>
            <a:endParaRPr lang="en-US" altLang="ko-KR" sz="4800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3" name="직선 연결선 72"/>
          <p:cNvCxnSpPr/>
          <p:nvPr/>
        </p:nvCxnSpPr>
        <p:spPr>
          <a:xfrm>
            <a:off x="9814887" y="4381500"/>
            <a:ext cx="0" cy="38422263"/>
          </a:xfrm>
          <a:prstGeom prst="line">
            <a:avLst/>
          </a:prstGeom>
          <a:ln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4" name="그림 73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78" t="31639" r="18428" b="41697"/>
          <a:stretch/>
        </p:blipFill>
        <p:spPr>
          <a:xfrm>
            <a:off x="10496717" y="6472932"/>
            <a:ext cx="18779511" cy="6612574"/>
          </a:xfrm>
          <a:prstGeom prst="rect">
            <a:avLst/>
          </a:prstGeom>
        </p:spPr>
      </p:pic>
      <p:sp>
        <p:nvSpPr>
          <p:cNvPr id="76" name="모서리가 둥근 직사각형 75"/>
          <p:cNvSpPr/>
          <p:nvPr/>
        </p:nvSpPr>
        <p:spPr>
          <a:xfrm>
            <a:off x="23653750" y="7029450"/>
            <a:ext cx="514350" cy="2609850"/>
          </a:xfrm>
          <a:prstGeom prst="roundRect">
            <a:avLst/>
          </a:prstGeom>
          <a:noFill/>
          <a:ln w="76200">
            <a:solidFill>
              <a:srgbClr val="338C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2" name="모서리가 둥근 직사각형 81"/>
          <p:cNvSpPr/>
          <p:nvPr/>
        </p:nvSpPr>
        <p:spPr>
          <a:xfrm>
            <a:off x="15347950" y="9908878"/>
            <a:ext cx="7302500" cy="2721272"/>
          </a:xfrm>
          <a:prstGeom prst="roundRect">
            <a:avLst>
              <a:gd name="adj" fmla="val 7068"/>
            </a:avLst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4" name="모서리가 둥근 직사각형 83"/>
          <p:cNvSpPr/>
          <p:nvPr/>
        </p:nvSpPr>
        <p:spPr>
          <a:xfrm>
            <a:off x="601578" y="31162330"/>
            <a:ext cx="8642555" cy="7940970"/>
          </a:xfrm>
          <a:prstGeom prst="roundRect">
            <a:avLst>
              <a:gd name="adj" fmla="val 3615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0" tIns="457200" rIns="457200" bIns="457200" rtlCol="0" anchor="t"/>
          <a:lstStyle/>
          <a:p>
            <a:pPr algn="just">
              <a:spcAft>
                <a:spcPts val="1200"/>
              </a:spcAft>
            </a:pPr>
            <a:r>
              <a:rPr lang="en-US" altLang="ko-KR" sz="4800" b="1" dirty="0">
                <a:solidFill>
                  <a:srgbClr val="004C9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Reference</a:t>
            </a:r>
          </a:p>
          <a:p>
            <a:pPr algn="just"/>
            <a:r>
              <a:rPr lang="en-US" altLang="ko-KR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[1] </a:t>
            </a:r>
            <a:r>
              <a:rPr lang="en-US" altLang="ko-KR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Rothe</a:t>
            </a:r>
            <a:r>
              <a:rPr lang="en-US" altLang="ko-KR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R., </a:t>
            </a:r>
            <a:r>
              <a:rPr lang="en-US" altLang="ko-KR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Timofte</a:t>
            </a:r>
            <a:r>
              <a:rPr lang="en-US" altLang="ko-KR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R., &amp; van </a:t>
            </a:r>
            <a:r>
              <a:rPr lang="en-US" altLang="ko-KR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Gool</a:t>
            </a:r>
            <a:r>
              <a:rPr lang="en-US" altLang="ko-KR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L.: Deep Expectation of Real and Apparent Age from a Single Image Without Facial Landmarks. IJCV (2016)</a:t>
            </a:r>
          </a:p>
          <a:p>
            <a:pPr algn="just"/>
            <a:r>
              <a:rPr lang="en-US" altLang="ko-KR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[2] Levi, G., </a:t>
            </a:r>
            <a:r>
              <a:rPr lang="en-US" altLang="ko-KR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Hassner</a:t>
            </a:r>
            <a:r>
              <a:rPr lang="en-US" altLang="ko-KR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T.: Age and gender classification using convolutional neural</a:t>
            </a:r>
          </a:p>
          <a:p>
            <a:pPr algn="just"/>
            <a:r>
              <a:rPr lang="en-US" altLang="ko-KR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networks. In: CVPR Workshop (2015)</a:t>
            </a:r>
          </a:p>
          <a:p>
            <a:pPr algn="just"/>
            <a:r>
              <a:rPr lang="en-US" altLang="ko-KR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[3] Rodriguez, P., </a:t>
            </a:r>
            <a:r>
              <a:rPr lang="en-US" altLang="ko-KR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Cucurull</a:t>
            </a:r>
            <a:r>
              <a:rPr lang="en-US" altLang="ko-KR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G., </a:t>
            </a:r>
            <a:r>
              <a:rPr lang="en-US" altLang="ko-KR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Gonfaus</a:t>
            </a:r>
            <a:r>
              <a:rPr lang="en-US" altLang="ko-KR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J.M., Roca, F.X., Gonzalez, </a:t>
            </a:r>
            <a:r>
              <a:rPr lang="en-US" altLang="ko-KR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J.:Age</a:t>
            </a:r>
            <a:r>
              <a:rPr lang="en-US" altLang="ko-KR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gender recognition in the wild with deep attention. Pattern Recognition (2017)</a:t>
            </a:r>
          </a:p>
          <a:p>
            <a:pPr algn="just"/>
            <a:r>
              <a:rPr lang="en-US" altLang="ko-KR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[4] </a:t>
            </a:r>
            <a:r>
              <a:rPr lang="en-US" altLang="ko-KR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Schroff</a:t>
            </a:r>
            <a:r>
              <a:rPr lang="en-US" altLang="ko-KR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F., </a:t>
            </a:r>
            <a:r>
              <a:rPr lang="en-US" altLang="ko-KR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Kalenichenko</a:t>
            </a:r>
            <a:r>
              <a:rPr lang="en-US" altLang="ko-KR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D., </a:t>
            </a:r>
            <a:r>
              <a:rPr lang="en-US" altLang="ko-KR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Philbin</a:t>
            </a:r>
            <a:r>
              <a:rPr lang="en-US" altLang="ko-KR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J.: </a:t>
            </a:r>
            <a:r>
              <a:rPr lang="en-US" altLang="ko-KR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Facenet</a:t>
            </a:r>
            <a:r>
              <a:rPr lang="en-US" altLang="ko-KR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A unified embedding for face</a:t>
            </a:r>
          </a:p>
          <a:p>
            <a:pPr algn="just"/>
            <a:r>
              <a:rPr lang="en-US" altLang="ko-KR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recognition and clustering. In: CVPR (2015)</a:t>
            </a:r>
          </a:p>
        </p:txBody>
      </p:sp>
      <p:pic>
        <p:nvPicPr>
          <p:cNvPr id="90" name="그림 89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0" t="10122" r="457" b="63211"/>
          <a:stretch/>
        </p:blipFill>
        <p:spPr>
          <a:xfrm>
            <a:off x="10609912" y="25822287"/>
            <a:ext cx="9507599" cy="1945450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</p:spPr>
      </p:pic>
      <p:cxnSp>
        <p:nvCxnSpPr>
          <p:cNvPr id="85" name="직선 연결선 84"/>
          <p:cNvCxnSpPr/>
          <p:nvPr/>
        </p:nvCxnSpPr>
        <p:spPr>
          <a:xfrm>
            <a:off x="20245092" y="17391480"/>
            <a:ext cx="0" cy="11992620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93" name="TextBox 92"/>
              <p:cNvSpPr txBox="1"/>
              <p:nvPr/>
            </p:nvSpPr>
            <p:spPr>
              <a:xfrm>
                <a:off x="20435946" y="17919483"/>
                <a:ext cx="9150213" cy="639514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/>
                <a:r>
                  <a:rPr lang="en-US" altLang="ko-KR" sz="4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Formulation</a:t>
                </a:r>
              </a:p>
              <a:p>
                <a:pPr lvl="0">
                  <a:spcAft>
                    <a:spcPts val="1200"/>
                  </a:spcAft>
                </a:pPr>
                <a:r>
                  <a:rPr lang="en-US" altLang="ko-KR" sz="2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Distance normalization</a:t>
                </a:r>
              </a:p>
              <a:p>
                <a:pPr lvl="0">
                  <a:spcAft>
                    <a:spcPts val="1200"/>
                  </a:spcAft>
                </a:pPr>
                <a:endParaRPr lang="en-US" altLang="ko-KR" sz="24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lvl="0">
                  <a:spcAft>
                    <a:spcPts val="1200"/>
                  </a:spcAft>
                </a:pPr>
                <a:endParaRPr lang="en-US" altLang="ko-KR" sz="6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lvl="0">
                  <a:spcAft>
                    <a:spcPts val="1200"/>
                  </a:spcAft>
                </a:pPr>
                <a:r>
                  <a:rPr lang="en-US" altLang="ko-KR" sz="2400" b="1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Loss</a:t>
                </a:r>
                <a:r>
                  <a:rPr lang="en-US" altLang="ko-KR" sz="2000" b="1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lvl="0">
                  <a:spcAft>
                    <a:spcPts val="2400"/>
                  </a:spcAft>
                </a:pPr>
                <a:r>
                  <a:rPr lang="en-US" altLang="ko-KR" sz="2400" b="1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Weighting function:</a:t>
                </a:r>
              </a:p>
              <a:p>
                <a:pPr lvl="0">
                  <a:spcAft>
                    <a:spcPts val="1200"/>
                  </a:spcAft>
                </a:pPr>
                <a:r>
                  <a:rPr lang="en-US" altLang="ko-KR" sz="2400" b="1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Applying weight: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altLang="ko-KR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𝐿</m:t>
                        </m:r>
                      </m:e>
                      <m:sub>
                        <m:r>
                          <a:rPr lang="en-US" altLang="ko-KR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𝑇</m:t>
                        </m:r>
                      </m:sub>
                    </m:sSub>
                    <m:r>
                      <a:rPr lang="en-US" altLang="ko-KR" sz="2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=∑</m:t>
                    </m:r>
                    <m:r>
                      <a:rPr lang="en-US" altLang="ko-KR" sz="2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𝜔</m:t>
                    </m:r>
                    <m:d>
                      <m:dPr>
                        <m:ctrlPr>
                          <a:rPr lang="en-US" altLang="ko-KR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ko-KR" sz="24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n-US" altLang="ko-KR" sz="24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en-US" altLang="ko-KR" sz="24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𝑎</m:t>
                            </m:r>
                          </m:sub>
                        </m:sSub>
                        <m:r>
                          <a:rPr lang="en-US" altLang="ko-KR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altLang="ko-KR" sz="24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n-US" altLang="ko-KR" sz="24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en-US" altLang="ko-KR" sz="24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𝑝</m:t>
                            </m:r>
                          </m:sub>
                        </m:sSub>
                        <m:r>
                          <a:rPr lang="en-US" altLang="ko-KR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altLang="ko-KR" sz="24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n-US" altLang="ko-KR" sz="24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en-US" altLang="ko-KR" sz="24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𝑛</m:t>
                            </m:r>
                          </m:sub>
                        </m:sSub>
                      </m:e>
                    </m:d>
                    <m:r>
                      <a:rPr lang="en-US" altLang="ko-KR" sz="2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⋅</m:t>
                    </m:r>
                    <m:sSub>
                      <m:sSubPr>
                        <m:ctrlPr>
                          <a:rPr lang="en-US" altLang="ko-KR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altLang="ko-KR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𝑙</m:t>
                        </m:r>
                      </m:e>
                      <m:sub>
                        <m:r>
                          <a:rPr lang="en-US" altLang="ko-KR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𝑇</m:t>
                        </m:r>
                      </m:sub>
                    </m:sSub>
                    <m:r>
                      <a:rPr lang="en-US" altLang="ko-KR" sz="2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(</m:t>
                    </m:r>
                    <m:sSub>
                      <m:sSubPr>
                        <m:ctrlPr>
                          <a:rPr lang="en-US" altLang="ko-KR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altLang="ko-KR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𝑑</m:t>
                        </m:r>
                      </m:e>
                      <m:sub>
                        <m:r>
                          <a:rPr lang="en-US" altLang="ko-KR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+</m:t>
                        </m:r>
                      </m:sub>
                    </m:sSub>
                    <m:r>
                      <a:rPr lang="en-US" altLang="ko-KR" sz="2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 </m:t>
                    </m:r>
                    <m:sSub>
                      <m:sSubPr>
                        <m:ctrlPr>
                          <a:rPr lang="en-US" altLang="ko-KR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altLang="ko-KR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𝑑</m:t>
                        </m:r>
                      </m:e>
                      <m:sub>
                        <m:r>
                          <a:rPr lang="en-US" altLang="ko-KR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</m:sub>
                    </m:sSub>
                    <m:r>
                      <a:rPr lang="en-US" altLang="ko-KR" sz="2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endParaRPr lang="en-US" altLang="ko-KR" sz="24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lvl="0">
                  <a:spcAft>
                    <a:spcPts val="1200"/>
                  </a:spcAft>
                </a:pPr>
                <a:r>
                  <a:rPr lang="en-US" altLang="ko-KR" sz="2400" b="1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Why good? (gradient analysis)</a:t>
                </a:r>
              </a:p>
              <a:p>
                <a:pPr lvl="0">
                  <a:spcAft>
                    <a:spcPts val="1200"/>
                  </a:spcAft>
                </a:pPr>
                <a:r>
                  <a:rPr lang="en-US" altLang="ko-KR" sz="24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Conventional:</a:t>
                </a:r>
              </a:p>
              <a:p>
                <a:pPr lvl="0">
                  <a:spcAft>
                    <a:spcPts val="1200"/>
                  </a:spcAft>
                </a:pPr>
                <a:r>
                  <a:rPr lang="en-US" altLang="ko-KR" sz="24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   Ours:</a:t>
                </a:r>
              </a:p>
              <a:p>
                <a:pPr lvl="0" algn="ctr">
                  <a:spcBef>
                    <a:spcPts val="1200"/>
                  </a:spcBef>
                </a:pPr>
                <a:r>
                  <a:rPr lang="en-US" altLang="ko-KR" sz="2400" b="1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With                               , two losses have the </a:t>
                </a:r>
                <a:r>
                  <a:rPr lang="en-US" altLang="ko-KR" sz="2400" b="1" dirty="0">
                    <a:solidFill>
                      <a:srgbClr val="338CCD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same direction</a:t>
                </a:r>
                <a:r>
                  <a:rPr lang="en-US" altLang="ko-KR" sz="2400" b="1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br>
                  <a:rPr lang="en-US" altLang="ko-KR" sz="2400" b="1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r>
                  <a:rPr lang="en-US" altLang="ko-KR" sz="2400" b="1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but only </a:t>
                </a:r>
                <a:r>
                  <a:rPr lang="en-US" altLang="ko-KR" sz="24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scale will be adjusted by the weighting function</a:t>
                </a:r>
                <a:endParaRPr lang="en-US" altLang="ko-KR" sz="32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93" name="TextBox 9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435946" y="17919483"/>
                <a:ext cx="9150213" cy="6395149"/>
              </a:xfrm>
              <a:prstGeom prst="rect">
                <a:avLst/>
              </a:prstGeom>
              <a:blipFill>
                <a:blip r:embed="rId13"/>
                <a:stretch>
                  <a:fillRect l="-2332" t="-1716" r="-133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2" name="그림 91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-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687214" y="22049544"/>
            <a:ext cx="6019800" cy="595662"/>
          </a:xfrm>
          <a:prstGeom prst="rect">
            <a:avLst/>
          </a:prstGeom>
        </p:spPr>
      </p:pic>
      <p:pic>
        <p:nvPicPr>
          <p:cNvPr id="94" name="그림 93"/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-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634826" y="22708383"/>
            <a:ext cx="6075959" cy="552765"/>
          </a:xfrm>
          <a:prstGeom prst="rect">
            <a:avLst/>
          </a:prstGeom>
        </p:spPr>
      </p:pic>
      <p:pic>
        <p:nvPicPr>
          <p:cNvPr id="95" name="그림 94"/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-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378551" y="23383396"/>
            <a:ext cx="2586791" cy="305966"/>
          </a:xfrm>
          <a:prstGeom prst="rect">
            <a:avLst/>
          </a:prstGeom>
        </p:spPr>
      </p:pic>
      <p:pic>
        <p:nvPicPr>
          <p:cNvPr id="101" name="그림 100"/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rightnessContrast bright="-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261810" y="30703171"/>
            <a:ext cx="9294154" cy="3695337"/>
          </a:xfrm>
          <a:prstGeom prst="rect">
            <a:avLst/>
          </a:prstGeom>
        </p:spPr>
      </p:pic>
      <p:cxnSp>
        <p:nvCxnSpPr>
          <p:cNvPr id="102" name="직선 연결선 101"/>
          <p:cNvCxnSpPr/>
          <p:nvPr/>
        </p:nvCxnSpPr>
        <p:spPr>
          <a:xfrm>
            <a:off x="19824577" y="29773681"/>
            <a:ext cx="0" cy="12725355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2" name="그림 111"/>
          <p:cNvPicPr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rightnessContrast bright="-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432523" y="20209853"/>
            <a:ext cx="3831544" cy="818503"/>
          </a:xfrm>
          <a:prstGeom prst="rect">
            <a:avLst/>
          </a:prstGeom>
        </p:spPr>
      </p:pic>
      <p:pic>
        <p:nvPicPr>
          <p:cNvPr id="119" name="그림 118"/>
          <p:cNvPicPr>
            <a:picLocks noChangeAspect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rightnessContrast bright="-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655161" y="37586901"/>
            <a:ext cx="8938199" cy="2241866"/>
          </a:xfrm>
          <a:prstGeom prst="rect">
            <a:avLst/>
          </a:prstGeom>
        </p:spPr>
      </p:pic>
      <p:grpSp>
        <p:nvGrpSpPr>
          <p:cNvPr id="117" name="그룹 116"/>
          <p:cNvGrpSpPr/>
          <p:nvPr/>
        </p:nvGrpSpPr>
        <p:grpSpPr>
          <a:xfrm>
            <a:off x="10938182" y="32003023"/>
            <a:ext cx="8777663" cy="1995914"/>
            <a:chOff x="11209865" y="32044510"/>
            <a:chExt cx="8163860" cy="1856344"/>
          </a:xfrm>
        </p:grpSpPr>
        <p:pic>
          <p:nvPicPr>
            <p:cNvPr id="103" name="그림 102"/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92629" y="32504048"/>
              <a:ext cx="762000" cy="914400"/>
            </a:xfrm>
            <a:prstGeom prst="rect">
              <a:avLst/>
            </a:prstGeom>
          </p:spPr>
        </p:pic>
        <p:pic>
          <p:nvPicPr>
            <p:cNvPr id="104" name="그림 103"/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733865" y="32504048"/>
              <a:ext cx="762000" cy="914400"/>
            </a:xfrm>
            <a:prstGeom prst="rect">
              <a:avLst/>
            </a:prstGeom>
          </p:spPr>
        </p:pic>
        <p:pic>
          <p:nvPicPr>
            <p:cNvPr id="105" name="그림 104"/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09865" y="32506175"/>
              <a:ext cx="762000" cy="914400"/>
            </a:xfrm>
            <a:prstGeom prst="rect">
              <a:avLst/>
            </a:prstGeom>
          </p:spPr>
        </p:pic>
        <p:pic>
          <p:nvPicPr>
            <p:cNvPr id="106" name="그림 105"/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71865" y="32506175"/>
              <a:ext cx="762000" cy="914400"/>
            </a:xfrm>
            <a:prstGeom prst="rect">
              <a:avLst/>
            </a:prstGeom>
          </p:spPr>
        </p:pic>
        <p:pic>
          <p:nvPicPr>
            <p:cNvPr id="107" name="그림 106"/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257865" y="32506175"/>
              <a:ext cx="762000" cy="914400"/>
            </a:xfrm>
            <a:prstGeom prst="rect">
              <a:avLst/>
            </a:prstGeom>
          </p:spPr>
        </p:pic>
        <p:sp>
          <p:nvSpPr>
            <p:cNvPr id="97" name="TextBox 96"/>
            <p:cNvSpPr txBox="1"/>
            <p:nvPr/>
          </p:nvSpPr>
          <p:spPr>
            <a:xfrm>
              <a:off x="11218125" y="32076793"/>
              <a:ext cx="3769970" cy="429382"/>
            </a:xfrm>
            <a:prstGeom prst="rect">
              <a:avLst/>
            </a:prstGeom>
            <a:noFill/>
          </p:spPr>
          <p:txBody>
            <a:bodyPr wrap="square" rtlCol="0" anchor="b">
              <a:spAutoFit/>
            </a:bodyPr>
            <a:lstStyle/>
            <a:p>
              <a:pPr algn="ctr"/>
              <a:r>
                <a:rPr lang="en-US" altLang="ko-KR" sz="2400" dirty="0">
                  <a:latin typeface="Arial" panose="020B0604020202020204" pitchFamily="34" charset="0"/>
                  <a:cs typeface="Arial" panose="020B0604020202020204" pitchFamily="34" charset="0"/>
                </a:rPr>
                <a:t>MORPH Album 2</a:t>
              </a:r>
              <a:endParaRPr lang="ko-KR" altLang="en-US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98" name="그림 97"/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545441" y="32504048"/>
              <a:ext cx="914400" cy="914400"/>
            </a:xfrm>
            <a:prstGeom prst="rect">
              <a:avLst/>
            </a:prstGeom>
          </p:spPr>
        </p:pic>
        <p:pic>
          <p:nvPicPr>
            <p:cNvPr id="99" name="그림 98"/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459841" y="32506175"/>
              <a:ext cx="914400" cy="914400"/>
            </a:xfrm>
            <a:prstGeom prst="rect">
              <a:avLst/>
            </a:prstGeom>
          </p:spPr>
        </p:pic>
        <p:pic>
          <p:nvPicPr>
            <p:cNvPr id="100" name="그림 99"/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374241" y="32506175"/>
              <a:ext cx="916172" cy="914400"/>
            </a:xfrm>
            <a:prstGeom prst="rect">
              <a:avLst/>
            </a:prstGeom>
          </p:spPr>
        </p:pic>
        <p:pic>
          <p:nvPicPr>
            <p:cNvPr id="109" name="그림 108"/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284898" y="32506175"/>
              <a:ext cx="912091" cy="914400"/>
            </a:xfrm>
            <a:prstGeom prst="rect">
              <a:avLst/>
            </a:prstGeom>
          </p:spPr>
        </p:pic>
        <p:sp>
          <p:nvSpPr>
            <p:cNvPr id="114" name="TextBox 113"/>
            <p:cNvSpPr txBox="1"/>
            <p:nvPr/>
          </p:nvSpPr>
          <p:spPr>
            <a:xfrm>
              <a:off x="15545442" y="32044510"/>
              <a:ext cx="3651548" cy="461665"/>
            </a:xfrm>
            <a:prstGeom prst="rect">
              <a:avLst/>
            </a:prstGeom>
            <a:noFill/>
          </p:spPr>
          <p:txBody>
            <a:bodyPr wrap="square" rtlCol="0" anchor="b">
              <a:spAutoFit/>
            </a:bodyPr>
            <a:lstStyle/>
            <a:p>
              <a:pPr algn="ctr"/>
              <a:r>
                <a:rPr lang="en-US" altLang="ko-KR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Adience</a:t>
              </a:r>
              <a:endParaRPr lang="ko-KR" altLang="en-US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5" name="TextBox 114"/>
            <p:cNvSpPr txBox="1"/>
            <p:nvPr/>
          </p:nvSpPr>
          <p:spPr>
            <a:xfrm>
              <a:off x="11218125" y="33500744"/>
              <a:ext cx="3769970" cy="400110"/>
            </a:xfrm>
            <a:prstGeom prst="rect">
              <a:avLst/>
            </a:prstGeom>
            <a:noFill/>
          </p:spPr>
          <p:txBody>
            <a:bodyPr wrap="square" rtlCol="0" anchor="b">
              <a:spAutoFit/>
            </a:bodyPr>
            <a:lstStyle/>
            <a:p>
              <a:pPr algn="ctr"/>
              <a:r>
                <a:rPr lang="en-US" altLang="ko-KR" sz="2000" dirty="0">
                  <a:latin typeface="Arial" panose="020B0604020202020204" pitchFamily="34" charset="0"/>
                  <a:cs typeface="Arial" panose="020B0604020202020204" pitchFamily="34" charset="0"/>
                </a:rPr>
                <a:t>55k facial images of 13k people</a:t>
              </a:r>
              <a:endParaRPr lang="ko-KR" altLang="en-US"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6" name="TextBox 115"/>
            <p:cNvSpPr txBox="1"/>
            <p:nvPr/>
          </p:nvSpPr>
          <p:spPr>
            <a:xfrm>
              <a:off x="15349411" y="33500744"/>
              <a:ext cx="4024314" cy="400110"/>
            </a:xfrm>
            <a:prstGeom prst="rect">
              <a:avLst/>
            </a:prstGeom>
            <a:noFill/>
          </p:spPr>
          <p:txBody>
            <a:bodyPr wrap="square" rtlCol="0" anchor="b">
              <a:spAutoFit/>
            </a:bodyPr>
            <a:lstStyle/>
            <a:p>
              <a:pPr algn="ctr"/>
              <a:r>
                <a:rPr lang="en-US" altLang="ko-KR" sz="2000" dirty="0">
                  <a:latin typeface="Arial" panose="020B0604020202020204" pitchFamily="34" charset="0"/>
                  <a:cs typeface="Arial" panose="020B0604020202020204" pitchFamily="34" charset="0"/>
                </a:rPr>
                <a:t>25k facial unconstrained images</a:t>
              </a:r>
              <a:endParaRPr lang="ko-KR" altLang="en-US"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18" name="그림 117"/>
          <p:cNvPicPr>
            <a:picLocks noChangeAspect="1"/>
          </p:cNvPicPr>
          <p:nvPr/>
        </p:nvPicPr>
        <p:blipFill rotWithShape="1"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32" t="25535" r="17963" b="40024"/>
          <a:stretch/>
        </p:blipFill>
        <p:spPr>
          <a:xfrm>
            <a:off x="20206220" y="39571594"/>
            <a:ext cx="9162175" cy="246177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0" name="TextBox 109"/>
              <p:cNvSpPr txBox="1"/>
              <p:nvPr/>
            </p:nvSpPr>
            <p:spPr>
              <a:xfrm>
                <a:off x="10938182" y="31263399"/>
                <a:ext cx="8655409" cy="91486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>
                  <a:spcAft>
                    <a:spcPts val="1200"/>
                  </a:spcAft>
                </a:pPr>
                <a:r>
                  <a:rPr lang="en-US" altLang="ko-KR" sz="4000" b="1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Dataset</a:t>
                </a:r>
              </a:p>
              <a:p>
                <a:pPr lvl="0">
                  <a:spcAft>
                    <a:spcPts val="1200"/>
                  </a:spcAft>
                </a:pPr>
                <a:endParaRPr lang="en-US" altLang="ko-KR" sz="36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lvl="0">
                  <a:spcAft>
                    <a:spcPts val="1200"/>
                  </a:spcAft>
                </a:pPr>
                <a:endParaRPr lang="en-US" altLang="ko-KR" sz="36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lvl="0">
                  <a:spcAft>
                    <a:spcPts val="1200"/>
                  </a:spcAft>
                </a:pPr>
                <a:endParaRPr lang="en-US" altLang="ko-KR" sz="36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lvl="0">
                  <a:spcAft>
                    <a:spcPts val="1200"/>
                  </a:spcAft>
                </a:pPr>
                <a:r>
                  <a:rPr lang="en-US" altLang="ko-KR" sz="4000" b="1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Experimental Settings</a:t>
                </a:r>
              </a:p>
              <a:p>
                <a:pPr marL="457200" lvl="0" indent="-457200">
                  <a:buFont typeface="Arial" panose="020B0604020202020204" pitchFamily="34" charset="0"/>
                  <a:buChar char="•"/>
                </a:pPr>
                <a:r>
                  <a:rPr lang="en-US" altLang="ko-KR" sz="24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Base network: InceptionResnetV1</a:t>
                </a:r>
              </a:p>
              <a:p>
                <a:pPr marL="457200" lvl="0" indent="-457200">
                  <a:buFont typeface="Arial" panose="020B0604020202020204" pitchFamily="34" charset="0"/>
                  <a:buChar char="•"/>
                </a:pPr>
                <a:r>
                  <a:rPr lang="en-US" altLang="ko-KR" sz="2400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Pretrained</a:t>
                </a:r>
                <a:r>
                  <a:rPr lang="en-US" altLang="ko-KR" sz="24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on ILSVRC2012 or MS Celeb 1M</a:t>
                </a:r>
              </a:p>
              <a:p>
                <a:pPr marL="457200" lvl="0" indent="-457200">
                  <a:buFont typeface="Arial" panose="020B0604020202020204" pitchFamily="34" charset="0"/>
                  <a:buChar char="•"/>
                </a:pPr>
                <a:r>
                  <a:rPr lang="en-US" altLang="ko-KR" sz="28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Adam optimizer with learning rate (</a:t>
                </a:r>
                <a14:m>
                  <m:oMath xmlns:m="http://schemas.openxmlformats.org/officeDocument/2006/math">
                    <m:r>
                      <a:rPr lang="en-US" altLang="ko-KR" sz="2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5×</m:t>
                    </m:r>
                    <m:sSup>
                      <m:sSupPr>
                        <m:ctrlPr>
                          <a:rPr lang="en-US" altLang="ko-KR" sz="2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altLang="ko-KR" sz="2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10</m:t>
                        </m:r>
                      </m:e>
                      <m:sup>
                        <m:r>
                          <a:rPr lang="en-US" altLang="ko-KR" sz="2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−4</m:t>
                        </m:r>
                      </m:sup>
                    </m:sSup>
                  </m:oMath>
                </a14:m>
                <a:r>
                  <a:rPr lang="en-US" altLang="ko-KR" sz="28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)</a:t>
                </a:r>
              </a:p>
              <a:p>
                <a:pPr marL="457200" lvl="0" indent="-457200">
                  <a:buFont typeface="Arial" panose="020B0604020202020204" pitchFamily="34" charset="0"/>
                  <a:buChar char="•"/>
                </a:pPr>
                <a:r>
                  <a:rPr lang="en-US" altLang="ko-KR" sz="28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Max steps: when validation accuracy converges </a:t>
                </a:r>
                <a:endParaRPr lang="en-US" altLang="ko-KR" sz="3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lang="en-US" altLang="ko-KR" sz="4000" b="1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Results</a:t>
                </a:r>
              </a:p>
              <a:p>
                <a:pPr algn="ctr"/>
                <a:r>
                  <a:rPr lang="en-US" altLang="ko-KR" sz="32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Morph Album 2</a:t>
                </a:r>
              </a:p>
              <a:p>
                <a:endParaRPr lang="en-US" altLang="ko-KR" sz="3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endParaRPr lang="en-US" altLang="ko-KR" sz="3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endParaRPr lang="en-US" altLang="ko-KR" sz="3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endParaRPr lang="en-US" altLang="ko-KR" sz="3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endParaRPr lang="en-US" altLang="ko-KR" sz="105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ctr"/>
                <a:r>
                  <a:rPr lang="en-US" altLang="ko-KR" sz="3600" dirty="0" err="1"/>
                  <a:t>Adience</a:t>
                </a:r>
                <a:endParaRPr lang="ko-KR" altLang="en-US" sz="3600" dirty="0"/>
              </a:p>
            </p:txBody>
          </p:sp>
        </mc:Choice>
        <mc:Fallback xmlns="">
          <p:sp>
            <p:nvSpPr>
              <p:cNvPr id="110" name="TextBox 10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38182" y="31263399"/>
                <a:ext cx="8655409" cy="9148658"/>
              </a:xfrm>
              <a:prstGeom prst="rect">
                <a:avLst/>
              </a:prstGeom>
              <a:blipFill>
                <a:blip r:embed="rId36"/>
                <a:stretch>
                  <a:fillRect l="-2465" t="-1200" b="-1600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0" name="그림 119"/>
          <p:cNvPicPr>
            <a:picLocks noChangeAspect="1"/>
          </p:cNvPicPr>
          <p:nvPr/>
        </p:nvPicPr>
        <p:blipFill>
          <a:blip r:embed="rId37">
            <a:extLst>
              <a:ext uri="{BEBA8EAE-BF5A-486C-A8C5-ECC9F3942E4B}">
                <a14:imgProps xmlns:a14="http://schemas.microsoft.com/office/drawing/2010/main">
                  <a14:imgLayer r:embed="rId38">
                    <a14:imgEffect>
                      <a14:brightnessContrast bright="-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925283" y="40412057"/>
            <a:ext cx="4397954" cy="2086979"/>
          </a:xfrm>
          <a:prstGeom prst="rect">
            <a:avLst/>
          </a:prstGeom>
        </p:spPr>
      </p:pic>
      <p:grpSp>
        <p:nvGrpSpPr>
          <p:cNvPr id="122" name="그룹 121"/>
          <p:cNvGrpSpPr/>
          <p:nvPr/>
        </p:nvGrpSpPr>
        <p:grpSpPr>
          <a:xfrm>
            <a:off x="20302377" y="35148067"/>
            <a:ext cx="9262205" cy="3613554"/>
            <a:chOff x="20302377" y="34539946"/>
            <a:chExt cx="9262205" cy="3613554"/>
          </a:xfrm>
        </p:grpSpPr>
        <p:grpSp>
          <p:nvGrpSpPr>
            <p:cNvPr id="33" name="그룹 32"/>
            <p:cNvGrpSpPr/>
            <p:nvPr/>
          </p:nvGrpSpPr>
          <p:grpSpPr>
            <a:xfrm>
              <a:off x="20302377" y="34539946"/>
              <a:ext cx="9179582" cy="3091442"/>
              <a:chOff x="1914447" y="9375166"/>
              <a:chExt cx="22152322" cy="7460319"/>
            </a:xfrm>
          </p:grpSpPr>
          <p:sp>
            <p:nvSpPr>
              <p:cNvPr id="32" name="모서리가 둥근 직사각형 31"/>
              <p:cNvSpPr/>
              <p:nvPr/>
            </p:nvSpPr>
            <p:spPr>
              <a:xfrm>
                <a:off x="1914447" y="9830001"/>
                <a:ext cx="19956113" cy="7005484"/>
              </a:xfrm>
              <a:prstGeom prst="roundRect">
                <a:avLst>
                  <a:gd name="adj" fmla="val 361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>
                  <a:spcAft>
                    <a:spcPts val="600"/>
                  </a:spcAft>
                </a:pPr>
                <a:endParaRPr lang="en-US" altLang="ko-KR" dirty="0">
                  <a:solidFill>
                    <a:srgbClr val="004C98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27" name="그림 26"/>
              <p:cNvPicPr>
                <a:picLocks noChangeAspect="1"/>
              </p:cNvPicPr>
              <p:nvPr/>
            </p:nvPicPr>
            <p:blipFill>
              <a:blip r:embed="rId3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15948169" y="11481593"/>
                <a:ext cx="5976824" cy="4035134"/>
              </a:xfrm>
              <a:prstGeom prst="rect">
                <a:avLst/>
              </a:prstGeom>
            </p:spPr>
          </p:pic>
          <p:pic>
            <p:nvPicPr>
              <p:cNvPr id="29" name="그림 28"/>
              <p:cNvPicPr>
                <a:picLocks noChangeAspect="1"/>
              </p:cNvPicPr>
              <p:nvPr/>
            </p:nvPicPr>
            <p:blipFill>
              <a:blip r:embed="rId4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700000">
                <a:off x="2139081" y="11341758"/>
                <a:ext cx="7793002" cy="4209033"/>
              </a:xfrm>
              <a:prstGeom prst="rect">
                <a:avLst/>
              </a:prstGeom>
            </p:spPr>
          </p:pic>
          <p:pic>
            <p:nvPicPr>
              <p:cNvPr id="30" name="그림 29"/>
              <p:cNvPicPr>
                <a:picLocks noChangeAspect="1"/>
              </p:cNvPicPr>
              <p:nvPr/>
            </p:nvPicPr>
            <p:blipFill>
              <a:blip r:embed="rId4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8000000">
                <a:off x="8271093" y="10484925"/>
                <a:ext cx="6909514" cy="4689995"/>
              </a:xfrm>
              <a:prstGeom prst="rect">
                <a:avLst/>
              </a:prstGeom>
            </p:spPr>
          </p:pic>
          <p:pic>
            <p:nvPicPr>
              <p:cNvPr id="31" name="그림 30"/>
              <p:cNvPicPr>
                <a:picLocks noChangeAspect="1"/>
              </p:cNvPicPr>
              <p:nvPr/>
            </p:nvPicPr>
            <p:blipFill rotWithShape="1">
              <a:blip r:embed="rId4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3254" t="9448"/>
              <a:stretch/>
            </p:blipFill>
            <p:spPr>
              <a:xfrm>
                <a:off x="21911855" y="9829998"/>
                <a:ext cx="2154914" cy="7005484"/>
              </a:xfrm>
              <a:prstGeom prst="rect">
                <a:avLst/>
              </a:prstGeom>
            </p:spPr>
          </p:pic>
        </p:grpSp>
        <p:sp>
          <p:nvSpPr>
            <p:cNvPr id="121" name="TextBox 120"/>
            <p:cNvSpPr txBox="1"/>
            <p:nvPr/>
          </p:nvSpPr>
          <p:spPr>
            <a:xfrm>
              <a:off x="20339927" y="37450156"/>
              <a:ext cx="259264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000" dirty="0">
                  <a:latin typeface="Arial" panose="020B0604020202020204" pitchFamily="34" charset="0"/>
                  <a:cs typeface="Arial" panose="020B0604020202020204" pitchFamily="34" charset="0"/>
                </a:rPr>
                <a:t>Only Classification</a:t>
              </a:r>
              <a:endParaRPr lang="ko-KR" altLang="en-US"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6" name="TextBox 125"/>
            <p:cNvSpPr txBox="1"/>
            <p:nvPr/>
          </p:nvSpPr>
          <p:spPr>
            <a:xfrm>
              <a:off x="23071749" y="37445614"/>
              <a:ext cx="259264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000" dirty="0">
                  <a:latin typeface="Arial" panose="020B0604020202020204" pitchFamily="34" charset="0"/>
                  <a:cs typeface="Arial" panose="020B0604020202020204" pitchFamily="34" charset="0"/>
                </a:rPr>
                <a:t>Conventional</a:t>
              </a:r>
              <a:br>
                <a:rPr lang="en-US" altLang="ko-KR" sz="2000" dirty="0"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altLang="ko-KR" sz="2000" dirty="0">
                  <a:latin typeface="Arial" panose="020B0604020202020204" pitchFamily="34" charset="0"/>
                  <a:cs typeface="Arial" panose="020B0604020202020204" pitchFamily="34" charset="0"/>
                </a:rPr>
                <a:t>Triplet loss</a:t>
              </a:r>
              <a:endParaRPr lang="ko-KR" altLang="en-US"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7" name="TextBox 126"/>
            <p:cNvSpPr txBox="1"/>
            <p:nvPr/>
          </p:nvSpPr>
          <p:spPr>
            <a:xfrm>
              <a:off x="26081401" y="37445614"/>
              <a:ext cx="259264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Ours</a:t>
              </a:r>
              <a:endParaRPr lang="ko-KR" altLang="en-US" sz="2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8" name="TextBox 127"/>
            <p:cNvSpPr txBox="1"/>
            <p:nvPr/>
          </p:nvSpPr>
          <p:spPr>
            <a:xfrm rot="5400000">
              <a:off x="29004722" y="36120062"/>
              <a:ext cx="78116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600" dirty="0">
                  <a:latin typeface="Arial" panose="020B0604020202020204" pitchFamily="34" charset="0"/>
                  <a:cs typeface="Arial" panose="020B0604020202020204" pitchFamily="34" charset="0"/>
                </a:rPr>
                <a:t>Age</a:t>
              </a:r>
              <a:endParaRPr lang="ko-KR" altLang="en-US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23" name="TextBox 122"/>
          <p:cNvSpPr txBox="1"/>
          <p:nvPr/>
        </p:nvSpPr>
        <p:spPr>
          <a:xfrm>
            <a:off x="20206220" y="29884483"/>
            <a:ext cx="63138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4000" b="1" dirty="0">
                <a:latin typeface="Arial" panose="020B0604020202020204" pitchFamily="34" charset="0"/>
                <a:cs typeface="Arial" panose="020B0604020202020204" pitchFamily="34" charset="0"/>
              </a:rPr>
              <a:t>Loss graph</a:t>
            </a:r>
            <a:endParaRPr lang="ko-KR" alt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1" name="TextBox 130"/>
          <p:cNvSpPr txBox="1"/>
          <p:nvPr/>
        </p:nvSpPr>
        <p:spPr>
          <a:xfrm>
            <a:off x="20206220" y="34525209"/>
            <a:ext cx="63138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4000" b="1" dirty="0">
                <a:latin typeface="Arial" panose="020B0604020202020204" pitchFamily="34" charset="0"/>
                <a:cs typeface="Arial" panose="020B0604020202020204" pitchFamily="34" charset="0"/>
              </a:rPr>
              <a:t>Feature visualization</a:t>
            </a:r>
            <a:endParaRPr lang="ko-KR" alt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2" name="TextBox 131"/>
          <p:cNvSpPr txBox="1"/>
          <p:nvPr/>
        </p:nvSpPr>
        <p:spPr>
          <a:xfrm>
            <a:off x="20206220" y="38868250"/>
            <a:ext cx="63138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4000" b="1" dirty="0">
                <a:latin typeface="Arial" panose="020B0604020202020204" pitchFamily="34" charset="0"/>
                <a:cs typeface="Arial" panose="020B0604020202020204" pitchFamily="34" charset="0"/>
              </a:rPr>
              <a:t>Qualitative results</a:t>
            </a:r>
            <a:endParaRPr lang="ko-KR" alt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1" name="그림 90"/>
          <p:cNvPicPr>
            <a:picLocks noChangeAspect="1"/>
          </p:cNvPicPr>
          <p:nvPr/>
        </p:nvPicPr>
        <p:blipFill>
          <a:blip r:embed="rId43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rightnessContrast bright="-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378551" y="19792211"/>
            <a:ext cx="6995297" cy="539656"/>
          </a:xfrm>
          <a:prstGeom prst="rect">
            <a:avLst/>
          </a:prstGeom>
        </p:spPr>
      </p:pic>
      <p:sp>
        <p:nvSpPr>
          <p:cNvPr id="1024" name="타원 1023"/>
          <p:cNvSpPr/>
          <p:nvPr/>
        </p:nvSpPr>
        <p:spPr>
          <a:xfrm>
            <a:off x="228600" y="4669043"/>
            <a:ext cx="876300" cy="876300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8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ko-KR" altLang="en-US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6" name="타원 135"/>
          <p:cNvSpPr/>
          <p:nvPr/>
        </p:nvSpPr>
        <p:spPr>
          <a:xfrm>
            <a:off x="228600" y="10837837"/>
            <a:ext cx="876300" cy="876300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8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ko-KR" altLang="en-US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26" name="직선 화살표 연결선 1025"/>
          <p:cNvCxnSpPr/>
          <p:nvPr/>
        </p:nvCxnSpPr>
        <p:spPr>
          <a:xfrm>
            <a:off x="8134350" y="16185335"/>
            <a:ext cx="466706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7" name="TextBox 1026"/>
          <p:cNvSpPr txBox="1"/>
          <p:nvPr/>
        </p:nvSpPr>
        <p:spPr>
          <a:xfrm>
            <a:off x="8601056" y="15954502"/>
            <a:ext cx="6430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dirty="0">
                <a:latin typeface="Arial" panose="020B0604020202020204" pitchFamily="34" charset="0"/>
                <a:cs typeface="Arial" panose="020B0604020202020204" pitchFamily="34" charset="0"/>
              </a:rPr>
              <a:t>23!</a:t>
            </a:r>
            <a:endParaRPr lang="ko-KR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0" name="타원 139"/>
          <p:cNvSpPr/>
          <p:nvPr/>
        </p:nvSpPr>
        <p:spPr>
          <a:xfrm>
            <a:off x="228600" y="18179221"/>
            <a:ext cx="876300" cy="876300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8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ko-KR" altLang="en-US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1" name="타원 140"/>
          <p:cNvSpPr/>
          <p:nvPr/>
        </p:nvSpPr>
        <p:spPr>
          <a:xfrm>
            <a:off x="10108490" y="4669043"/>
            <a:ext cx="876300" cy="876300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8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ko-KR" altLang="en-US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2" name="타원 141"/>
          <p:cNvSpPr/>
          <p:nvPr/>
        </p:nvSpPr>
        <p:spPr>
          <a:xfrm>
            <a:off x="10108490" y="17175149"/>
            <a:ext cx="876300" cy="876300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8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ko-KR" altLang="en-US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3" name="타원 142"/>
          <p:cNvSpPr/>
          <p:nvPr/>
        </p:nvSpPr>
        <p:spPr>
          <a:xfrm>
            <a:off x="10108490" y="29681255"/>
            <a:ext cx="876300" cy="876300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800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lang="ko-KR" altLang="en-US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31" name="직사각형 1030"/>
              <p:cNvSpPr/>
              <p:nvPr/>
            </p:nvSpPr>
            <p:spPr>
              <a:xfrm>
                <a:off x="20466131" y="24441928"/>
                <a:ext cx="9015827" cy="461664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spcAft>
                    <a:spcPts val="1200"/>
                  </a:spcAft>
                </a:pPr>
                <a:r>
                  <a:rPr lang="en-US" altLang="ko-KR" sz="4000" b="1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Triplet Selection</a:t>
                </a:r>
              </a:p>
              <a:p>
                <a:pPr lvl="0" algn="just">
                  <a:spcAft>
                    <a:spcPts val="1200"/>
                  </a:spcAft>
                </a:pPr>
                <a:r>
                  <a:rPr lang="en-US" altLang="ko-KR" sz="2800" b="1" dirty="0">
                    <a:solidFill>
                      <a:srgbClr val="338CCD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Conventional triplet samples</a:t>
                </a:r>
                <a:r>
                  <a:rPr lang="en-US" altLang="ko-KR" sz="2800" dirty="0">
                    <a:solidFill>
                      <a:srgbClr val="338CCD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ko-KR" sz="28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contain 3 samples from dataset: </a:t>
                </a:r>
                <a14:m>
                  <m:oMath xmlns:m="http://schemas.openxmlformats.org/officeDocument/2006/math">
                    <m:r>
                      <a:rPr lang="en-US" altLang="ko-KR" sz="280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altLang="ko-KR" sz="2800" i="1">
                        <a:solidFill>
                          <a:srgbClr val="00B05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𝑎</m:t>
                    </m:r>
                    <m:r>
                      <a:rPr lang="en-US" altLang="ko-KR" sz="2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en-US" altLang="ko-KR" sz="2800" i="1">
                        <a:solidFill>
                          <a:srgbClr val="00B05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𝑝</m:t>
                    </m:r>
                    <m:r>
                      <a:rPr lang="en-US" altLang="ko-KR" sz="2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</m:t>
                    </m:r>
                    <m:r>
                      <a:rPr lang="en-US" altLang="ko-KR" sz="28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𝑛</m:t>
                    </m:r>
                    <m:r>
                      <a:rPr lang="en-US" altLang="ko-KR" sz="280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en-US" altLang="ko-KR" sz="28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where </a:t>
                </a:r>
                <a14:m>
                  <m:oMath xmlns:m="http://schemas.openxmlformats.org/officeDocument/2006/math">
                    <m:r>
                      <a:rPr lang="en-US" altLang="ko-KR" sz="2800" i="1">
                        <a:solidFill>
                          <a:srgbClr val="00B05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𝑎</m:t>
                    </m:r>
                    <m:r>
                      <a:rPr lang="en-US" altLang="ko-KR" sz="2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en-US" altLang="ko-KR" sz="2800" i="1">
                        <a:solidFill>
                          <a:srgbClr val="00B05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𝑝</m:t>
                    </m:r>
                  </m:oMath>
                </a14:m>
                <a:r>
                  <a:rPr lang="en-US" altLang="ko-KR" sz="28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are in </a:t>
                </a:r>
                <a:r>
                  <a:rPr lang="en-US" altLang="ko-KR" sz="2800" b="1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the same class</a:t>
                </a:r>
                <a:r>
                  <a:rPr lang="en-US" altLang="ko-KR" sz="28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and </a:t>
                </a:r>
                <a14:m>
                  <m:oMath xmlns:m="http://schemas.openxmlformats.org/officeDocument/2006/math">
                    <m:r>
                      <a:rPr lang="en-US" altLang="ko-KR" sz="2800" i="1">
                        <a:solidFill>
                          <a:srgbClr val="00B05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𝑎</m:t>
                    </m:r>
                    <m:r>
                      <a:rPr lang="en-US" altLang="ko-KR" sz="2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en-US" altLang="ko-KR" sz="28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𝑛</m:t>
                    </m:r>
                  </m:oMath>
                </a14:m>
                <a:r>
                  <a:rPr lang="en-US" altLang="ko-KR" sz="28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are not.</a:t>
                </a:r>
              </a:p>
              <a:p>
                <a:pPr lvl="0" algn="just">
                  <a:spcAft>
                    <a:spcPts val="1200"/>
                  </a:spcAft>
                </a:pPr>
                <a:r>
                  <a:rPr lang="en-US" altLang="ko-KR" sz="28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Our relative triplet samples </a:t>
                </a:r>
                <a:r>
                  <a:rPr lang="en-US" altLang="ko-KR" sz="28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contain 3 samples from dataset: </a:t>
                </a:r>
                <a14:m>
                  <m:oMath xmlns:m="http://schemas.openxmlformats.org/officeDocument/2006/math">
                    <m:r>
                      <a:rPr lang="en-US" altLang="ko-KR" sz="280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altLang="ko-KR" sz="2800" i="1">
                        <a:solidFill>
                          <a:srgbClr val="00B05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𝑎</m:t>
                    </m:r>
                    <m:r>
                      <a:rPr lang="en-US" altLang="ko-KR" sz="2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en-US" altLang="ko-KR" sz="2800" i="1">
                        <a:solidFill>
                          <a:srgbClr val="92D05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𝑝</m:t>
                    </m:r>
                    <m:r>
                      <a:rPr lang="en-US" altLang="ko-KR" sz="2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</m:t>
                    </m:r>
                    <m:r>
                      <a:rPr lang="en-US" altLang="ko-KR" sz="28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𝑛</m:t>
                    </m:r>
                    <m:r>
                      <a:rPr lang="en-US" altLang="ko-KR" sz="280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en-US" altLang="ko-KR" sz="28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where </a:t>
                </a:r>
                <a14:m>
                  <m:oMath xmlns:m="http://schemas.openxmlformats.org/officeDocument/2006/math">
                    <m:r>
                      <a:rPr lang="en-US" altLang="ko-KR" sz="2800" i="1">
                        <a:solidFill>
                          <a:srgbClr val="00B05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𝑎</m:t>
                    </m:r>
                    <m:r>
                      <a:rPr lang="en-US" altLang="ko-KR" sz="2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en-US" altLang="ko-KR" sz="2800" i="1">
                        <a:solidFill>
                          <a:srgbClr val="92D05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𝑝</m:t>
                    </m:r>
                  </m:oMath>
                </a14:m>
                <a:r>
                  <a:rPr lang="en-US" altLang="ko-KR" sz="28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are in </a:t>
                </a:r>
                <a:r>
                  <a:rPr lang="en-US" altLang="ko-KR" sz="2800" b="1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closer age </a:t>
                </a:r>
                <a:r>
                  <a:rPr lang="en-US" altLang="ko-KR" sz="28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than</a:t>
                </a:r>
                <a:r>
                  <a:rPr lang="en-US" altLang="ko-KR" sz="2800" b="1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ko-KR" sz="28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the age difference between </a:t>
                </a:r>
                <a14:m>
                  <m:oMath xmlns:m="http://schemas.openxmlformats.org/officeDocument/2006/math">
                    <m:r>
                      <a:rPr lang="en-US" altLang="ko-KR" sz="2800" i="1">
                        <a:solidFill>
                          <a:srgbClr val="00B05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𝑎</m:t>
                    </m:r>
                    <m:r>
                      <a:rPr lang="en-US" altLang="ko-KR" sz="2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en-US" altLang="ko-KR" sz="28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𝑛</m:t>
                    </m:r>
                  </m:oMath>
                </a14:m>
                <a:r>
                  <a:rPr lang="en-US" altLang="ko-KR" sz="28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lvl="0" algn="ctr">
                  <a:spcAft>
                    <a:spcPts val="3000"/>
                  </a:spcAft>
                </a:pPr>
                <a14:m>
                  <m:oMath xmlns:m="http://schemas.openxmlformats.org/officeDocument/2006/math">
                    <m:r>
                      <a:rPr lang="en-US" altLang="ko-KR" sz="2800" b="1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𝑶</m:t>
                    </m:r>
                    <m:r>
                      <a:rPr lang="en-US" altLang="ko-KR" sz="2800" b="1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altLang="ko-KR" sz="2800" b="1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𝒏𝒖𝒎</m:t>
                    </m:r>
                    <m:r>
                      <a:rPr lang="en-US" altLang="ko-KR" sz="2800" b="1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_</m:t>
                    </m:r>
                    <m:r>
                      <a:rPr lang="en-US" altLang="ko-KR" sz="2800" b="1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𝒄𝒍𝒂𝒔𝒔𝒆𝒔</m:t>
                    </m:r>
                    <m:r>
                      <a:rPr lang="en-US" altLang="ko-KR" sz="2800" b="1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) </m:t>
                    </m:r>
                  </m:oMath>
                </a14:m>
                <a:r>
                  <a:rPr lang="en-US" altLang="ko-KR" sz="2800" b="1" i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times more diverse </a:t>
                </a:r>
                <a:br>
                  <a:rPr lang="en-US" altLang="ko-KR" sz="2800" b="1" i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r>
                  <a:rPr lang="en-US" altLang="ko-KR" sz="2800" b="1" i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samples </a:t>
                </a:r>
                <a:r>
                  <a:rPr lang="en-US" altLang="ko-KR" sz="2800" i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than </a:t>
                </a:r>
                <a:r>
                  <a:rPr lang="en-US" altLang="ko-KR" sz="2800" i="1" dirty="0">
                    <a:solidFill>
                      <a:srgbClr val="338CCD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the conventional one</a:t>
                </a:r>
              </a:p>
            </p:txBody>
          </p:sp>
        </mc:Choice>
        <mc:Fallback xmlns="">
          <p:sp>
            <p:nvSpPr>
              <p:cNvPr id="1031" name="직사각형 103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466131" y="24441928"/>
                <a:ext cx="9015827" cy="4616648"/>
              </a:xfrm>
              <a:prstGeom prst="rect">
                <a:avLst/>
              </a:prstGeom>
              <a:blipFill>
                <a:blip r:embed="rId45"/>
                <a:stretch>
                  <a:fillRect l="-2366" t="-2378" r="-1420" b="-2774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0" name="TextBox 79"/>
              <p:cNvSpPr txBox="1"/>
              <p:nvPr/>
            </p:nvSpPr>
            <p:spPr>
              <a:xfrm>
                <a:off x="10842932" y="19683482"/>
                <a:ext cx="8819536" cy="60083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>
                  <a:spcAft>
                    <a:spcPts val="1200"/>
                  </a:spcAft>
                </a:pPr>
                <a:r>
                  <a:rPr lang="en-US" altLang="ko-KR" sz="3600" b="1" dirty="0">
                    <a:solidFill>
                      <a:srgbClr val="338CCD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Conventional triplet loss [4]:</a:t>
                </a:r>
              </a:p>
              <a:p>
                <a:pPr lvl="0" algn="ctr">
                  <a:spcAft>
                    <a:spcPts val="1200"/>
                  </a:spcAft>
                </a:pPr>
                <a14:m>
                  <m:oMath xmlns:m="http://schemas.openxmlformats.org/officeDocument/2006/math">
                    <m:r>
                      <a:rPr lang="en-US" altLang="ko-KR" sz="32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𝐿</m:t>
                    </m:r>
                    <m:r>
                      <a:rPr lang="en-US" altLang="ko-KR" sz="32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=∑</m:t>
                    </m:r>
                    <m:r>
                      <m:rPr>
                        <m:sty m:val="p"/>
                      </m:rPr>
                      <a:rPr lang="en-US" altLang="ko-KR" sz="32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max</m:t>
                    </m:r>
                    <m:r>
                      <a:rPr lang="en-US" altLang="ko-KR" sz="32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(0,</m:t>
                    </m:r>
                    <m:r>
                      <a:rPr lang="en-US" altLang="ko-KR" sz="32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sSubSup>
                      <m:sSubSupPr>
                        <m:ctrlPr>
                          <a:rPr lang="en-US" altLang="ko-KR" sz="3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SupPr>
                      <m:e>
                        <m:d>
                          <m:dPr>
                            <m:begChr m:val="‖"/>
                            <m:endChr m:val="‖"/>
                            <m:ctrlPr>
                              <a:rPr lang="en-US" altLang="ko-KR" sz="32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r>
                              <a:rPr lang="en-US" altLang="ko-KR" sz="32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𝑎</m:t>
                            </m:r>
                            <m:r>
                              <a:rPr lang="en-US" altLang="ko-KR" sz="32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−</m:t>
                            </m:r>
                            <m:r>
                              <a:rPr lang="en-US" altLang="ko-KR" sz="32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𝑝</m:t>
                            </m:r>
                          </m:e>
                        </m:d>
                      </m:e>
                      <m:sub>
                        <m:r>
                          <a:rPr lang="en-US" altLang="ko-KR" sz="3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b>
                      <m:sup>
                        <m:r>
                          <a:rPr lang="en-US" altLang="ko-KR" sz="3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bSup>
                    <m:r>
                      <a:rPr lang="en-US" altLang="ko-KR" sz="32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sSubSup>
                      <m:sSubSupPr>
                        <m:ctrlPr>
                          <a:rPr lang="en-US" altLang="ko-KR" sz="3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SupPr>
                      <m:e>
                        <m:d>
                          <m:dPr>
                            <m:begChr m:val="‖"/>
                            <m:endChr m:val="‖"/>
                            <m:ctrlPr>
                              <a:rPr lang="en-US" altLang="ko-KR" sz="3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r>
                              <a:rPr lang="en-US" altLang="ko-KR" sz="3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𝑎</m:t>
                            </m:r>
                            <m:r>
                              <a:rPr lang="en-US" altLang="ko-KR" sz="3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−</m:t>
                            </m:r>
                            <m:r>
                              <a:rPr lang="en-US" altLang="ko-KR" sz="32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𝑛</m:t>
                            </m:r>
                          </m:e>
                        </m:d>
                      </m:e>
                      <m:sub>
                        <m:r>
                          <a:rPr lang="en-US" altLang="ko-KR" sz="3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b>
                      <m:sup>
                        <m:r>
                          <a:rPr lang="en-US" altLang="ko-KR" sz="3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bSup>
                    <m:r>
                      <a:rPr lang="en-US" altLang="ko-KR" sz="32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</m:t>
                    </m:r>
                    <m:r>
                      <a:rPr lang="en-US" altLang="ko-KR" sz="32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𝑚</m:t>
                    </m:r>
                  </m:oMath>
                </a14:m>
                <a:r>
                  <a:rPr lang="en-US" altLang="ko-KR" sz="32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)</a:t>
                </a:r>
              </a:p>
              <a:p>
                <a:pPr lvl="0" algn="ctr">
                  <a:spcAft>
                    <a:spcPts val="1200"/>
                  </a:spcAft>
                </a:pPr>
                <a14:m>
                  <m:oMath xmlns:m="http://schemas.openxmlformats.org/officeDocument/2006/math">
                    <m:r>
                      <a:rPr lang="en-US" altLang="ko-KR" sz="28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𝑚</m:t>
                    </m:r>
                  </m:oMath>
                </a14:m>
                <a:r>
                  <a:rPr lang="en-US" altLang="ko-KR" sz="28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 fixed margin constraint</a:t>
                </a:r>
              </a:p>
              <a:p>
                <a:pPr lvl="0" algn="ctr">
                  <a:spcAft>
                    <a:spcPts val="1200"/>
                  </a:spcAft>
                </a:pPr>
                <a:r>
                  <a:rPr lang="en-US" altLang="ko-KR" sz="2800" b="1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→ every triplet has the same amount of loss</a:t>
                </a:r>
              </a:p>
              <a:p>
                <a:pPr lvl="0" algn="ctr">
                  <a:spcAft>
                    <a:spcPts val="1200"/>
                  </a:spcAft>
                </a:pPr>
                <a:endParaRPr lang="en-US" altLang="ko-KR" sz="28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lvl="0">
                  <a:spcAft>
                    <a:spcPts val="1200"/>
                  </a:spcAft>
                </a:pPr>
                <a:r>
                  <a:rPr lang="en-US" altLang="ko-KR" sz="36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Scale-varying triplet loss:</a:t>
                </a:r>
              </a:p>
              <a:p>
                <a:pPr lvl="0" algn="ctr"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ko-KR" sz="3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US" altLang="ko-KR" sz="3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𝐿</m:t>
                          </m:r>
                        </m:e>
                        <m:sub>
                          <m:r>
                            <a:rPr lang="en-US" altLang="ko-KR" sz="3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𝑇</m:t>
                          </m:r>
                        </m:sub>
                      </m:sSub>
                      <m:r>
                        <a:rPr lang="en-US" altLang="ko-KR" sz="32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=∑</m:t>
                      </m:r>
                      <m:r>
                        <a:rPr lang="en-US" altLang="ko-KR" sz="32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𝜔</m:t>
                      </m:r>
                      <m:d>
                        <m:dPr>
                          <m:ctrlPr>
                            <a:rPr lang="en-US" altLang="ko-KR" sz="3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en-US" altLang="ko-KR" sz="3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𝑎</m:t>
                          </m:r>
                          <m:r>
                            <a:rPr lang="en-US" altLang="ko-KR" sz="3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,</m:t>
                          </m:r>
                          <m:r>
                            <a:rPr lang="en-US" altLang="ko-KR" sz="3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𝑝</m:t>
                          </m:r>
                          <m:r>
                            <a:rPr lang="en-US" altLang="ko-KR" sz="3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,</m:t>
                          </m:r>
                          <m:r>
                            <a:rPr lang="en-US" altLang="ko-KR" sz="3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𝑛</m:t>
                          </m:r>
                        </m:e>
                      </m:d>
                      <m:r>
                        <a:rPr lang="en-US" altLang="ko-KR" sz="32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⋅</m:t>
                      </m:r>
                      <m:sSub>
                        <m:sSubPr>
                          <m:ctrlPr>
                            <a:rPr lang="en-US" altLang="ko-KR" sz="3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US" altLang="ko-KR" sz="3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𝑙</m:t>
                          </m:r>
                        </m:e>
                        <m:sub>
                          <m:r>
                            <a:rPr lang="en-US" altLang="ko-KR" sz="3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𝑇</m:t>
                          </m:r>
                        </m:sub>
                      </m:sSub>
                      <m:r>
                        <a:rPr lang="en-US" altLang="ko-KR" sz="32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(</m:t>
                      </m:r>
                      <m:sSub>
                        <m:sSubPr>
                          <m:ctrlPr>
                            <a:rPr lang="en-US" altLang="ko-KR" sz="3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US" altLang="ko-KR" sz="3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𝑑</m:t>
                          </m:r>
                        </m:e>
                        <m:sub>
                          <m:r>
                            <a:rPr lang="en-US" altLang="ko-KR" sz="3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+</m:t>
                          </m:r>
                        </m:sub>
                      </m:sSub>
                      <m:r>
                        <a:rPr lang="en-US" altLang="ko-KR" sz="32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, </m:t>
                      </m:r>
                      <m:sSub>
                        <m:sSubPr>
                          <m:ctrlPr>
                            <a:rPr lang="en-US" altLang="ko-KR" sz="3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US" altLang="ko-KR" sz="3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𝑑</m:t>
                          </m:r>
                        </m:e>
                        <m:sub>
                          <m:r>
                            <a:rPr lang="en-US" altLang="ko-KR" sz="3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−</m:t>
                          </m:r>
                        </m:sub>
                      </m:sSub>
                      <m:r>
                        <a:rPr lang="en-US" altLang="ko-KR" sz="32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)</m:t>
                      </m:r>
                    </m:oMath>
                  </m:oMathPara>
                </a14:m>
                <a:endParaRPr lang="en-US" altLang="ko-KR" sz="3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lvl="0" algn="ctr"/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sz="2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altLang="ko-KR" sz="2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𝑑</m:t>
                        </m:r>
                      </m:e>
                      <m:sub>
                        <m:r>
                          <a:rPr lang="en-US" altLang="ko-KR" sz="2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+</m:t>
                        </m:r>
                      </m:sub>
                    </m:sSub>
                    <m:r>
                      <a:rPr lang="en-US" altLang="ko-KR" sz="2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 </m:t>
                    </m:r>
                    <m:sSub>
                      <m:sSubPr>
                        <m:ctrlPr>
                          <a:rPr lang="en-US" altLang="ko-KR" sz="2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altLang="ko-KR" sz="2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𝑑</m:t>
                        </m:r>
                      </m:e>
                      <m:sub>
                        <m:r>
                          <a:rPr lang="en-US" altLang="ko-KR" sz="2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</m:sub>
                    </m:sSub>
                  </m:oMath>
                </a14:m>
                <a:r>
                  <a:rPr lang="en-US" altLang="ko-KR" sz="28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 normalized positive, negative distance</a:t>
                </a:r>
              </a:p>
              <a:p>
                <a:pPr lvl="0" algn="ctr">
                  <a:spcAft>
                    <a:spcPts val="1200"/>
                  </a:spcAft>
                </a:pPr>
                <a14:m>
                  <m:oMath xmlns:m="http://schemas.openxmlformats.org/officeDocument/2006/math">
                    <m:r>
                      <a:rPr lang="en-US" altLang="ko-KR" sz="2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𝜔</m:t>
                    </m:r>
                    <m:d>
                      <m:dPr>
                        <m:ctrlPr>
                          <a:rPr lang="en-US" altLang="ko-KR" sz="2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altLang="ko-KR" sz="2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⋅</m:t>
                        </m:r>
                      </m:e>
                    </m:d>
                  </m:oMath>
                </a14:m>
                <a:r>
                  <a:rPr lang="en-US" altLang="ko-KR" sz="28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 weighting function</a:t>
                </a:r>
              </a:p>
              <a:p>
                <a:pPr lvl="0" algn="ctr">
                  <a:spcAft>
                    <a:spcPts val="1200"/>
                  </a:spcAft>
                </a:pPr>
                <a:r>
                  <a:rPr lang="en-US" altLang="ko-KR" sz="2800" b="1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→ triplets are not equally treated (see figure):</a:t>
                </a:r>
                <a:endParaRPr lang="en-US" altLang="ko-KR" sz="24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80" name="TextBox 7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42932" y="19683482"/>
                <a:ext cx="8819536" cy="6008311"/>
              </a:xfrm>
              <a:prstGeom prst="rect">
                <a:avLst/>
              </a:prstGeom>
              <a:blipFill>
                <a:blip r:embed="rId46"/>
                <a:stretch>
                  <a:fillRect l="-2144" t="-1623" b="-1826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" name="그룹 6"/>
          <p:cNvGrpSpPr/>
          <p:nvPr/>
        </p:nvGrpSpPr>
        <p:grpSpPr>
          <a:xfrm>
            <a:off x="20633396" y="1584503"/>
            <a:ext cx="4876705" cy="2423426"/>
            <a:chOff x="19851880" y="1584503"/>
            <a:chExt cx="4876705" cy="2423426"/>
          </a:xfrm>
        </p:grpSpPr>
        <p:pic>
          <p:nvPicPr>
            <p:cNvPr id="2" name="그림 1"/>
            <p:cNvPicPr>
              <a:picLocks noChangeAspect="1"/>
            </p:cNvPicPr>
            <p:nvPr/>
          </p:nvPicPr>
          <p:blipFill>
            <a:blip r:embed="rId4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392214" y="2419996"/>
              <a:ext cx="1587933" cy="1587933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19851880" y="1584503"/>
              <a:ext cx="2668600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400" b="1" dirty="0">
                  <a:latin typeface="Arial Rounded MT Bold" panose="020F0704030504030204" pitchFamily="34" charset="0"/>
                  <a:cs typeface="Arial" panose="020B0604020202020204" pitchFamily="34" charset="0"/>
                </a:rPr>
                <a:t>Project</a:t>
              </a:r>
              <a:br>
                <a:rPr lang="en-US" altLang="ko-KR" sz="2400" b="1" dirty="0">
                  <a:latin typeface="Arial Rounded MT Bold" panose="020F0704030504030204" pitchFamily="34" charset="0"/>
                  <a:cs typeface="Arial" panose="020B0604020202020204" pitchFamily="34" charset="0"/>
                </a:rPr>
              </a:br>
              <a:r>
                <a:rPr lang="en-US" altLang="ko-KR" sz="2400" b="1" dirty="0">
                  <a:latin typeface="Arial Rounded MT Bold" panose="020F0704030504030204" pitchFamily="34" charset="0"/>
                  <a:cs typeface="Arial" panose="020B0604020202020204" pitchFamily="34" charset="0"/>
                </a:rPr>
                <a:t>page</a:t>
              </a:r>
              <a:endParaRPr lang="ko-KR" altLang="en-US" sz="2400" b="1" dirty="0">
                <a:latin typeface="Arial Rounded MT Bold" panose="020F07040305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22059985" y="1599676"/>
              <a:ext cx="2668600" cy="206210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400" b="1" dirty="0">
                  <a:latin typeface="Arial Rounded MT Bold" panose="020F0704030504030204" pitchFamily="34" charset="0"/>
                  <a:cs typeface="Arial" panose="020B0604020202020204" pitchFamily="34" charset="0"/>
                </a:rPr>
                <a:t>Code </a:t>
              </a:r>
              <a:br>
                <a:rPr lang="en-US" altLang="ko-KR" sz="2400" b="1" dirty="0">
                  <a:latin typeface="Arial Rounded MT Bold" panose="020F0704030504030204" pitchFamily="34" charset="0"/>
                  <a:cs typeface="Arial" panose="020B0604020202020204" pitchFamily="34" charset="0"/>
                </a:rPr>
              </a:br>
              <a:r>
                <a:rPr lang="en-US" altLang="ko-KR" sz="2400" b="1" dirty="0">
                  <a:latin typeface="Arial Rounded MT Bold" panose="020F0704030504030204" pitchFamily="34" charset="0"/>
                  <a:cs typeface="Arial" panose="020B0604020202020204" pitchFamily="34" charset="0"/>
                </a:rPr>
                <a:t>available at</a:t>
              </a:r>
            </a:p>
            <a:p>
              <a:pPr algn="ctr"/>
              <a:endParaRPr lang="en-US" altLang="ko-KR" sz="2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en-US" altLang="ko-KR" sz="2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n-US" altLang="ko-KR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You can find</a:t>
              </a:r>
              <a:br>
                <a:rPr lang="en-US" altLang="ko-KR" sz="1400" b="1" dirty="0"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altLang="ko-KR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link at</a:t>
              </a:r>
              <a:endParaRPr lang="ko-KR" altLang="en-US" sz="1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8" name="그림 7"/>
          <p:cNvPicPr>
            <a:picLocks noChangeAspect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33673" y="2347456"/>
            <a:ext cx="1684256" cy="690545"/>
          </a:xfrm>
          <a:prstGeom prst="rect">
            <a:avLst/>
          </a:prstGeom>
        </p:spPr>
      </p:pic>
      <p:sp>
        <p:nvSpPr>
          <p:cNvPr id="9" name="U자형 화살표 8"/>
          <p:cNvSpPr/>
          <p:nvPr/>
        </p:nvSpPr>
        <p:spPr>
          <a:xfrm rot="5400000">
            <a:off x="23592264" y="2712260"/>
            <a:ext cx="261938" cy="1689834"/>
          </a:xfrm>
          <a:custGeom>
            <a:avLst/>
            <a:gdLst>
              <a:gd name="connsiteX0" fmla="*/ 0 w 300098"/>
              <a:gd name="connsiteY0" fmla="*/ 1981935 h 1981935"/>
              <a:gd name="connsiteX1" fmla="*/ 0 w 300098"/>
              <a:gd name="connsiteY1" fmla="*/ 119775 h 1981935"/>
              <a:gd name="connsiteX2" fmla="*/ 119775 w 300098"/>
              <a:gd name="connsiteY2" fmla="*/ 0 h 1981935"/>
              <a:gd name="connsiteX3" fmla="*/ 125174 w 300098"/>
              <a:gd name="connsiteY3" fmla="*/ 0 h 1981935"/>
              <a:gd name="connsiteX4" fmla="*/ 244949 w 300098"/>
              <a:gd name="connsiteY4" fmla="*/ 119775 h 1981935"/>
              <a:gd name="connsiteX5" fmla="*/ 244949 w 300098"/>
              <a:gd name="connsiteY5" fmla="*/ 1885312 h 1981935"/>
              <a:gd name="connsiteX6" fmla="*/ 300098 w 300098"/>
              <a:gd name="connsiteY6" fmla="*/ 1885312 h 1981935"/>
              <a:gd name="connsiteX7" fmla="*/ 232633 w 300098"/>
              <a:gd name="connsiteY7" fmla="*/ 1981935 h 1981935"/>
              <a:gd name="connsiteX8" fmla="*/ 165168 w 300098"/>
              <a:gd name="connsiteY8" fmla="*/ 1885312 h 1981935"/>
              <a:gd name="connsiteX9" fmla="*/ 220317 w 300098"/>
              <a:gd name="connsiteY9" fmla="*/ 1885312 h 1981935"/>
              <a:gd name="connsiteX10" fmla="*/ 220317 w 300098"/>
              <a:gd name="connsiteY10" fmla="*/ 119775 h 1981935"/>
              <a:gd name="connsiteX11" fmla="*/ 125174 w 300098"/>
              <a:gd name="connsiteY11" fmla="*/ 24632 h 1981935"/>
              <a:gd name="connsiteX12" fmla="*/ 119775 w 300098"/>
              <a:gd name="connsiteY12" fmla="*/ 24632 h 1981935"/>
              <a:gd name="connsiteX13" fmla="*/ 24632 w 300098"/>
              <a:gd name="connsiteY13" fmla="*/ 119775 h 1981935"/>
              <a:gd name="connsiteX14" fmla="*/ 24632 w 300098"/>
              <a:gd name="connsiteY14" fmla="*/ 1981935 h 1981935"/>
              <a:gd name="connsiteX15" fmla="*/ 0 w 300098"/>
              <a:gd name="connsiteY15" fmla="*/ 1981935 h 1981935"/>
              <a:gd name="connsiteX0" fmla="*/ 0 w 300098"/>
              <a:gd name="connsiteY0" fmla="*/ 1981935 h 1981935"/>
              <a:gd name="connsiteX1" fmla="*/ 0 w 300098"/>
              <a:gd name="connsiteY1" fmla="*/ 119775 h 1981935"/>
              <a:gd name="connsiteX2" fmla="*/ 119775 w 300098"/>
              <a:gd name="connsiteY2" fmla="*/ 0 h 1981935"/>
              <a:gd name="connsiteX3" fmla="*/ 125174 w 300098"/>
              <a:gd name="connsiteY3" fmla="*/ 0 h 1981935"/>
              <a:gd name="connsiteX4" fmla="*/ 244949 w 300098"/>
              <a:gd name="connsiteY4" fmla="*/ 119775 h 1981935"/>
              <a:gd name="connsiteX5" fmla="*/ 244949 w 300098"/>
              <a:gd name="connsiteY5" fmla="*/ 1885312 h 1981935"/>
              <a:gd name="connsiteX6" fmla="*/ 300098 w 300098"/>
              <a:gd name="connsiteY6" fmla="*/ 1885312 h 1981935"/>
              <a:gd name="connsiteX7" fmla="*/ 232633 w 300098"/>
              <a:gd name="connsiteY7" fmla="*/ 1981935 h 1981935"/>
              <a:gd name="connsiteX8" fmla="*/ 165168 w 300098"/>
              <a:gd name="connsiteY8" fmla="*/ 1885312 h 1981935"/>
              <a:gd name="connsiteX9" fmla="*/ 220317 w 300098"/>
              <a:gd name="connsiteY9" fmla="*/ 1885312 h 1981935"/>
              <a:gd name="connsiteX10" fmla="*/ 220317 w 300098"/>
              <a:gd name="connsiteY10" fmla="*/ 119775 h 1981935"/>
              <a:gd name="connsiteX11" fmla="*/ 125174 w 300098"/>
              <a:gd name="connsiteY11" fmla="*/ 24632 h 1981935"/>
              <a:gd name="connsiteX12" fmla="*/ 119775 w 300098"/>
              <a:gd name="connsiteY12" fmla="*/ 24632 h 1981935"/>
              <a:gd name="connsiteX13" fmla="*/ 24632 w 300098"/>
              <a:gd name="connsiteY13" fmla="*/ 119775 h 1981935"/>
              <a:gd name="connsiteX14" fmla="*/ 0 w 300098"/>
              <a:gd name="connsiteY14" fmla="*/ 1981935 h 1981935"/>
              <a:gd name="connsiteX0" fmla="*/ 24632 w 300098"/>
              <a:gd name="connsiteY0" fmla="*/ 119775 h 1981935"/>
              <a:gd name="connsiteX1" fmla="*/ 0 w 300098"/>
              <a:gd name="connsiteY1" fmla="*/ 119775 h 1981935"/>
              <a:gd name="connsiteX2" fmla="*/ 119775 w 300098"/>
              <a:gd name="connsiteY2" fmla="*/ 0 h 1981935"/>
              <a:gd name="connsiteX3" fmla="*/ 125174 w 300098"/>
              <a:gd name="connsiteY3" fmla="*/ 0 h 1981935"/>
              <a:gd name="connsiteX4" fmla="*/ 244949 w 300098"/>
              <a:gd name="connsiteY4" fmla="*/ 119775 h 1981935"/>
              <a:gd name="connsiteX5" fmla="*/ 244949 w 300098"/>
              <a:gd name="connsiteY5" fmla="*/ 1885312 h 1981935"/>
              <a:gd name="connsiteX6" fmla="*/ 300098 w 300098"/>
              <a:gd name="connsiteY6" fmla="*/ 1885312 h 1981935"/>
              <a:gd name="connsiteX7" fmla="*/ 232633 w 300098"/>
              <a:gd name="connsiteY7" fmla="*/ 1981935 h 1981935"/>
              <a:gd name="connsiteX8" fmla="*/ 165168 w 300098"/>
              <a:gd name="connsiteY8" fmla="*/ 1885312 h 1981935"/>
              <a:gd name="connsiteX9" fmla="*/ 220317 w 300098"/>
              <a:gd name="connsiteY9" fmla="*/ 1885312 h 1981935"/>
              <a:gd name="connsiteX10" fmla="*/ 220317 w 300098"/>
              <a:gd name="connsiteY10" fmla="*/ 119775 h 1981935"/>
              <a:gd name="connsiteX11" fmla="*/ 125174 w 300098"/>
              <a:gd name="connsiteY11" fmla="*/ 24632 h 1981935"/>
              <a:gd name="connsiteX12" fmla="*/ 119775 w 300098"/>
              <a:gd name="connsiteY12" fmla="*/ 24632 h 1981935"/>
              <a:gd name="connsiteX13" fmla="*/ 24632 w 300098"/>
              <a:gd name="connsiteY13" fmla="*/ 119775 h 19819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00098" h="1981935">
                <a:moveTo>
                  <a:pt x="24632" y="119775"/>
                </a:moveTo>
                <a:lnTo>
                  <a:pt x="0" y="119775"/>
                </a:lnTo>
                <a:cubicBezTo>
                  <a:pt x="0" y="53625"/>
                  <a:pt x="53625" y="0"/>
                  <a:pt x="119775" y="0"/>
                </a:cubicBezTo>
                <a:lnTo>
                  <a:pt x="125174" y="0"/>
                </a:lnTo>
                <a:cubicBezTo>
                  <a:pt x="191324" y="0"/>
                  <a:pt x="244949" y="53625"/>
                  <a:pt x="244949" y="119775"/>
                </a:cubicBezTo>
                <a:lnTo>
                  <a:pt x="244949" y="1885312"/>
                </a:lnTo>
                <a:lnTo>
                  <a:pt x="300098" y="1885312"/>
                </a:lnTo>
                <a:lnTo>
                  <a:pt x="232633" y="1981935"/>
                </a:lnTo>
                <a:lnTo>
                  <a:pt x="165168" y="1885312"/>
                </a:lnTo>
                <a:lnTo>
                  <a:pt x="220317" y="1885312"/>
                </a:lnTo>
                <a:lnTo>
                  <a:pt x="220317" y="119775"/>
                </a:lnTo>
                <a:cubicBezTo>
                  <a:pt x="220317" y="67229"/>
                  <a:pt x="177720" y="24632"/>
                  <a:pt x="125174" y="24632"/>
                </a:cubicBezTo>
                <a:lnTo>
                  <a:pt x="119775" y="24632"/>
                </a:lnTo>
                <a:cubicBezTo>
                  <a:pt x="67229" y="24632"/>
                  <a:pt x="24632" y="67229"/>
                  <a:pt x="24632" y="119775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96" name="직사각형 95"/>
          <p:cNvSpPr/>
          <p:nvPr/>
        </p:nvSpPr>
        <p:spPr>
          <a:xfrm>
            <a:off x="949263" y="40507204"/>
            <a:ext cx="7925993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ko-KR" sz="2000" b="1" dirty="0">
                <a:solidFill>
                  <a:schemeClr val="tx2"/>
                </a:solidFill>
              </a:rPr>
              <a:t>This work was supported by Institute for Information &amp; Communications Technology Promotion(IITP) grant funded by the Korea government(MSIT) [2016-0-00562(R0124-16-0002), Emotional Intelligence Technology to Infer Human Emotion and Carry on Dialogue Accordingly], and NRF [NRF-2017M3C4A7066317].</a:t>
            </a:r>
            <a:endParaRPr lang="ko-KR" altLang="en-US" sz="2000" b="1" dirty="0">
              <a:solidFill>
                <a:schemeClr val="tx2"/>
              </a:solidFill>
            </a:endParaRPr>
          </a:p>
        </p:txBody>
      </p:sp>
      <p:sp>
        <p:nvSpPr>
          <p:cNvPr id="3" name="직사각형 2"/>
          <p:cNvSpPr/>
          <p:nvPr/>
        </p:nvSpPr>
        <p:spPr>
          <a:xfrm>
            <a:off x="955196" y="39792338"/>
            <a:ext cx="451918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3600" b="1" dirty="0">
                <a:solidFill>
                  <a:srgbClr val="004C9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Acknowledgements</a:t>
            </a:r>
            <a:endParaRPr lang="ko-KR" altLang="en-US" sz="3600" dirty="0"/>
          </a:p>
        </p:txBody>
      </p:sp>
    </p:spTree>
    <p:extLst>
      <p:ext uri="{BB962C8B-B14F-4D97-AF65-F5344CB8AC3E}">
        <p14:creationId xmlns:p14="http://schemas.microsoft.com/office/powerpoint/2010/main" val="428019255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테마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테마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테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14345</TotalTime>
  <Words>542</Words>
  <Application>Microsoft Office PowerPoint</Application>
  <PresentationFormat>Custom</PresentationFormat>
  <Paragraphs>113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9" baseType="lpstr">
      <vt:lpstr>나눔스퀘어라운드 ExtraBold</vt:lpstr>
      <vt:lpstr>맑은 고딕</vt:lpstr>
      <vt:lpstr>Arial</vt:lpstr>
      <vt:lpstr>Arial Rounded MT Bold</vt:lpstr>
      <vt:lpstr>Calibri</vt:lpstr>
      <vt:lpstr>Calibri Light</vt:lpstr>
      <vt:lpstr>Cambria Math</vt:lpstr>
      <vt:lpstr>Office Theme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Woobin Im</dc:creator>
  <cp:lastModifiedBy>Woobin Im</cp:lastModifiedBy>
  <cp:revision>56</cp:revision>
  <dcterms:created xsi:type="dcterms:W3CDTF">2018-06-25T14:47:17Z</dcterms:created>
  <dcterms:modified xsi:type="dcterms:W3CDTF">2019-01-31T10:30:48Z</dcterms:modified>
</cp:coreProperties>
</file>