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6" r:id="rId2"/>
    <p:sldId id="320" r:id="rId3"/>
    <p:sldId id="318" r:id="rId4"/>
    <p:sldId id="319" r:id="rId5"/>
    <p:sldId id="265" r:id="rId6"/>
    <p:sldId id="269" r:id="rId7"/>
    <p:sldId id="323" r:id="rId8"/>
    <p:sldId id="324" r:id="rId9"/>
    <p:sldId id="326" r:id="rId10"/>
    <p:sldId id="339" r:id="rId11"/>
    <p:sldId id="329" r:id="rId12"/>
    <p:sldId id="328" r:id="rId13"/>
    <p:sldId id="321" r:id="rId14"/>
    <p:sldId id="330" r:id="rId15"/>
    <p:sldId id="316" r:id="rId16"/>
    <p:sldId id="270" r:id="rId17"/>
    <p:sldId id="287" r:id="rId18"/>
    <p:sldId id="271" r:id="rId19"/>
    <p:sldId id="283" r:id="rId20"/>
    <p:sldId id="284" r:id="rId21"/>
    <p:sldId id="289" r:id="rId22"/>
    <p:sldId id="300" r:id="rId23"/>
    <p:sldId id="322" r:id="rId24"/>
    <p:sldId id="307" r:id="rId25"/>
    <p:sldId id="308" r:id="rId26"/>
    <p:sldId id="331" r:id="rId27"/>
    <p:sldId id="295" r:id="rId28"/>
    <p:sldId id="332" r:id="rId29"/>
    <p:sldId id="333" r:id="rId30"/>
    <p:sldId id="334" r:id="rId31"/>
    <p:sldId id="292" r:id="rId32"/>
    <p:sldId id="335" r:id="rId33"/>
    <p:sldId id="302" r:id="rId34"/>
    <p:sldId id="293" r:id="rId35"/>
    <p:sldId id="297" r:id="rId36"/>
    <p:sldId id="336" r:id="rId37"/>
    <p:sldId id="309" r:id="rId38"/>
    <p:sldId id="299" r:id="rId39"/>
    <p:sldId id="301" r:id="rId40"/>
    <p:sldId id="281" r:id="rId41"/>
    <p:sldId id="341" r:id="rId42"/>
    <p:sldId id="342" r:id="rId43"/>
    <p:sldId id="337" r:id="rId44"/>
    <p:sldId id="338" r:id="rId45"/>
    <p:sldId id="305" r:id="rId46"/>
    <p:sldId id="304" r:id="rId47"/>
    <p:sldId id="303" r:id="rId48"/>
    <p:sldId id="340" r:id="rId49"/>
    <p:sldId id="274" r:id="rId50"/>
    <p:sldId id="276" r:id="rId51"/>
    <p:sldId id="277" r:id="rId52"/>
    <p:sldId id="278" r:id="rId53"/>
    <p:sldId id="28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67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1333" autoAdjust="0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CA0B3-D7E2-4B6B-8521-E3708671D751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2FEA-AC3E-4A95-8511-985E2E05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7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7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3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9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9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3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3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83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7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4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visualize the distribution of the similarity.</a:t>
            </a:r>
          </a:p>
          <a:p>
            <a:r>
              <a:rPr lang="en-US" dirty="0"/>
              <a:t>The x axis displays the distance of similarity values from the similarity center k.</a:t>
            </a:r>
          </a:p>
          <a:p>
            <a:r>
              <a:rPr lang="en-US" dirty="0"/>
              <a:t>Which means, the similarity values are condensed into the middle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1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9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0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9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4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6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4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1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5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8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34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2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2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0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92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88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12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95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9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6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2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0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A2FEA-AC3E-4A95-8511-985E2E0570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7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524" y="365125"/>
            <a:ext cx="9763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EA7F-4B71-4957-840E-1A60252259E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2D24-C175-4F60-B508-DEEA328BFC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CCV 2020">
            <a:extLst>
              <a:ext uri="{FF2B5EF4-FFF2-40B4-BE49-F238E27FC236}">
                <a16:creationId xmlns:a16="http://schemas.microsoft.com/office/drawing/2014/main" id="{EE9E82B4-5114-4D73-B40D-CAD4C86267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7" y="173831"/>
            <a:ext cx="1367298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77DE3-2543-4A88-A7AA-A04371C5F5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4271" y="6241257"/>
            <a:ext cx="1700321" cy="463724"/>
          </a:xfrm>
          <a:prstGeom prst="rect">
            <a:avLst/>
          </a:prstGeom>
        </p:spPr>
      </p:pic>
      <p:pic>
        <p:nvPicPr>
          <p:cNvPr id="9" name="그림 5">
            <a:extLst>
              <a:ext uri="{FF2B5EF4-FFF2-40B4-BE49-F238E27FC236}">
                <a16:creationId xmlns:a16="http://schemas.microsoft.com/office/drawing/2014/main" id="{F10207E1-2608-472A-88D5-509BB60A5A6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92" y="6356205"/>
            <a:ext cx="1224137" cy="348776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731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5.png"/><Relationship Id="rId51" Type="http://schemas.openxmlformats.org/officeDocument/2006/relationships/image" Target="../media/image73.png"/><Relationship Id="rId3" Type="http://schemas.openxmlformats.org/officeDocument/2006/relationships/image" Target="../media/image18.png"/><Relationship Id="rId21" Type="http://schemas.openxmlformats.org/officeDocument/2006/relationships/image" Target="../media/image38.png"/><Relationship Id="rId50" Type="http://schemas.openxmlformats.org/officeDocument/2006/relationships/image" Target="../media/image72.png"/><Relationship Id="rId55" Type="http://schemas.openxmlformats.org/officeDocument/2006/relationships/image" Target="../media/image7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.png"/><Relationship Id="rId20" Type="http://schemas.openxmlformats.org/officeDocument/2006/relationships/image" Target="../media/image37.png"/><Relationship Id="rId54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3" Type="http://schemas.openxmlformats.org/officeDocument/2006/relationships/image" Target="../media/image74.png"/><Relationship Id="rId58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57" Type="http://schemas.openxmlformats.org/officeDocument/2006/relationships/image" Target="../media/image9.png"/><Relationship Id="rId10" Type="http://schemas.openxmlformats.org/officeDocument/2006/relationships/image" Target="../media/image25.png"/><Relationship Id="rId19" Type="http://schemas.openxmlformats.org/officeDocument/2006/relationships/image" Target="../media/image36.png"/><Relationship Id="rId52" Type="http://schemas.openxmlformats.org/officeDocument/2006/relationships/image" Target="../media/image6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1.png"/><Relationship Id="rId56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4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microsoft.com/office/2007/relationships/hdphoto" Target="../media/hdphoto1.wdp"/><Relationship Id="rId10" Type="http://schemas.openxmlformats.org/officeDocument/2006/relationships/image" Target="../media/image58.jpeg"/><Relationship Id="rId4" Type="http://schemas.openxmlformats.org/officeDocument/2006/relationships/image" Target="../media/image54.png"/><Relationship Id="rId9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microsoft.com/office/2007/relationships/hdphoto" Target="../media/hdphoto4.wdp"/><Relationship Id="rId4" Type="http://schemas.openxmlformats.org/officeDocument/2006/relationships/image" Target="../media/image60.jpeg"/><Relationship Id="rId9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gif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gvr.kaist.ac.kr/publication/unsupsimflow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8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875F-22B7-4680-95A1-2752B68B0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Unsupervised Learning of Optical Flow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with Deep Feature Similarity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81870-F990-4CB4-829E-CBB6EB962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0105"/>
            <a:ext cx="9144000" cy="1407694"/>
          </a:xfrm>
        </p:spPr>
        <p:txBody>
          <a:bodyPr/>
          <a:lstStyle/>
          <a:p>
            <a:r>
              <a:rPr lang="en-US" dirty="0"/>
              <a:t>Woobin Im</a:t>
            </a:r>
            <a:r>
              <a:rPr lang="en-US" baseline="30000" dirty="0"/>
              <a:t>1</a:t>
            </a:r>
            <a:r>
              <a:rPr lang="en-US" dirty="0"/>
              <a:t>    Tae-Kyun Kim</a:t>
            </a:r>
            <a:r>
              <a:rPr lang="en-US" baseline="30000" dirty="0"/>
              <a:t>2,1</a:t>
            </a:r>
            <a:r>
              <a:rPr lang="en-US" dirty="0"/>
              <a:t>    Sung-eui Yoon</a:t>
            </a:r>
            <a:r>
              <a:rPr lang="en-US" baseline="30000" dirty="0"/>
              <a:t>1</a:t>
            </a:r>
          </a:p>
        </p:txBody>
      </p:sp>
      <p:pic>
        <p:nvPicPr>
          <p:cNvPr id="11" name="그림 5">
            <a:extLst>
              <a:ext uri="{FF2B5EF4-FFF2-40B4-BE49-F238E27FC236}">
                <a16:creationId xmlns:a16="http://schemas.microsoft.com/office/drawing/2014/main" id="{9E2E1E4C-BB51-4051-A52F-E800B4B30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95" y="4793276"/>
            <a:ext cx="1224137" cy="348776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https://www.imperial.ac.uk/assets/website/images/sprite_double/logo.png">
            <a:extLst>
              <a:ext uri="{FF2B5EF4-FFF2-40B4-BE49-F238E27FC236}">
                <a16:creationId xmlns:a16="http://schemas.microsoft.com/office/drawing/2014/main" id="{62CBB20F-5326-42E0-8D3A-D62F714F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78" y="5254377"/>
            <a:ext cx="1700321" cy="782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AIST - COMPUTER SCIENCE">
            <a:extLst>
              <a:ext uri="{FF2B5EF4-FFF2-40B4-BE49-F238E27FC236}">
                <a16:creationId xmlns:a16="http://schemas.microsoft.com/office/drawing/2014/main" id="{6CCEC9CB-F5B9-40EE-BA2B-736E44259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/>
          <a:stretch/>
        </p:blipFill>
        <p:spPr bwMode="auto">
          <a:xfrm>
            <a:off x="6360140" y="4597152"/>
            <a:ext cx="1125416" cy="657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3F3C7-B2F8-49FD-9B62-CAE998C282EF}"/>
              </a:ext>
            </a:extLst>
          </p:cNvPr>
          <p:cNvSpPr/>
          <p:nvPr/>
        </p:nvSpPr>
        <p:spPr>
          <a:xfrm>
            <a:off x="4935826" y="4680951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BE8A6-A16E-49C7-8BB0-E5830F8242F9}"/>
              </a:ext>
            </a:extLst>
          </p:cNvPr>
          <p:cNvSpPr/>
          <p:nvPr/>
        </p:nvSpPr>
        <p:spPr>
          <a:xfrm>
            <a:off x="4935826" y="539611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17" name="Picture 16" descr="ECCV 2020">
            <a:extLst>
              <a:ext uri="{FF2B5EF4-FFF2-40B4-BE49-F238E27FC236}">
                <a16:creationId xmlns:a16="http://schemas.microsoft.com/office/drawing/2014/main" id="{F322A065-093C-4A0D-B471-BCF6E738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7" y="173831"/>
            <a:ext cx="1367298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685573" y="2269093"/>
            <a:ext cx="1809901" cy="2686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1085698" y="189976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1085698" y="495514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00B065B0-2B67-4120-B725-532642B7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2" t="23633" r="67076" b="52180"/>
          <a:stretch/>
        </p:blipFill>
        <p:spPr>
          <a:xfrm>
            <a:off x="6462599" y="1471613"/>
            <a:ext cx="2752951" cy="2048506"/>
          </a:xfrm>
          <a:prstGeom prst="rect">
            <a:avLst/>
          </a:prstGeom>
        </p:spPr>
      </p:pic>
      <p:pic>
        <p:nvPicPr>
          <p:cNvPr id="10" name="내용 개체 틀 5">
            <a:extLst>
              <a:ext uri="{FF2B5EF4-FFF2-40B4-BE49-F238E27FC236}">
                <a16:creationId xmlns:a16="http://schemas.microsoft.com/office/drawing/2014/main" id="{B4727229-2CB1-4638-8B2B-E739268F7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2" t="24657" r="47568" b="52096"/>
          <a:stretch/>
        </p:blipFill>
        <p:spPr>
          <a:xfrm>
            <a:off x="3633598" y="1471613"/>
            <a:ext cx="2752952" cy="2048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C129FE-5C36-43F6-A1AF-10C3375632D5}"/>
              </a:ext>
            </a:extLst>
          </p:cNvPr>
          <p:cNvSpPr txBox="1"/>
          <p:nvPr/>
        </p:nvSpPr>
        <p:spPr>
          <a:xfrm>
            <a:off x="4343248" y="3520119"/>
            <a:ext cx="13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Prediction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5B1F-C304-46EE-A367-2C6EB94F1638}"/>
              </a:ext>
            </a:extLst>
          </p:cNvPr>
          <p:cNvSpPr txBox="1"/>
          <p:nvPr/>
        </p:nvSpPr>
        <p:spPr>
          <a:xfrm>
            <a:off x="6962698" y="3520119"/>
            <a:ext cx="17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Ground-truth</a:t>
            </a:r>
            <a:endParaRPr lang="ko-KR" altLang="en-US" dirty="0"/>
          </a:p>
        </p:txBody>
      </p:sp>
      <p:pic>
        <p:nvPicPr>
          <p:cNvPr id="13" name="내용 개체 틀 5">
            <a:extLst>
              <a:ext uri="{FF2B5EF4-FFF2-40B4-BE49-F238E27FC236}">
                <a16:creationId xmlns:a16="http://schemas.microsoft.com/office/drawing/2014/main" id="{A231D813-CA59-4A7E-8D7E-572D4182F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6" t="63159" r="47990" b="12879"/>
          <a:stretch/>
        </p:blipFill>
        <p:spPr>
          <a:xfrm>
            <a:off x="3633598" y="4108526"/>
            <a:ext cx="2752952" cy="2048506"/>
          </a:xfrm>
          <a:prstGeom prst="rect">
            <a:avLst/>
          </a:prstGeom>
        </p:spPr>
      </p:pic>
      <p:pic>
        <p:nvPicPr>
          <p:cNvPr id="16" name="내용 개체 틀 5">
            <a:extLst>
              <a:ext uri="{FF2B5EF4-FFF2-40B4-BE49-F238E27FC236}">
                <a16:creationId xmlns:a16="http://schemas.microsoft.com/office/drawing/2014/main" id="{09F4A7F8-17B7-4377-A5A1-79E56291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8" t="62161" r="66667" b="12773"/>
          <a:stretch/>
        </p:blipFill>
        <p:spPr>
          <a:xfrm>
            <a:off x="6462598" y="4108526"/>
            <a:ext cx="2752951" cy="2048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51C9F0-1380-4FB8-A393-9074AA04CBF1}"/>
              </a:ext>
            </a:extLst>
          </p:cNvPr>
          <p:cNvSpPr txBox="1"/>
          <p:nvPr/>
        </p:nvSpPr>
        <p:spPr>
          <a:xfrm>
            <a:off x="4114648" y="6157032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(e) 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8F125-1E11-469D-ACA3-814BA4D0C449}"/>
              </a:ext>
            </a:extLst>
          </p:cNvPr>
          <p:cNvSpPr txBox="1"/>
          <p:nvPr/>
        </p:nvSpPr>
        <p:spPr>
          <a:xfrm>
            <a:off x="6943648" y="6157032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(c) 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C5B62-8A2B-4A71-8259-29CB8A1598CE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3305C41-9D2E-4FA9-B96A-8047818DB591}"/>
              </a:ext>
            </a:extLst>
          </p:cNvPr>
          <p:cNvSpPr/>
          <p:nvPr/>
        </p:nvSpPr>
        <p:spPr>
          <a:xfrm>
            <a:off x="4795952" y="5410200"/>
            <a:ext cx="880948" cy="670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D05A138-5483-4743-9D92-136DBD036F26}"/>
              </a:ext>
            </a:extLst>
          </p:cNvPr>
          <p:cNvSpPr/>
          <p:nvPr/>
        </p:nvSpPr>
        <p:spPr>
          <a:xfrm>
            <a:off x="5274374" y="5000518"/>
            <a:ext cx="285598" cy="378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내용 개체 틀 5">
            <a:extLst>
              <a:ext uri="{FF2B5EF4-FFF2-40B4-BE49-F238E27FC236}">
                <a16:creationId xmlns:a16="http://schemas.microsoft.com/office/drawing/2014/main" id="{D7FE06E9-089A-48C5-99DE-DC1F9779B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0" t="41472" r="60088" b="51152"/>
          <a:stretch/>
        </p:blipFill>
        <p:spPr>
          <a:xfrm>
            <a:off x="8734500" y="3150787"/>
            <a:ext cx="481048" cy="369332"/>
          </a:xfrm>
          <a:prstGeom prst="rect">
            <a:avLst/>
          </a:prstGeom>
        </p:spPr>
      </p:pic>
      <p:pic>
        <p:nvPicPr>
          <p:cNvPr id="22" name="내용 개체 틀 5">
            <a:extLst>
              <a:ext uri="{FF2B5EF4-FFF2-40B4-BE49-F238E27FC236}">
                <a16:creationId xmlns:a16="http://schemas.microsoft.com/office/drawing/2014/main" id="{3C6860F1-842E-45FE-8C74-CED07640B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41472" r="40180" b="51152"/>
          <a:stretch/>
        </p:blipFill>
        <p:spPr>
          <a:xfrm>
            <a:off x="5905503" y="3150787"/>
            <a:ext cx="481048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685573" y="2269093"/>
            <a:ext cx="1809901" cy="2686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1085698" y="189976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1085698" y="495514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26C3DCD-506B-4C31-9FE7-63738196D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r="13833"/>
          <a:stretch/>
        </p:blipFill>
        <p:spPr>
          <a:xfrm>
            <a:off x="2562225" y="1979145"/>
            <a:ext cx="3276600" cy="2899710"/>
          </a:xfrm>
          <a:prstGeom prst="rect">
            <a:avLst/>
          </a:prstGeom>
        </p:spPr>
      </p:pic>
      <p:pic>
        <p:nvPicPr>
          <p:cNvPr id="15" name="내용 개체 틀 5">
            <a:extLst>
              <a:ext uri="{FF2B5EF4-FFF2-40B4-BE49-F238E27FC236}">
                <a16:creationId xmlns:a16="http://schemas.microsoft.com/office/drawing/2014/main" id="{A26C8440-25D7-41D4-B140-1E7A38845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7937" r="40344" b="51152"/>
          <a:stretch/>
        </p:blipFill>
        <p:spPr>
          <a:xfrm>
            <a:off x="5838825" y="2956508"/>
            <a:ext cx="1762125" cy="13112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2342BB-CD86-457C-AC61-464BD9358260}"/>
              </a:ext>
            </a:extLst>
          </p:cNvPr>
          <p:cNvSpPr txBox="1"/>
          <p:nvPr/>
        </p:nvSpPr>
        <p:spPr>
          <a:xfrm>
            <a:off x="6053061" y="4267727"/>
            <a:ext cx="13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Prediction</a:t>
            </a:r>
            <a:endParaRPr lang="ko-KR" altLang="en-US" dirty="0"/>
          </a:p>
        </p:txBody>
      </p:sp>
      <p:pic>
        <p:nvPicPr>
          <p:cNvPr id="20" name="내용 개체 틀 5">
            <a:extLst>
              <a:ext uri="{FF2B5EF4-FFF2-40B4-BE49-F238E27FC236}">
                <a16:creationId xmlns:a16="http://schemas.microsoft.com/office/drawing/2014/main" id="{C8238AE5-0509-4438-9CC6-5C7B1D631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0000" r="40344" b="9089"/>
          <a:stretch/>
        </p:blipFill>
        <p:spPr>
          <a:xfrm>
            <a:off x="8734349" y="4182449"/>
            <a:ext cx="1871776" cy="1392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395C9E-7EA5-4919-8AA1-C4B82158A3EE}"/>
              </a:ext>
            </a:extLst>
          </p:cNvPr>
          <p:cNvSpPr txBox="1"/>
          <p:nvPr/>
        </p:nvSpPr>
        <p:spPr>
          <a:xfrm>
            <a:off x="8734349" y="5575261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(e) </a:t>
            </a:r>
            <a:endParaRPr lang="ko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1D9E1D5-9DC6-4A0B-8E46-F1082133FD66}"/>
              </a:ext>
            </a:extLst>
          </p:cNvPr>
          <p:cNvCxnSpPr>
            <a:cxnSpLocks/>
          </p:cNvCxnSpPr>
          <p:nvPr/>
        </p:nvCxnSpPr>
        <p:spPr>
          <a:xfrm>
            <a:off x="2562225" y="4878855"/>
            <a:ext cx="5391150" cy="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15F97B82-0F5E-4873-A419-ED32251A06DE}"/>
              </a:ext>
            </a:extLst>
          </p:cNvPr>
          <p:cNvSpPr/>
          <p:nvPr/>
        </p:nvSpPr>
        <p:spPr>
          <a:xfrm>
            <a:off x="7827967" y="4694190"/>
            <a:ext cx="369330" cy="3693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</a:t>
            </a:r>
            <a:endParaRPr lang="ko-KR" altLang="en-US" dirty="0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5C575263-0987-4039-93E5-4CD121598FD1}"/>
              </a:ext>
            </a:extLst>
          </p:cNvPr>
          <p:cNvCxnSpPr>
            <a:stCxn id="15" idx="3"/>
            <a:endCxn id="22" idx="0"/>
          </p:cNvCxnSpPr>
          <p:nvPr/>
        </p:nvCxnSpPr>
        <p:spPr>
          <a:xfrm>
            <a:off x="7600950" y="3612118"/>
            <a:ext cx="411682" cy="1082072"/>
          </a:xfrm>
          <a:prstGeom prst="bentConnector2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612E41F-1D3F-4C80-89CE-3B7F15E9F16D}"/>
              </a:ext>
            </a:extLst>
          </p:cNvPr>
          <p:cNvCxnSpPr>
            <a:stCxn id="22" idx="6"/>
            <a:endCxn id="20" idx="1"/>
          </p:cNvCxnSpPr>
          <p:nvPr/>
        </p:nvCxnSpPr>
        <p:spPr>
          <a:xfrm>
            <a:off x="8197297" y="4878855"/>
            <a:ext cx="537052" cy="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내용 개체 틀 5">
            <a:extLst>
              <a:ext uri="{FF2B5EF4-FFF2-40B4-BE49-F238E27FC236}">
                <a16:creationId xmlns:a16="http://schemas.microsoft.com/office/drawing/2014/main" id="{7BDB0C71-B7C6-4266-9A22-28675087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8042" r="79978" b="51047"/>
          <a:stretch/>
        </p:blipFill>
        <p:spPr>
          <a:xfrm>
            <a:off x="8734349" y="1947989"/>
            <a:ext cx="1871776" cy="13928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68AB08-094C-4705-9198-D25D644E0D97}"/>
              </a:ext>
            </a:extLst>
          </p:cNvPr>
          <p:cNvSpPr txBox="1"/>
          <p:nvPr/>
        </p:nvSpPr>
        <p:spPr>
          <a:xfrm>
            <a:off x="8734349" y="1510828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Image1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6DC293-EF06-45F8-8675-9B9B44556C1C}"/>
              </a:ext>
            </a:extLst>
          </p:cNvPr>
          <p:cNvSpPr txBox="1"/>
          <p:nvPr/>
        </p:nvSpPr>
        <p:spPr>
          <a:xfrm>
            <a:off x="5838824" y="2591633"/>
            <a:ext cx="176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Flow (a) </a:t>
            </a:r>
            <a:r>
              <a:rPr lang="en-US" altLang="ko-KR" dirty="0">
                <a:sym typeface="Wingdings" panose="05000000000000000000" pitchFamily="2" charset="2"/>
              </a:rPr>
              <a:t> (b)</a:t>
            </a:r>
            <a:endParaRPr lang="ko-KR" altLang="en-US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BD98378-7D8B-4227-8DC5-0DA71D367A4D}"/>
              </a:ext>
            </a:extLst>
          </p:cNvPr>
          <p:cNvCxnSpPr>
            <a:stCxn id="28" idx="2"/>
            <a:endCxn id="20" idx="0"/>
          </p:cNvCxnSpPr>
          <p:nvPr/>
        </p:nvCxnSpPr>
        <p:spPr>
          <a:xfrm>
            <a:off x="9670237" y="3340801"/>
            <a:ext cx="0" cy="841648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A26A51-3977-44DE-B4EF-8641D0152DBB}"/>
              </a:ext>
            </a:extLst>
          </p:cNvPr>
          <p:cNvSpPr txBox="1"/>
          <p:nvPr/>
        </p:nvSpPr>
        <p:spPr>
          <a:xfrm>
            <a:off x="9670237" y="357695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Pixel loss (e.g. l2 loss)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B2432-7E8C-43EE-8CBC-580931AADCB5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  <p:sp>
        <p:nvSpPr>
          <p:cNvPr id="3" name="원호 2">
            <a:extLst>
              <a:ext uri="{FF2B5EF4-FFF2-40B4-BE49-F238E27FC236}">
                <a16:creationId xmlns:a16="http://schemas.microsoft.com/office/drawing/2014/main" id="{37A70B9E-A1D2-445A-A07B-0627BE305569}"/>
              </a:ext>
            </a:extLst>
          </p:cNvPr>
          <p:cNvSpPr/>
          <p:nvPr/>
        </p:nvSpPr>
        <p:spPr>
          <a:xfrm flipV="1">
            <a:off x="6840609" y="4825650"/>
            <a:ext cx="1179517" cy="733891"/>
          </a:xfrm>
          <a:prstGeom prst="arc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383B4-E09D-4F7E-B502-5CA5785C0480}"/>
              </a:ext>
            </a:extLst>
          </p:cNvPr>
          <p:cNvSpPr txBox="1"/>
          <p:nvPr/>
        </p:nvSpPr>
        <p:spPr>
          <a:xfrm>
            <a:off x="5558591" y="5373162"/>
            <a:ext cx="18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rgbClr val="FFFF00"/>
                </a:solidFill>
              </a:rPr>
              <a:t>Differentiable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0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685573" y="2269093"/>
            <a:ext cx="1809901" cy="2686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1085698" y="189976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1085698" y="495514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26C3DCD-506B-4C31-9FE7-63738196D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r="13833"/>
          <a:stretch/>
        </p:blipFill>
        <p:spPr>
          <a:xfrm>
            <a:off x="2562225" y="1979145"/>
            <a:ext cx="3276600" cy="2899710"/>
          </a:xfrm>
          <a:prstGeom prst="rect">
            <a:avLst/>
          </a:prstGeom>
        </p:spPr>
      </p:pic>
      <p:pic>
        <p:nvPicPr>
          <p:cNvPr id="15" name="내용 개체 틀 5">
            <a:extLst>
              <a:ext uri="{FF2B5EF4-FFF2-40B4-BE49-F238E27FC236}">
                <a16:creationId xmlns:a16="http://schemas.microsoft.com/office/drawing/2014/main" id="{A26C8440-25D7-41D4-B140-1E7A38845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7937" r="40344" b="51152"/>
          <a:stretch/>
        </p:blipFill>
        <p:spPr>
          <a:xfrm>
            <a:off x="5838825" y="2956508"/>
            <a:ext cx="1762125" cy="13112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2342BB-CD86-457C-AC61-464BD9358260}"/>
              </a:ext>
            </a:extLst>
          </p:cNvPr>
          <p:cNvSpPr txBox="1"/>
          <p:nvPr/>
        </p:nvSpPr>
        <p:spPr>
          <a:xfrm>
            <a:off x="6053061" y="4267727"/>
            <a:ext cx="13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Prediction</a:t>
            </a:r>
            <a:endParaRPr lang="ko-KR" altLang="en-US" dirty="0"/>
          </a:p>
        </p:txBody>
      </p:sp>
      <p:pic>
        <p:nvPicPr>
          <p:cNvPr id="20" name="내용 개체 틀 5">
            <a:extLst>
              <a:ext uri="{FF2B5EF4-FFF2-40B4-BE49-F238E27FC236}">
                <a16:creationId xmlns:a16="http://schemas.microsoft.com/office/drawing/2014/main" id="{C8238AE5-0509-4438-9CC6-5C7B1D631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0000" r="40344" b="9089"/>
          <a:stretch/>
        </p:blipFill>
        <p:spPr>
          <a:xfrm>
            <a:off x="8734349" y="4182449"/>
            <a:ext cx="1871776" cy="13928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395C9E-7EA5-4919-8AA1-C4B82158A3EE}"/>
              </a:ext>
            </a:extLst>
          </p:cNvPr>
          <p:cNvSpPr txBox="1"/>
          <p:nvPr/>
        </p:nvSpPr>
        <p:spPr>
          <a:xfrm>
            <a:off x="8734349" y="5575261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(e) </a:t>
            </a:r>
            <a:endParaRPr lang="ko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1D9E1D5-9DC6-4A0B-8E46-F1082133FD66}"/>
              </a:ext>
            </a:extLst>
          </p:cNvPr>
          <p:cNvCxnSpPr>
            <a:cxnSpLocks/>
          </p:cNvCxnSpPr>
          <p:nvPr/>
        </p:nvCxnSpPr>
        <p:spPr>
          <a:xfrm>
            <a:off x="2562225" y="4878855"/>
            <a:ext cx="5391150" cy="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15F97B82-0F5E-4873-A419-ED32251A06DE}"/>
              </a:ext>
            </a:extLst>
          </p:cNvPr>
          <p:cNvSpPr/>
          <p:nvPr/>
        </p:nvSpPr>
        <p:spPr>
          <a:xfrm>
            <a:off x="7827967" y="4694190"/>
            <a:ext cx="369330" cy="3693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</a:t>
            </a:r>
            <a:endParaRPr lang="ko-KR" altLang="en-US" dirty="0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5C575263-0987-4039-93E5-4CD121598FD1}"/>
              </a:ext>
            </a:extLst>
          </p:cNvPr>
          <p:cNvCxnSpPr>
            <a:stCxn id="15" idx="3"/>
            <a:endCxn id="22" idx="0"/>
          </p:cNvCxnSpPr>
          <p:nvPr/>
        </p:nvCxnSpPr>
        <p:spPr>
          <a:xfrm>
            <a:off x="7600950" y="3612118"/>
            <a:ext cx="411682" cy="1082072"/>
          </a:xfrm>
          <a:prstGeom prst="bentConnector2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612E41F-1D3F-4C80-89CE-3B7F15E9F16D}"/>
              </a:ext>
            </a:extLst>
          </p:cNvPr>
          <p:cNvCxnSpPr>
            <a:stCxn id="22" idx="6"/>
            <a:endCxn id="20" idx="1"/>
          </p:cNvCxnSpPr>
          <p:nvPr/>
        </p:nvCxnSpPr>
        <p:spPr>
          <a:xfrm>
            <a:off x="8197297" y="4878855"/>
            <a:ext cx="537052" cy="0"/>
          </a:xfrm>
          <a:prstGeom prst="straightConnector1">
            <a:avLst/>
          </a:prstGeom>
          <a:ln w="571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내용 개체 틀 5">
            <a:extLst>
              <a:ext uri="{FF2B5EF4-FFF2-40B4-BE49-F238E27FC236}">
                <a16:creationId xmlns:a16="http://schemas.microsoft.com/office/drawing/2014/main" id="{7BDB0C71-B7C6-4266-9A22-28675087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8042" r="79978" b="51047"/>
          <a:stretch/>
        </p:blipFill>
        <p:spPr>
          <a:xfrm>
            <a:off x="8734349" y="1947989"/>
            <a:ext cx="1871776" cy="13928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68AB08-094C-4705-9198-D25D644E0D97}"/>
              </a:ext>
            </a:extLst>
          </p:cNvPr>
          <p:cNvSpPr txBox="1"/>
          <p:nvPr/>
        </p:nvSpPr>
        <p:spPr>
          <a:xfrm>
            <a:off x="8734349" y="1510828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Image1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6DC293-EF06-45F8-8675-9B9B44556C1C}"/>
              </a:ext>
            </a:extLst>
          </p:cNvPr>
          <p:cNvSpPr txBox="1"/>
          <p:nvPr/>
        </p:nvSpPr>
        <p:spPr>
          <a:xfrm>
            <a:off x="5838824" y="2591633"/>
            <a:ext cx="176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Flow (a) </a:t>
            </a:r>
            <a:r>
              <a:rPr lang="en-US" altLang="ko-KR" dirty="0">
                <a:sym typeface="Wingdings" panose="05000000000000000000" pitchFamily="2" charset="2"/>
              </a:rPr>
              <a:t> (b)</a:t>
            </a:r>
            <a:endParaRPr lang="ko-KR" altLang="en-US" dirty="0"/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BD98378-7D8B-4227-8DC5-0DA71D367A4D}"/>
              </a:ext>
            </a:extLst>
          </p:cNvPr>
          <p:cNvCxnSpPr>
            <a:stCxn id="28" idx="2"/>
            <a:endCxn id="20" idx="0"/>
          </p:cNvCxnSpPr>
          <p:nvPr/>
        </p:nvCxnSpPr>
        <p:spPr>
          <a:xfrm>
            <a:off x="9670237" y="3340801"/>
            <a:ext cx="0" cy="841648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FA26A51-3977-44DE-B4EF-8641D0152DBB}"/>
              </a:ext>
            </a:extLst>
          </p:cNvPr>
          <p:cNvSpPr txBox="1"/>
          <p:nvPr/>
        </p:nvSpPr>
        <p:spPr>
          <a:xfrm>
            <a:off x="9670237" y="357695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Pixel loss (e.g. l2 loss)</a:t>
            </a:r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1414199-F498-4A2E-8AEE-724B9BCDB60B}"/>
              </a:ext>
            </a:extLst>
          </p:cNvPr>
          <p:cNvSpPr/>
          <p:nvPr/>
        </p:nvSpPr>
        <p:spPr>
          <a:xfrm>
            <a:off x="8597900" y="1510828"/>
            <a:ext cx="3222776" cy="4433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EF4753-C59A-431C-900B-0D3DD1E7B5A2}"/>
              </a:ext>
            </a:extLst>
          </p:cNvPr>
          <p:cNvSpPr txBox="1"/>
          <p:nvPr/>
        </p:nvSpPr>
        <p:spPr>
          <a:xfrm>
            <a:off x="9083750" y="814431"/>
            <a:ext cx="225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(e) gets better, </a:t>
            </a:r>
            <a:br>
              <a:rPr lang="en-US" altLang="ko-KR" dirty="0"/>
            </a:br>
            <a:r>
              <a:rPr lang="en-US" altLang="ko-KR" dirty="0"/>
              <a:t>(f) will be close to (a)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BB2432-7E8C-43EE-8CBC-580931AADCB5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  <p:sp>
        <p:nvSpPr>
          <p:cNvPr id="37" name="원호 36">
            <a:extLst>
              <a:ext uri="{FF2B5EF4-FFF2-40B4-BE49-F238E27FC236}">
                <a16:creationId xmlns:a16="http://schemas.microsoft.com/office/drawing/2014/main" id="{CA45952E-F4C9-40D3-8947-C4150EFCA110}"/>
              </a:ext>
            </a:extLst>
          </p:cNvPr>
          <p:cNvSpPr/>
          <p:nvPr/>
        </p:nvSpPr>
        <p:spPr>
          <a:xfrm flipV="1">
            <a:off x="6840609" y="4825650"/>
            <a:ext cx="1179517" cy="733891"/>
          </a:xfrm>
          <a:prstGeom prst="arc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DFB557-9AA6-460F-AF13-495656BA7B3D}"/>
              </a:ext>
            </a:extLst>
          </p:cNvPr>
          <p:cNvSpPr txBox="1"/>
          <p:nvPr/>
        </p:nvSpPr>
        <p:spPr>
          <a:xfrm>
            <a:off x="5558591" y="5373162"/>
            <a:ext cx="187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rgbClr val="FFFF00"/>
                </a:solidFill>
              </a:rPr>
              <a:t>Differentiable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8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A48EE1F-E438-4140-AE7D-16F0099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12319"/>
          </a:xfrm>
        </p:spPr>
        <p:txBody>
          <a:bodyPr/>
          <a:lstStyle/>
          <a:p>
            <a:pPr algn="ctr"/>
            <a:r>
              <a:rPr lang="en-US" altLang="ko-KR" dirty="0"/>
              <a:t>Motivation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65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5CBC425-4449-4ED3-8C89-02603107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RGB is not sufficient!</a:t>
            </a:r>
            <a:endParaRPr lang="ko-KR" altLang="en-US" dirty="0"/>
          </a:p>
        </p:txBody>
      </p:sp>
      <p:pic>
        <p:nvPicPr>
          <p:cNvPr id="5" name="내용 개체 틀 5">
            <a:extLst>
              <a:ext uri="{FF2B5EF4-FFF2-40B4-BE49-F238E27FC236}">
                <a16:creationId xmlns:a16="http://schemas.microsoft.com/office/drawing/2014/main" id="{0ED425F1-872F-487D-9F4F-F6684E124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0000" r="40344" b="9089"/>
          <a:stretch/>
        </p:blipFill>
        <p:spPr>
          <a:xfrm>
            <a:off x="4898949" y="4855549"/>
            <a:ext cx="1871776" cy="139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1386E-F07D-43E4-97F7-6F43FE587DE1}"/>
              </a:ext>
            </a:extLst>
          </p:cNvPr>
          <p:cNvSpPr txBox="1"/>
          <p:nvPr/>
        </p:nvSpPr>
        <p:spPr>
          <a:xfrm>
            <a:off x="4898949" y="6248361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(e) </a:t>
            </a:r>
            <a:endParaRPr lang="ko-KR" altLang="en-US" dirty="0"/>
          </a:p>
        </p:txBody>
      </p:sp>
      <p:pic>
        <p:nvPicPr>
          <p:cNvPr id="7" name="내용 개체 틀 5">
            <a:extLst>
              <a:ext uri="{FF2B5EF4-FFF2-40B4-BE49-F238E27FC236}">
                <a16:creationId xmlns:a16="http://schemas.microsoft.com/office/drawing/2014/main" id="{D47FB922-0C17-4DBE-93C2-3CE70ED5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8042" r="79978" b="51047"/>
          <a:stretch/>
        </p:blipFill>
        <p:spPr>
          <a:xfrm>
            <a:off x="4898949" y="2621089"/>
            <a:ext cx="1871776" cy="1392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B5B68-87D7-4284-8C3D-BBABE236FA6E}"/>
              </a:ext>
            </a:extLst>
          </p:cNvPr>
          <p:cNvSpPr txBox="1"/>
          <p:nvPr/>
        </p:nvSpPr>
        <p:spPr>
          <a:xfrm>
            <a:off x="4898949" y="2183928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Image1</a:t>
            </a:r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5622F06-AB11-4965-B0FF-D4F902AC6BA1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5834837" y="4013901"/>
            <a:ext cx="0" cy="841648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F5FA87-5333-477F-B2F1-665FC286A6EC}"/>
              </a:ext>
            </a:extLst>
          </p:cNvPr>
          <p:cNvSpPr txBox="1"/>
          <p:nvPr/>
        </p:nvSpPr>
        <p:spPr>
          <a:xfrm>
            <a:off x="5834837" y="425005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Pixel loss (e.g. l2 loss)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28F7C3-4F82-41E1-A5EB-57C5F1D62F5F}"/>
              </a:ext>
            </a:extLst>
          </p:cNvPr>
          <p:cNvSpPr/>
          <p:nvPr/>
        </p:nvSpPr>
        <p:spPr>
          <a:xfrm>
            <a:off x="4762500" y="2183928"/>
            <a:ext cx="3222776" cy="4433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EA114-F060-4843-83A1-05B90F00D57C}"/>
              </a:ext>
            </a:extLst>
          </p:cNvPr>
          <p:cNvSpPr txBox="1"/>
          <p:nvPr/>
        </p:nvSpPr>
        <p:spPr>
          <a:xfrm>
            <a:off x="4898950" y="1487531"/>
            <a:ext cx="294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Prediction flow gets better, </a:t>
            </a:r>
            <a:br>
              <a:rPr lang="en-US" altLang="ko-KR" dirty="0"/>
            </a:br>
            <a:r>
              <a:rPr lang="en-US" altLang="ko-KR" dirty="0"/>
              <a:t>(f) will be close to (a)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42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47A73-CD95-404F-8F10-4C4BCFC05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978" y="1790374"/>
            <a:ext cx="2361629" cy="2676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8F541-CE37-442A-8DF2-234ACD650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392" y="1790374"/>
            <a:ext cx="2361629" cy="2676512"/>
          </a:xfrm>
          <a:prstGeom prst="rect">
            <a:avLst/>
          </a:prstGeom>
          <a:ln>
            <a:solidFill>
              <a:srgbClr val="00FFFF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5CF83-B28D-4CFB-8DF3-57930D0A9EEB}"/>
                  </a:ext>
                </a:extLst>
              </p:cNvPr>
              <p:cNvSpPr txBox="1"/>
              <p:nvPr/>
            </p:nvSpPr>
            <p:spPr>
              <a:xfrm>
                <a:off x="2547652" y="4508018"/>
                <a:ext cx="1952280" cy="55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𝒕</m:t>
                      </m:r>
                    </m:oMath>
                  </m:oMathPara>
                </a14:m>
                <a:endParaRPr lang="en-US" sz="2000" b="1" dirty="0">
                  <a:ea typeface="Latin Modern Math" panose="02000503000000000000" pitchFamily="50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5CF83-B28D-4CFB-8DF3-57930D0A9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52" y="4508018"/>
                <a:ext cx="1952280" cy="5596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0741D-2022-4C50-B16C-E853AAF3E505}"/>
                  </a:ext>
                </a:extLst>
              </p:cNvPr>
              <p:cNvSpPr txBox="1"/>
              <p:nvPr/>
            </p:nvSpPr>
            <p:spPr>
              <a:xfrm>
                <a:off x="7692067" y="4508018"/>
                <a:ext cx="1952280" cy="508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ea typeface="Latin Modern Math" panose="02000503000000000000" pitchFamily="50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F0741D-2022-4C50-B16C-E853AAF3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067" y="4508018"/>
                <a:ext cx="1952280" cy="508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A58290-FB09-4FB1-AC15-1B3CF0B3E036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4704607" y="3128630"/>
            <a:ext cx="2782786" cy="0"/>
          </a:xfrm>
          <a:prstGeom prst="straightConnector1">
            <a:avLst/>
          </a:prstGeom>
          <a:ln w="31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2AA0813-C05F-42BE-85F7-EE0EA7A55801}"/>
              </a:ext>
            </a:extLst>
          </p:cNvPr>
          <p:cNvSpPr/>
          <p:nvPr/>
        </p:nvSpPr>
        <p:spPr>
          <a:xfrm>
            <a:off x="2854982" y="2779633"/>
            <a:ext cx="398853" cy="44608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C8733-8F38-4C9F-A2F7-54F9841082EE}"/>
              </a:ext>
            </a:extLst>
          </p:cNvPr>
          <p:cNvSpPr txBox="1"/>
          <p:nvPr/>
        </p:nvSpPr>
        <p:spPr>
          <a:xfrm>
            <a:off x="5551664" y="2602254"/>
            <a:ext cx="1088671" cy="354758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en-US" sz="2800" b="1" dirty="0"/>
              <a:t>Similarity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65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A49C50-5FCA-4B47-AE1F-E02F472C2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327" y="2340563"/>
            <a:ext cx="2828388" cy="3205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F50DD-8793-4561-B6F5-EFE1E6275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587" y="2340565"/>
            <a:ext cx="2828387" cy="3205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C34FC-A284-4F44-9ED2-4911905AC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280" y="240649"/>
            <a:ext cx="142875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B5343-90F8-48BB-BC62-165566708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574" y="240649"/>
            <a:ext cx="1428750" cy="1619250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9F834-4AB9-45A9-AE04-7B11CDB65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21" y="2341305"/>
            <a:ext cx="2827734" cy="3204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75E6DB-0F4C-4479-A4B3-9D5473FDBE47}"/>
                  </a:ext>
                </a:extLst>
              </p:cNvPr>
              <p:cNvSpPr txBox="1"/>
              <p:nvPr/>
            </p:nvSpPr>
            <p:spPr>
              <a:xfrm>
                <a:off x="3873105" y="1884783"/>
                <a:ext cx="1181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𝒕</m:t>
                      </m:r>
                    </m:oMath>
                  </m:oMathPara>
                </a14:m>
                <a:endParaRPr lang="en-US" sz="2000" b="1" dirty="0">
                  <a:ea typeface="Latin Modern Math" panose="02000503000000000000" pitchFamily="50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75E6DB-0F4C-4479-A4B3-9D5473FD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5" y="1884783"/>
                <a:ext cx="11811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9D09EF-61B0-4469-B10C-1488687586F6}"/>
                  </a:ext>
                </a:extLst>
              </p:cNvPr>
              <p:cNvSpPr txBox="1"/>
              <p:nvPr/>
            </p:nvSpPr>
            <p:spPr>
              <a:xfrm>
                <a:off x="6985399" y="1884783"/>
                <a:ext cx="1181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𝒕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Latin Modern Math" panose="02000503000000000000" pitchFamily="50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ea typeface="Latin Modern Math" panose="02000503000000000000" pitchFamily="50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9D09EF-61B0-4469-B10C-14886875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399" y="1884783"/>
                <a:ext cx="11811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A035A7-1CB2-4441-9A77-B90056950034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178030" y="1050274"/>
            <a:ext cx="1683544" cy="0"/>
          </a:xfrm>
          <a:prstGeom prst="straightConnector1">
            <a:avLst/>
          </a:prstGeom>
          <a:ln w="3175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A1A18-3289-49A6-BE4B-4DFC2E888383}"/>
              </a:ext>
            </a:extLst>
          </p:cNvPr>
          <p:cNvSpPr/>
          <p:nvPr/>
        </p:nvSpPr>
        <p:spPr>
          <a:xfrm>
            <a:off x="4059035" y="839136"/>
            <a:ext cx="241300" cy="26987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4E91A4-C571-40BC-B96B-AF60F08DBC75}"/>
              </a:ext>
            </a:extLst>
          </p:cNvPr>
          <p:cNvSpPr txBox="1"/>
          <p:nvPr/>
        </p:nvSpPr>
        <p:spPr>
          <a:xfrm>
            <a:off x="1195451" y="5606811"/>
            <a:ext cx="203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Latin Modern Math" panose="02000503000000000000" pitchFamily="50" charset="0"/>
              </a:rPr>
              <a:t>RGB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0FBFCD-E2A5-4E05-8092-DFF1E0BCC0A1}"/>
              </a:ext>
            </a:extLst>
          </p:cNvPr>
          <p:cNvSpPr txBox="1"/>
          <p:nvPr/>
        </p:nvSpPr>
        <p:spPr>
          <a:xfrm>
            <a:off x="4491435" y="5601481"/>
            <a:ext cx="2923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a typeface="Latin Modern Math" panose="02000503000000000000" pitchFamily="50" charset="0"/>
              </a:rPr>
              <a:t>Census</a:t>
            </a:r>
          </a:p>
          <a:p>
            <a:pPr algn="ctr"/>
            <a:r>
              <a:rPr lang="en-US" sz="2400" dirty="0">
                <a:ea typeface="Latin Modern Math" panose="02000503000000000000" pitchFamily="50" charset="0"/>
              </a:rPr>
              <a:t>(handcraft feature)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326CED-5E2A-4E17-B1D7-211D3436BE10}"/>
              </a:ext>
            </a:extLst>
          </p:cNvPr>
          <p:cNvSpPr txBox="1"/>
          <p:nvPr/>
        </p:nvSpPr>
        <p:spPr>
          <a:xfrm>
            <a:off x="7743825" y="5601480"/>
            <a:ext cx="3475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a typeface="Latin Modern Math" panose="02000503000000000000" pitchFamily="50" charset="0"/>
              </a:rPr>
              <a:t>Deep feature </a:t>
            </a:r>
            <a:br>
              <a:rPr lang="en-US" sz="2800" b="1" dirty="0">
                <a:ea typeface="Latin Modern Math" panose="02000503000000000000" pitchFamily="50" charset="0"/>
              </a:rPr>
            </a:br>
            <a:r>
              <a:rPr lang="en-US" sz="2400" b="1" dirty="0">
                <a:ea typeface="Latin Modern Math" panose="02000503000000000000" pitchFamily="50" charset="0"/>
              </a:rPr>
              <a:t>(self-supervised)</a:t>
            </a:r>
            <a:endParaRPr lang="en-US" sz="2800" b="1" dirty="0">
              <a:ea typeface="Latin Modern Math" panose="02000503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0DDA1-15AB-455D-8154-B8EB473CCD87}"/>
              </a:ext>
            </a:extLst>
          </p:cNvPr>
          <p:cNvSpPr txBox="1"/>
          <p:nvPr/>
        </p:nvSpPr>
        <p:spPr>
          <a:xfrm>
            <a:off x="5690487" y="595319"/>
            <a:ext cx="658630" cy="21462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en-US" sz="2800" b="1" dirty="0"/>
              <a:t>Similarity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9D04B-9704-490E-B6D4-491AC7CB7DE6}"/>
              </a:ext>
            </a:extLst>
          </p:cNvPr>
          <p:cNvSpPr txBox="1"/>
          <p:nvPr/>
        </p:nvSpPr>
        <p:spPr>
          <a:xfrm>
            <a:off x="8329200" y="1971231"/>
            <a:ext cx="239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Most discriminative!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60622AA-E246-435D-8D31-E98D4BEB7ABE}"/>
              </a:ext>
            </a:extLst>
          </p:cNvPr>
          <p:cNvSpPr/>
          <p:nvPr/>
        </p:nvSpPr>
        <p:spPr>
          <a:xfrm flipH="1">
            <a:off x="3790352" y="3171825"/>
            <a:ext cx="457200" cy="1257300"/>
          </a:xfrm>
          <a:custGeom>
            <a:avLst/>
            <a:gdLst>
              <a:gd name="connsiteX0" fmla="*/ 14287 w 471487"/>
              <a:gd name="connsiteY0" fmla="*/ 0 h 1257300"/>
              <a:gd name="connsiteX1" fmla="*/ 471487 w 471487"/>
              <a:gd name="connsiteY1" fmla="*/ 614362 h 1257300"/>
              <a:gd name="connsiteX2" fmla="*/ 0 w 471487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487" h="1257300">
                <a:moveTo>
                  <a:pt x="14287" y="0"/>
                </a:moveTo>
                <a:lnTo>
                  <a:pt x="471487" y="614362"/>
                </a:lnTo>
                <a:lnTo>
                  <a:pt x="0" y="125730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A2BA5A-C464-41C6-8188-CBF8EE12A99F}"/>
              </a:ext>
            </a:extLst>
          </p:cNvPr>
          <p:cNvSpPr/>
          <p:nvPr/>
        </p:nvSpPr>
        <p:spPr>
          <a:xfrm flipH="1">
            <a:off x="7468551" y="3171825"/>
            <a:ext cx="457200" cy="1257300"/>
          </a:xfrm>
          <a:custGeom>
            <a:avLst/>
            <a:gdLst>
              <a:gd name="connsiteX0" fmla="*/ 14287 w 471487"/>
              <a:gd name="connsiteY0" fmla="*/ 0 h 1257300"/>
              <a:gd name="connsiteX1" fmla="*/ 471487 w 471487"/>
              <a:gd name="connsiteY1" fmla="*/ 614362 h 1257300"/>
              <a:gd name="connsiteX2" fmla="*/ 0 w 471487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487" h="1257300">
                <a:moveTo>
                  <a:pt x="14287" y="0"/>
                </a:moveTo>
                <a:lnTo>
                  <a:pt x="471487" y="614362"/>
                </a:lnTo>
                <a:lnTo>
                  <a:pt x="0" y="125730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5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3834307" y="2563296"/>
            <a:ext cx="4299830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4400446" y="2135632"/>
            <a:ext cx="2616299" cy="1517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Deep CNN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(PWC-Net)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E71EE-3D8E-4278-8490-F27CB4ED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0" y="3225756"/>
            <a:ext cx="2288692" cy="97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DAF61-E36A-414F-B829-2C5E1AD2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1" y="1844243"/>
            <a:ext cx="2288692" cy="974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D4D2-C330-48B5-9194-407721B76D93}"/>
              </a:ext>
            </a:extLst>
          </p:cNvPr>
          <p:cNvSpPr txBox="1"/>
          <p:nvPr/>
        </p:nvSpPr>
        <p:spPr>
          <a:xfrm>
            <a:off x="3326401" y="1767720"/>
            <a:ext cx="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952D6-90C4-4A56-9A30-B971141F12C3}"/>
              </a:ext>
            </a:extLst>
          </p:cNvPr>
          <p:cNvSpPr txBox="1"/>
          <p:nvPr/>
        </p:nvSpPr>
        <p:spPr>
          <a:xfrm>
            <a:off x="2925267" y="3185140"/>
            <a:ext cx="9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t+1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46EBD-074B-4A8A-A9FD-52CA9DD8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37" y="2389737"/>
            <a:ext cx="2371118" cy="10095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97E1D-4C97-43FA-8313-18854A4FA314}"/>
              </a:ext>
            </a:extLst>
          </p:cNvPr>
          <p:cNvSpPr/>
          <p:nvPr/>
        </p:nvSpPr>
        <p:spPr>
          <a:xfrm>
            <a:off x="1327618" y="1767720"/>
            <a:ext cx="2452432" cy="2514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A5B45-34A6-4C77-A9B4-50E783DEAA23}"/>
              </a:ext>
            </a:extLst>
          </p:cNvPr>
          <p:cNvSpPr txBox="1"/>
          <p:nvPr/>
        </p:nvSpPr>
        <p:spPr>
          <a:xfrm>
            <a:off x="9988283" y="3638900"/>
            <a:ext cx="20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flow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15E6DC-8969-44CE-A81D-E10A42E2EE4E}"/>
              </a:ext>
            </a:extLst>
          </p:cNvPr>
          <p:cNvSpPr/>
          <p:nvPr/>
        </p:nvSpPr>
        <p:spPr>
          <a:xfrm>
            <a:off x="9713054" y="3390901"/>
            <a:ext cx="439163" cy="456730"/>
          </a:xfrm>
          <a:custGeom>
            <a:avLst/>
            <a:gdLst>
              <a:gd name="connsiteX0" fmla="*/ 0 w 357187"/>
              <a:gd name="connsiteY0" fmla="*/ 0 h 371475"/>
              <a:gd name="connsiteX1" fmla="*/ 200025 w 357187"/>
              <a:gd name="connsiteY1" fmla="*/ 371475 h 371475"/>
              <a:gd name="connsiteX2" fmla="*/ 357187 w 357187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371475">
                <a:moveTo>
                  <a:pt x="0" y="0"/>
                </a:moveTo>
                <a:lnTo>
                  <a:pt x="200025" y="371475"/>
                </a:lnTo>
                <a:lnTo>
                  <a:pt x="357187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ow: Right 30">
            <a:extLst>
              <a:ext uri="{FF2B5EF4-FFF2-40B4-BE49-F238E27FC236}">
                <a16:creationId xmlns:a16="http://schemas.microsoft.com/office/drawing/2014/main" id="{00CF52A0-8257-4AC4-9B40-51FA12339306}"/>
              </a:ext>
            </a:extLst>
          </p:cNvPr>
          <p:cNvSpPr/>
          <p:nvPr/>
        </p:nvSpPr>
        <p:spPr>
          <a:xfrm rot="5400000">
            <a:off x="5647662" y="3581997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3834307" y="2563296"/>
            <a:ext cx="4299830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4400446" y="2135632"/>
            <a:ext cx="2616299" cy="1517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Deep CNN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(PWC-Net)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E71EE-3D8E-4278-8490-F27CB4ED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0" y="3225756"/>
            <a:ext cx="2288692" cy="97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DAF61-E36A-414F-B829-2C5E1AD2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01" y="1844243"/>
            <a:ext cx="2288692" cy="974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D4D2-C330-48B5-9194-407721B76D93}"/>
              </a:ext>
            </a:extLst>
          </p:cNvPr>
          <p:cNvSpPr txBox="1"/>
          <p:nvPr/>
        </p:nvSpPr>
        <p:spPr>
          <a:xfrm>
            <a:off x="3326401" y="1767720"/>
            <a:ext cx="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952D6-90C4-4A56-9A30-B971141F12C3}"/>
              </a:ext>
            </a:extLst>
          </p:cNvPr>
          <p:cNvSpPr txBox="1"/>
          <p:nvPr/>
        </p:nvSpPr>
        <p:spPr>
          <a:xfrm>
            <a:off x="2925267" y="3185140"/>
            <a:ext cx="9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t+1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46EBD-074B-4A8A-A9FD-52CA9DD8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82" y="2576743"/>
            <a:ext cx="1555871" cy="662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97E1D-4C97-43FA-8313-18854A4FA314}"/>
              </a:ext>
            </a:extLst>
          </p:cNvPr>
          <p:cNvSpPr/>
          <p:nvPr/>
        </p:nvSpPr>
        <p:spPr>
          <a:xfrm>
            <a:off x="1327618" y="1767720"/>
            <a:ext cx="2452432" cy="2514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659CFB-741D-45AB-8FFD-9560CF0D09D9}"/>
              </a:ext>
            </a:extLst>
          </p:cNvPr>
          <p:cNvGrpSpPr/>
          <p:nvPr/>
        </p:nvGrpSpPr>
        <p:grpSpPr>
          <a:xfrm>
            <a:off x="8081435" y="4000077"/>
            <a:ext cx="1782508" cy="496879"/>
            <a:chOff x="5397667" y="951547"/>
            <a:chExt cx="3290582" cy="9172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DC08E2-77B9-49EB-957B-36B9856C1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50127-1813-4BFB-9E32-BCB3F67ED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38C02D-EDC0-4545-A604-176A441B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6D98AE-E065-457A-A8DD-ADD5C2BE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951547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7A8C1C-0563-4F33-A347-6EA32DD3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954405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AF4BD-F0A6-4072-880A-CC93C2595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951547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7A2D5FD-7D57-4C7D-BD98-1AE8FF52E085}"/>
              </a:ext>
            </a:extLst>
          </p:cNvPr>
          <p:cNvSpPr txBox="1"/>
          <p:nvPr/>
        </p:nvSpPr>
        <p:spPr>
          <a:xfrm>
            <a:off x="10200566" y="5328646"/>
            <a:ext cx="150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Multi-layer features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6B628C-E089-450A-999D-EF1E061F69B8}"/>
              </a:ext>
            </a:extLst>
          </p:cNvPr>
          <p:cNvSpPr/>
          <p:nvPr/>
        </p:nvSpPr>
        <p:spPr>
          <a:xfrm>
            <a:off x="9686774" y="5078015"/>
            <a:ext cx="439163" cy="456730"/>
          </a:xfrm>
          <a:custGeom>
            <a:avLst/>
            <a:gdLst>
              <a:gd name="connsiteX0" fmla="*/ 0 w 357187"/>
              <a:gd name="connsiteY0" fmla="*/ 0 h 371475"/>
              <a:gd name="connsiteX1" fmla="*/ 200025 w 357187"/>
              <a:gd name="connsiteY1" fmla="*/ 371475 h 371475"/>
              <a:gd name="connsiteX2" fmla="*/ 357187 w 357187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371475">
                <a:moveTo>
                  <a:pt x="0" y="0"/>
                </a:moveTo>
                <a:lnTo>
                  <a:pt x="200025" y="371475"/>
                </a:lnTo>
                <a:lnTo>
                  <a:pt x="357187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A5B45-34A6-4C77-A9B4-50E783DEAA23}"/>
              </a:ext>
            </a:extLst>
          </p:cNvPr>
          <p:cNvSpPr txBox="1"/>
          <p:nvPr/>
        </p:nvSpPr>
        <p:spPr>
          <a:xfrm>
            <a:off x="9988283" y="3117942"/>
            <a:ext cx="20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flow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15E6DC-8969-44CE-A81D-E10A42E2EE4E}"/>
              </a:ext>
            </a:extLst>
          </p:cNvPr>
          <p:cNvSpPr/>
          <p:nvPr/>
        </p:nvSpPr>
        <p:spPr>
          <a:xfrm>
            <a:off x="9713054" y="2869943"/>
            <a:ext cx="439163" cy="456730"/>
          </a:xfrm>
          <a:custGeom>
            <a:avLst/>
            <a:gdLst>
              <a:gd name="connsiteX0" fmla="*/ 0 w 357187"/>
              <a:gd name="connsiteY0" fmla="*/ 0 h 371475"/>
              <a:gd name="connsiteX1" fmla="*/ 200025 w 357187"/>
              <a:gd name="connsiteY1" fmla="*/ 371475 h 371475"/>
              <a:gd name="connsiteX2" fmla="*/ 357187 w 357187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371475">
                <a:moveTo>
                  <a:pt x="0" y="0"/>
                </a:moveTo>
                <a:lnTo>
                  <a:pt x="200025" y="371475"/>
                </a:lnTo>
                <a:lnTo>
                  <a:pt x="357187" y="371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72B1CE8-CAF2-4F38-A8BE-E02663F83FFD}"/>
              </a:ext>
            </a:extLst>
          </p:cNvPr>
          <p:cNvSpPr/>
          <p:nvPr/>
        </p:nvSpPr>
        <p:spPr>
          <a:xfrm>
            <a:off x="6502401" y="4652805"/>
            <a:ext cx="1715828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0893C6-589A-4E4F-BB2D-A7A0F06C9C5A}"/>
              </a:ext>
            </a:extLst>
          </p:cNvPr>
          <p:cNvGrpSpPr/>
          <p:nvPr/>
        </p:nvGrpSpPr>
        <p:grpSpPr>
          <a:xfrm>
            <a:off x="8081435" y="5080695"/>
            <a:ext cx="1782509" cy="495330"/>
            <a:chOff x="5397667" y="2363151"/>
            <a:chExt cx="3290582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2D79942-FA51-4A78-9B72-2DD8860E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8EBAB4-4FD9-433F-9DBA-C8DAF1F68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5659142-DC68-4826-A874-DD6BCDF7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CF96CE2-ACE6-429D-B7C3-E8A3E41A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2363151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B3BA49-1ECB-4309-8F6E-15BC0F00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C719D-4EF9-45C8-816C-C1B133C0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933014-00FF-41E0-8B1E-C04B3E0ECA54}"/>
              </a:ext>
            </a:extLst>
          </p:cNvPr>
          <p:cNvSpPr txBox="1"/>
          <p:nvPr/>
        </p:nvSpPr>
        <p:spPr>
          <a:xfrm>
            <a:off x="9335637" y="3841855"/>
            <a:ext cx="45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EBC1B-77F2-422A-8E98-30B80C29A208}"/>
              </a:ext>
            </a:extLst>
          </p:cNvPr>
          <p:cNvSpPr txBox="1"/>
          <p:nvPr/>
        </p:nvSpPr>
        <p:spPr>
          <a:xfrm>
            <a:off x="8978468" y="5005134"/>
            <a:ext cx="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t+1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D70EBC-7A1E-48D6-AE23-81C9FEA59ADE}"/>
              </a:ext>
            </a:extLst>
          </p:cNvPr>
          <p:cNvCxnSpPr/>
          <p:nvPr/>
        </p:nvCxnSpPr>
        <p:spPr>
          <a:xfrm>
            <a:off x="9713086" y="4162138"/>
            <a:ext cx="612014" cy="1115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72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row: Right 41">
            <a:extLst>
              <a:ext uri="{FF2B5EF4-FFF2-40B4-BE49-F238E27FC236}">
                <a16:creationId xmlns:a16="http://schemas.microsoft.com/office/drawing/2014/main" id="{5A801F56-116D-4021-86C9-6A93EFAE1CF4}"/>
              </a:ext>
            </a:extLst>
          </p:cNvPr>
          <p:cNvSpPr/>
          <p:nvPr/>
        </p:nvSpPr>
        <p:spPr>
          <a:xfrm rot="5400000">
            <a:off x="5286944" y="3581998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787CF8A-127F-4924-B317-6216CF9BB134}"/>
              </a:ext>
            </a:extLst>
          </p:cNvPr>
          <p:cNvSpPr/>
          <p:nvPr/>
        </p:nvSpPr>
        <p:spPr>
          <a:xfrm>
            <a:off x="5925240" y="4533977"/>
            <a:ext cx="547864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0CF52A0-8257-4AC4-9B40-51FA12339306}"/>
              </a:ext>
            </a:extLst>
          </p:cNvPr>
          <p:cNvSpPr/>
          <p:nvPr/>
        </p:nvSpPr>
        <p:spPr>
          <a:xfrm rot="5400000">
            <a:off x="1820966" y="3581997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7611" y="2563296"/>
            <a:ext cx="4299830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573750" y="2135632"/>
            <a:ext cx="2616299" cy="1517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Deep CNN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(PWC-Net)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E71EE-3D8E-4278-8490-F27CB4ED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196" y="3225756"/>
            <a:ext cx="2288692" cy="97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DAF61-E36A-414F-B829-2C5E1AD2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195" y="1844243"/>
            <a:ext cx="2288692" cy="974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D4D2-C330-48B5-9194-407721B76D93}"/>
              </a:ext>
            </a:extLst>
          </p:cNvPr>
          <p:cNvSpPr txBox="1"/>
          <p:nvPr/>
        </p:nvSpPr>
        <p:spPr>
          <a:xfrm>
            <a:off x="-500295" y="1767720"/>
            <a:ext cx="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952D6-90C4-4A56-9A30-B971141F12C3}"/>
              </a:ext>
            </a:extLst>
          </p:cNvPr>
          <p:cNvSpPr txBox="1"/>
          <p:nvPr/>
        </p:nvSpPr>
        <p:spPr>
          <a:xfrm>
            <a:off x="-901429" y="3185140"/>
            <a:ext cx="9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t+1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46EBD-074B-4A8A-A9FD-52CA9DD8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86" y="2576743"/>
            <a:ext cx="1555871" cy="662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97E1D-4C97-43FA-8313-18854A4FA314}"/>
              </a:ext>
            </a:extLst>
          </p:cNvPr>
          <p:cNvSpPr/>
          <p:nvPr/>
        </p:nvSpPr>
        <p:spPr>
          <a:xfrm>
            <a:off x="-2499078" y="1767720"/>
            <a:ext cx="2452432" cy="2514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659CFB-741D-45AB-8FFD-9560CF0D09D9}"/>
              </a:ext>
            </a:extLst>
          </p:cNvPr>
          <p:cNvGrpSpPr/>
          <p:nvPr/>
        </p:nvGrpSpPr>
        <p:grpSpPr>
          <a:xfrm>
            <a:off x="4254737" y="4000076"/>
            <a:ext cx="1782507" cy="496879"/>
            <a:chOff x="5397667" y="951547"/>
            <a:chExt cx="3290582" cy="9172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DC08E2-77B9-49EB-957B-36B9856C1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50127-1813-4BFB-9E32-BCB3F67ED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38C02D-EDC0-4545-A604-176A441B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6D98AE-E065-457A-A8DD-ADD5C2BE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951547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7A8C1C-0563-4F33-A347-6EA32DD3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954405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AF4BD-F0A6-4072-880A-CC93C2595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951547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7A2D5FD-7D57-4C7D-BD98-1AE8FF52E085}"/>
              </a:ext>
            </a:extLst>
          </p:cNvPr>
          <p:cNvSpPr txBox="1"/>
          <p:nvPr/>
        </p:nvSpPr>
        <p:spPr>
          <a:xfrm>
            <a:off x="4575215" y="5836599"/>
            <a:ext cx="150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Multi-layer features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A5B45-34A6-4C77-A9B4-50E783DEAA23}"/>
              </a:ext>
            </a:extLst>
          </p:cNvPr>
          <p:cNvSpPr txBox="1"/>
          <p:nvPr/>
        </p:nvSpPr>
        <p:spPr>
          <a:xfrm>
            <a:off x="4085206" y="2205863"/>
            <a:ext cx="20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flow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72B1CE8-CAF2-4F38-A8BE-E02663F83FFD}"/>
              </a:ext>
            </a:extLst>
          </p:cNvPr>
          <p:cNvSpPr/>
          <p:nvPr/>
        </p:nvSpPr>
        <p:spPr>
          <a:xfrm>
            <a:off x="2675705" y="4652805"/>
            <a:ext cx="1715828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0893C6-589A-4E4F-BB2D-A7A0F06C9C5A}"/>
              </a:ext>
            </a:extLst>
          </p:cNvPr>
          <p:cNvGrpSpPr/>
          <p:nvPr/>
        </p:nvGrpSpPr>
        <p:grpSpPr>
          <a:xfrm>
            <a:off x="4254739" y="5080695"/>
            <a:ext cx="1782509" cy="495330"/>
            <a:chOff x="5397667" y="2363151"/>
            <a:chExt cx="3290582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2D79942-FA51-4A78-9B72-2DD8860E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8EBAB4-4FD9-433F-9DBA-C8DAF1F68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5659142-DC68-4826-A874-DD6BCDF7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CF96CE2-ACE6-429D-B7C3-E8A3E41A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2363151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B3BA49-1ECB-4309-8F6E-15BC0F00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C719D-4EF9-45C8-816C-C1B133C0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933014-00FF-41E0-8B1E-C04B3E0ECA54}"/>
              </a:ext>
            </a:extLst>
          </p:cNvPr>
          <p:cNvSpPr txBox="1"/>
          <p:nvPr/>
        </p:nvSpPr>
        <p:spPr>
          <a:xfrm>
            <a:off x="5508941" y="3841855"/>
            <a:ext cx="45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EBC1B-77F2-422A-8E98-30B80C29A208}"/>
              </a:ext>
            </a:extLst>
          </p:cNvPr>
          <p:cNvSpPr txBox="1"/>
          <p:nvPr/>
        </p:nvSpPr>
        <p:spPr>
          <a:xfrm>
            <a:off x="5151772" y="5005134"/>
            <a:ext cx="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t+1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875FAD3-E564-492D-AF3B-8149CAB543D4}"/>
              </a:ext>
            </a:extLst>
          </p:cNvPr>
          <p:cNvSpPr/>
          <p:nvPr/>
        </p:nvSpPr>
        <p:spPr>
          <a:xfrm>
            <a:off x="5883396" y="2563296"/>
            <a:ext cx="1163344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4E8B0E-89FE-475B-8E1F-FDB306BEC91B}"/>
              </a:ext>
            </a:extLst>
          </p:cNvPr>
          <p:cNvSpPr/>
          <p:nvPr/>
        </p:nvSpPr>
        <p:spPr>
          <a:xfrm>
            <a:off x="7046740" y="2482336"/>
            <a:ext cx="2465560" cy="7568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Build similarity map</a:t>
            </a:r>
            <a:br>
              <a:rPr lang="en-US" sz="2000" dirty="0"/>
            </a:br>
            <a:r>
              <a:rPr lang="en-US" sz="2000" dirty="0"/>
              <a:t>(fused similarity)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62A8E57-833C-41BB-9273-F31F102682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45099" y="1837826"/>
            <a:ext cx="622806" cy="482598"/>
          </a:xfrm>
          <a:prstGeom prst="curvedConnector3">
            <a:avLst>
              <a:gd name="adj1" fmla="val 70392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0167BC9-1C6E-4DA4-850A-171DFE16C350}"/>
              </a:ext>
            </a:extLst>
          </p:cNvPr>
          <p:cNvSpPr txBox="1"/>
          <p:nvPr/>
        </p:nvSpPr>
        <p:spPr>
          <a:xfrm>
            <a:off x="6330286" y="1116780"/>
            <a:ext cx="245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evaluates the matching quality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74E6DB5-42AD-43B6-8F26-AF374DEF7B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8" y="4080249"/>
            <a:ext cx="2062003" cy="877962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A9108F62-D0F4-4242-BF6C-47F68FD013DB}"/>
              </a:ext>
            </a:extLst>
          </p:cNvPr>
          <p:cNvSpPr/>
          <p:nvPr/>
        </p:nvSpPr>
        <p:spPr>
          <a:xfrm rot="5400000">
            <a:off x="7869486" y="3338986"/>
            <a:ext cx="820066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F0BFDC-6ABD-4E18-A13B-7C00DE3C44FE}"/>
              </a:ext>
            </a:extLst>
          </p:cNvPr>
          <p:cNvSpPr/>
          <p:nvPr/>
        </p:nvSpPr>
        <p:spPr>
          <a:xfrm>
            <a:off x="7454613" y="4984035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664F729-2D04-4AF1-B412-D3FB6830F64F}"/>
              </a:ext>
            </a:extLst>
          </p:cNvPr>
          <p:cNvSpPr/>
          <p:nvPr/>
        </p:nvSpPr>
        <p:spPr>
          <a:xfrm>
            <a:off x="9316498" y="4200238"/>
            <a:ext cx="820066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6980A8D-7CFB-48E7-B17A-648B677CE9D8}"/>
              </a:ext>
            </a:extLst>
          </p:cNvPr>
          <p:cNvSpPr/>
          <p:nvPr/>
        </p:nvSpPr>
        <p:spPr>
          <a:xfrm>
            <a:off x="10136564" y="4140796"/>
            <a:ext cx="1586465" cy="7568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Calculate loss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B7000FB-78D6-44F8-A47C-E2D0B08CB9C0}"/>
              </a:ext>
            </a:extLst>
          </p:cNvPr>
          <p:cNvSpPr/>
          <p:nvPr/>
        </p:nvSpPr>
        <p:spPr>
          <a:xfrm>
            <a:off x="1805548" y="494009"/>
            <a:ext cx="9457648" cy="3620791"/>
          </a:xfrm>
          <a:custGeom>
            <a:avLst/>
            <a:gdLst>
              <a:gd name="connsiteX0" fmla="*/ 9613900 w 9955096"/>
              <a:gd name="connsiteY0" fmla="*/ 3620775 h 3620775"/>
              <a:gd name="connsiteX1" fmla="*/ 9512300 w 9955096"/>
              <a:gd name="connsiteY1" fmla="*/ 1080775 h 3620775"/>
              <a:gd name="connsiteX2" fmla="*/ 5270500 w 9955096"/>
              <a:gd name="connsiteY2" fmla="*/ 1275 h 3620775"/>
              <a:gd name="connsiteX3" fmla="*/ 812800 w 9955096"/>
              <a:gd name="connsiteY3" fmla="*/ 877575 h 3620775"/>
              <a:gd name="connsiteX4" fmla="*/ 0 w 9955096"/>
              <a:gd name="connsiteY4" fmla="*/ 1563375 h 3620775"/>
              <a:gd name="connsiteX0" fmla="*/ 9443098 w 9784294"/>
              <a:gd name="connsiteY0" fmla="*/ 3620791 h 3620791"/>
              <a:gd name="connsiteX1" fmla="*/ 9341498 w 9784294"/>
              <a:gd name="connsiteY1" fmla="*/ 1080791 h 3620791"/>
              <a:gd name="connsiteX2" fmla="*/ 5099698 w 9784294"/>
              <a:gd name="connsiteY2" fmla="*/ 1291 h 3620791"/>
              <a:gd name="connsiteX3" fmla="*/ 641998 w 9784294"/>
              <a:gd name="connsiteY3" fmla="*/ 877591 h 3620791"/>
              <a:gd name="connsiteX4" fmla="*/ 0 w 9784294"/>
              <a:gd name="connsiteY4" fmla="*/ 1614191 h 36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294" h="3620791">
                <a:moveTo>
                  <a:pt x="9443098" y="3620791"/>
                </a:moveTo>
                <a:cubicBezTo>
                  <a:pt x="9754248" y="2652416"/>
                  <a:pt x="10065398" y="1684041"/>
                  <a:pt x="9341498" y="1080791"/>
                </a:cubicBezTo>
                <a:cubicBezTo>
                  <a:pt x="8617598" y="477541"/>
                  <a:pt x="6549615" y="35158"/>
                  <a:pt x="5099698" y="1291"/>
                </a:cubicBezTo>
                <a:cubicBezTo>
                  <a:pt x="3649781" y="-32576"/>
                  <a:pt x="1491948" y="608774"/>
                  <a:pt x="641998" y="877591"/>
                </a:cubicBezTo>
                <a:cubicBezTo>
                  <a:pt x="-207952" y="1146408"/>
                  <a:pt x="143933" y="1495658"/>
                  <a:pt x="0" y="1614191"/>
                </a:cubicBezTo>
              </a:path>
            </a:pathLst>
          </a:custGeom>
          <a:noFill/>
          <a:ln w="1333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0FD151-7E68-4159-B783-CD15717EB39D}"/>
              </a:ext>
            </a:extLst>
          </p:cNvPr>
          <p:cNvSpPr txBox="1"/>
          <p:nvPr/>
        </p:nvSpPr>
        <p:spPr>
          <a:xfrm rot="900000">
            <a:off x="7730935" y="465425"/>
            <a:ext cx="346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Unsupervised update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F1E0ED-F8A8-4ED0-A5AB-88EEA12F3807}"/>
              </a:ext>
            </a:extLst>
          </p:cNvPr>
          <p:cNvSpPr txBox="1"/>
          <p:nvPr/>
        </p:nvSpPr>
        <p:spPr>
          <a:xfrm rot="20700000">
            <a:off x="2044996" y="491026"/>
            <a:ext cx="346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Unsupervised update</a:t>
            </a:r>
          </a:p>
        </p:txBody>
      </p:sp>
    </p:spTree>
    <p:extLst>
      <p:ext uri="{BB962C8B-B14F-4D97-AF65-F5344CB8AC3E}">
        <p14:creationId xmlns:p14="http://schemas.microsoft.com/office/powerpoint/2010/main" val="384346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1" grpId="0" animBg="1"/>
      <p:bldP spid="13" grpId="0" animBg="1"/>
      <p:bldP spid="45" grpId="0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A48EE1F-E438-4140-AE7D-16F0099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12319"/>
          </a:xfrm>
        </p:spPr>
        <p:txBody>
          <a:bodyPr/>
          <a:lstStyle/>
          <a:p>
            <a:pPr algn="ctr"/>
            <a:r>
              <a:rPr lang="en-US" altLang="ko-KR"/>
              <a:t>Background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30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B2331-12E1-4868-8C53-6DE75D9D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74861"/>
          </a:xfrm>
        </p:spPr>
        <p:txBody>
          <a:bodyPr/>
          <a:lstStyle/>
          <a:p>
            <a:pPr algn="ctr"/>
            <a:r>
              <a:rPr lang="en-US" sz="3200" dirty="0"/>
              <a:t>Our method</a:t>
            </a:r>
            <a:br>
              <a:rPr lang="en-US" dirty="0"/>
            </a:br>
            <a:r>
              <a:rPr lang="en-US" dirty="0"/>
              <a:t>1. Similarity map</a:t>
            </a:r>
          </a:p>
        </p:txBody>
      </p:sp>
    </p:spTree>
    <p:extLst>
      <p:ext uri="{BB962C8B-B14F-4D97-AF65-F5344CB8AC3E}">
        <p14:creationId xmlns:p14="http://schemas.microsoft.com/office/powerpoint/2010/main" val="210804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64D9B34-0EFD-48F5-B917-3232BE611AF3}"/>
              </a:ext>
            </a:extLst>
          </p:cNvPr>
          <p:cNvCxnSpPr>
            <a:stCxn id="48" idx="1"/>
          </p:cNvCxnSpPr>
          <p:nvPr/>
        </p:nvCxnSpPr>
        <p:spPr>
          <a:xfrm flipH="1">
            <a:off x="6096000" y="4295466"/>
            <a:ext cx="1210476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795003F-CA90-4227-B2B6-234994AC9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94" y="831871"/>
            <a:ext cx="2288692" cy="974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4ED81-9AE9-47AC-83CB-BA6D6E5A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91" y="831871"/>
            <a:ext cx="2288692" cy="974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E977F-D3C1-43B5-88C4-1616F56A47E4}"/>
              </a:ext>
            </a:extLst>
          </p:cNvPr>
          <p:cNvSpPr txBox="1"/>
          <p:nvPr/>
        </p:nvSpPr>
        <p:spPr>
          <a:xfrm>
            <a:off x="5492291" y="755348"/>
            <a:ext cx="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8345-0186-488E-8915-B29485561CD0}"/>
              </a:ext>
            </a:extLst>
          </p:cNvPr>
          <p:cNvSpPr txBox="1"/>
          <p:nvPr/>
        </p:nvSpPr>
        <p:spPr>
          <a:xfrm>
            <a:off x="8238261" y="791255"/>
            <a:ext cx="9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t+1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2ABB0-DD6D-4D4F-8787-F32E372B1B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82" y="2521666"/>
            <a:ext cx="1549110" cy="659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5F6742-2122-4B00-B030-6652AB37B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754" y="2555706"/>
            <a:ext cx="1525400" cy="649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B1E327-F8F4-4A06-B6FF-3B33B1C30521}"/>
                  </a:ext>
                </a:extLst>
              </p:cNvPr>
              <p:cNvSpPr txBox="1"/>
              <p:nvPr/>
            </p:nvSpPr>
            <p:spPr>
              <a:xfrm>
                <a:off x="5459751" y="2600998"/>
                <a:ext cx="166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Conv feature</a:t>
                </a:r>
                <a:br>
                  <a:rPr lang="en-US" dirty="0"/>
                </a:br>
                <a:r>
                  <a:rPr lang="en-US" dirty="0"/>
                  <a:t>at 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B1E327-F8F4-4A06-B6FF-3B33B1C3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751" y="2600998"/>
                <a:ext cx="1666755" cy="646331"/>
              </a:xfrm>
              <a:prstGeom prst="rect">
                <a:avLst/>
              </a:prstGeom>
              <a:blipFill>
                <a:blip r:embed="rId7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B2CD04EC-5EFA-4594-B0B0-AD93776A5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15" y="879718"/>
            <a:ext cx="2288691" cy="974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FC9727-0B16-4214-B44F-03273B8E1807}"/>
              </a:ext>
            </a:extLst>
          </p:cNvPr>
          <p:cNvSpPr txBox="1"/>
          <p:nvPr/>
        </p:nvSpPr>
        <p:spPr>
          <a:xfrm>
            <a:off x="5460208" y="1152501"/>
            <a:ext cx="166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0143D7-3333-407D-9B22-475FE015D9E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4717737" y="1806353"/>
            <a:ext cx="0" cy="7153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rapezoid 33">
            <a:extLst>
              <a:ext uri="{FF2B5EF4-FFF2-40B4-BE49-F238E27FC236}">
                <a16:creationId xmlns:a16="http://schemas.microsoft.com/office/drawing/2014/main" id="{37A5328D-3B26-4C8B-80D2-6279AC107816}"/>
              </a:ext>
            </a:extLst>
          </p:cNvPr>
          <p:cNvSpPr/>
          <p:nvPr/>
        </p:nvSpPr>
        <p:spPr>
          <a:xfrm rot="10800000">
            <a:off x="4349914" y="1990389"/>
            <a:ext cx="735645" cy="347240"/>
          </a:xfrm>
          <a:prstGeom prst="trapezoid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C47C6F-8434-4970-A1E3-CDDA749612C8}"/>
              </a:ext>
            </a:extLst>
          </p:cNvPr>
          <p:cNvSpPr txBox="1"/>
          <p:nvPr/>
        </p:nvSpPr>
        <p:spPr>
          <a:xfrm>
            <a:off x="4349914" y="1990389"/>
            <a:ext cx="735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E50C679-66AD-4AB9-BCE3-96A1F76143C1}"/>
              </a:ext>
            </a:extLst>
          </p:cNvPr>
          <p:cNvCxnSpPr/>
          <p:nvPr/>
        </p:nvCxnSpPr>
        <p:spPr>
          <a:xfrm>
            <a:off x="7870438" y="1806353"/>
            <a:ext cx="0" cy="737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apezoid 36">
            <a:extLst>
              <a:ext uri="{FF2B5EF4-FFF2-40B4-BE49-F238E27FC236}">
                <a16:creationId xmlns:a16="http://schemas.microsoft.com/office/drawing/2014/main" id="{A7B9E19C-2ECD-4C33-8731-68C2ED5DC792}"/>
              </a:ext>
            </a:extLst>
          </p:cNvPr>
          <p:cNvSpPr/>
          <p:nvPr/>
        </p:nvSpPr>
        <p:spPr>
          <a:xfrm rot="10800000">
            <a:off x="7502615" y="1990389"/>
            <a:ext cx="735645" cy="347240"/>
          </a:xfrm>
          <a:prstGeom prst="trapezoid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9F0A77-4E51-4DD9-8D0E-9FCBACA4EF81}"/>
              </a:ext>
            </a:extLst>
          </p:cNvPr>
          <p:cNvSpPr txBox="1"/>
          <p:nvPr/>
        </p:nvSpPr>
        <p:spPr>
          <a:xfrm>
            <a:off x="7502615" y="1990389"/>
            <a:ext cx="7356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1D4ECD-CF81-45CB-A23A-0B0460DB0407}"/>
                  </a:ext>
                </a:extLst>
              </p:cNvPr>
              <p:cNvSpPr txBox="1"/>
              <p:nvPr/>
            </p:nvSpPr>
            <p:spPr>
              <a:xfrm>
                <a:off x="5031337" y="6235676"/>
                <a:ext cx="25886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Similarity at layer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1D4ECD-CF81-45CB-A23A-0B0460DB0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337" y="6235676"/>
                <a:ext cx="2588664" cy="369332"/>
              </a:xfrm>
              <a:prstGeom prst="rect">
                <a:avLst/>
              </a:prstGeom>
              <a:blipFill>
                <a:blip r:embed="rId9"/>
                <a:stretch>
                  <a:fillRect l="-1647" t="-10000" r="-164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1DCA8902-F3D3-4553-9FDA-67FAB635AA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29" y="5257269"/>
            <a:ext cx="2297911" cy="978407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A90A1D4-820B-4123-AF5C-9F1EA6405601}"/>
              </a:ext>
            </a:extLst>
          </p:cNvPr>
          <p:cNvSpPr/>
          <p:nvPr/>
        </p:nvSpPr>
        <p:spPr>
          <a:xfrm>
            <a:off x="3922477" y="3331825"/>
            <a:ext cx="1537732" cy="5580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Normailize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75A5ED2-4939-4B57-8FA1-1CD84F5AFAA2}"/>
              </a:ext>
            </a:extLst>
          </p:cNvPr>
          <p:cNvSpPr/>
          <p:nvPr/>
        </p:nvSpPr>
        <p:spPr>
          <a:xfrm>
            <a:off x="7306476" y="4016464"/>
            <a:ext cx="1113624" cy="5580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Warp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AA1ED6-1F81-4E85-9E6C-AC7FAF66CC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65" y="2555706"/>
            <a:ext cx="1525392" cy="649484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CE5BA93-36F4-4443-8FB8-10B196B379F5}"/>
              </a:ext>
            </a:extLst>
          </p:cNvPr>
          <p:cNvCxnSpPr/>
          <p:nvPr/>
        </p:nvCxnSpPr>
        <p:spPr>
          <a:xfrm>
            <a:off x="10406160" y="1806353"/>
            <a:ext cx="0" cy="7374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800FAC0-AFF6-421C-8F09-0365D75ED123}"/>
              </a:ext>
            </a:extLst>
          </p:cNvPr>
          <p:cNvSpPr/>
          <p:nvPr/>
        </p:nvSpPr>
        <p:spPr>
          <a:xfrm>
            <a:off x="9926097" y="1990389"/>
            <a:ext cx="960126" cy="3275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Resize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E366A51-1D7B-42AD-906E-082732337924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7862598" y="3205190"/>
            <a:ext cx="690" cy="1266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EF314E6-68F5-4233-8298-45DC6F97B1A6}"/>
              </a:ext>
            </a:extLst>
          </p:cNvPr>
          <p:cNvSpPr/>
          <p:nvPr/>
        </p:nvSpPr>
        <p:spPr>
          <a:xfrm>
            <a:off x="7094422" y="3331825"/>
            <a:ext cx="1537732" cy="5580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Normailize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C899329-2B6C-40FC-AD21-C9511B0A08AA}"/>
              </a:ext>
            </a:extLst>
          </p:cNvPr>
          <p:cNvCxnSpPr>
            <a:cxnSpLocks/>
          </p:cNvCxnSpPr>
          <p:nvPr/>
        </p:nvCxnSpPr>
        <p:spPr>
          <a:xfrm>
            <a:off x="7862598" y="3891225"/>
            <a:ext cx="690" cy="1266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5EDFA21-4D6A-497D-86EB-9C111935F76B}"/>
              </a:ext>
            </a:extLst>
          </p:cNvPr>
          <p:cNvCxnSpPr>
            <a:cxnSpLocks/>
          </p:cNvCxnSpPr>
          <p:nvPr/>
        </p:nvCxnSpPr>
        <p:spPr>
          <a:xfrm>
            <a:off x="4717736" y="3184012"/>
            <a:ext cx="690" cy="1266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00A44D76-8049-41DC-A477-D5CA0948A4C8}"/>
              </a:ext>
            </a:extLst>
          </p:cNvPr>
          <p:cNvCxnSpPr>
            <a:stCxn id="51" idx="2"/>
            <a:endCxn id="48" idx="3"/>
          </p:cNvCxnSpPr>
          <p:nvPr/>
        </p:nvCxnSpPr>
        <p:spPr>
          <a:xfrm rot="5400000">
            <a:off x="8867993" y="2757298"/>
            <a:ext cx="1090276" cy="1986061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84ABA82-FB80-415D-ACE6-2906808EE4E5}"/>
              </a:ext>
            </a:extLst>
          </p:cNvPr>
          <p:cNvCxnSpPr>
            <a:stCxn id="46" idx="2"/>
            <a:endCxn id="41" idx="0"/>
          </p:cNvCxnSpPr>
          <p:nvPr/>
        </p:nvCxnSpPr>
        <p:spPr>
          <a:xfrm rot="16200000" flipH="1">
            <a:off x="4808744" y="3772428"/>
            <a:ext cx="1367440" cy="1602242"/>
          </a:xfrm>
          <a:prstGeom prst="bentConnector3">
            <a:avLst>
              <a:gd name="adj1" fmla="val 29625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25C9574-B3FD-4B1E-AFD8-6F753CEB0165}"/>
              </a:ext>
            </a:extLst>
          </p:cNvPr>
          <p:cNvSpPr/>
          <p:nvPr/>
        </p:nvSpPr>
        <p:spPr>
          <a:xfrm>
            <a:off x="5539188" y="4137153"/>
            <a:ext cx="1537732" cy="3110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Inner product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E38525-EB16-4317-BEE8-3E14317ACE3C}"/>
              </a:ext>
            </a:extLst>
          </p:cNvPr>
          <p:cNvSpPr txBox="1"/>
          <p:nvPr/>
        </p:nvSpPr>
        <p:spPr>
          <a:xfrm>
            <a:off x="9395166" y="530780"/>
            <a:ext cx="20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Estimated flow</a:t>
            </a:r>
          </a:p>
        </p:txBody>
      </p:sp>
      <p:sp>
        <p:nvSpPr>
          <p:cNvPr id="39" name="Rectangle: Rounded Corners 46">
            <a:extLst>
              <a:ext uri="{FF2B5EF4-FFF2-40B4-BE49-F238E27FC236}">
                <a16:creationId xmlns:a16="http://schemas.microsoft.com/office/drawing/2014/main" id="{AB808A3D-A59E-4663-B527-17E09DE14788}"/>
              </a:ext>
            </a:extLst>
          </p:cNvPr>
          <p:cNvSpPr/>
          <p:nvPr/>
        </p:nvSpPr>
        <p:spPr>
          <a:xfrm>
            <a:off x="5540359" y="4653379"/>
            <a:ext cx="1537732" cy="2525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Normailize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/>
      <p:bldP spid="37" grpId="0" animBg="1"/>
      <p:bldP spid="38" grpId="0"/>
      <p:bldP spid="40" grpId="0"/>
      <p:bldP spid="46" grpId="0" animBg="1"/>
      <p:bldP spid="48" grpId="0" animBg="1"/>
      <p:bldP spid="52" grpId="0" animBg="1"/>
      <p:bldP spid="47" grpId="0" animBg="1"/>
      <p:bldP spid="70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1F6B6F8-BC34-4A38-8F87-24C2F9281E18}"/>
              </a:ext>
            </a:extLst>
          </p:cNvPr>
          <p:cNvSpPr/>
          <p:nvPr/>
        </p:nvSpPr>
        <p:spPr>
          <a:xfrm>
            <a:off x="5151146" y="2946668"/>
            <a:ext cx="1228725" cy="800100"/>
          </a:xfrm>
          <a:custGeom>
            <a:avLst/>
            <a:gdLst>
              <a:gd name="connsiteX0" fmla="*/ 1228725 w 1228725"/>
              <a:gd name="connsiteY0" fmla="*/ 0 h 800100"/>
              <a:gd name="connsiteX1" fmla="*/ 1228725 w 1228725"/>
              <a:gd name="connsiteY1" fmla="*/ 266700 h 800100"/>
              <a:gd name="connsiteX2" fmla="*/ 0 w 1228725"/>
              <a:gd name="connsiteY2" fmla="*/ 266700 h 800100"/>
              <a:gd name="connsiteX3" fmla="*/ 0 w 1228725"/>
              <a:gd name="connsiteY3" fmla="*/ 800100 h 800100"/>
              <a:gd name="connsiteX4" fmla="*/ 342900 w 1228725"/>
              <a:gd name="connsiteY4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725" h="800100">
                <a:moveTo>
                  <a:pt x="1228725" y="0"/>
                </a:moveTo>
                <a:lnTo>
                  <a:pt x="1228725" y="266700"/>
                </a:lnTo>
                <a:lnTo>
                  <a:pt x="0" y="266700"/>
                </a:lnTo>
                <a:lnTo>
                  <a:pt x="0" y="800100"/>
                </a:lnTo>
                <a:lnTo>
                  <a:pt x="342900" y="800100"/>
                </a:ln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0182D7C-65A7-44B2-8F60-808562A4D769}"/>
              </a:ext>
            </a:extLst>
          </p:cNvPr>
          <p:cNvSpPr txBox="1"/>
          <p:nvPr/>
        </p:nvSpPr>
        <p:spPr>
          <a:xfrm>
            <a:off x="2907962" y="4902657"/>
            <a:ext cx="1895522" cy="155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/>
              <a:t>Conv features</a:t>
            </a:r>
            <a:endParaRPr lang="en-US" sz="1600" b="1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B4812A-0D07-4F14-8416-3CDEF5A8C91E}"/>
              </a:ext>
            </a:extLst>
          </p:cNvPr>
          <p:cNvGrpSpPr/>
          <p:nvPr/>
        </p:nvGrpSpPr>
        <p:grpSpPr>
          <a:xfrm>
            <a:off x="2806735" y="2333178"/>
            <a:ext cx="1961074" cy="546654"/>
            <a:chOff x="5397667" y="951547"/>
            <a:chExt cx="3290582" cy="917258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C70AB30-3E82-4E11-B19C-5A709E96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1331E46-AFA9-49E0-90EA-98F6E717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F01B56-A0CD-45D2-8629-F5D2BC59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3DD5FC2-E82F-4AF6-A566-C6D8E243E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951547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29EF534-99AF-488E-AD46-B48D12388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954405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0304759-8162-491B-B47B-6FE43350F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951547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B76CB12-20C9-4733-A0C4-65E027BE9351}"/>
              </a:ext>
            </a:extLst>
          </p:cNvPr>
          <p:cNvGrpSpPr/>
          <p:nvPr/>
        </p:nvGrpSpPr>
        <p:grpSpPr>
          <a:xfrm>
            <a:off x="2782435" y="3676235"/>
            <a:ext cx="1957553" cy="543972"/>
            <a:chOff x="5397667" y="2363151"/>
            <a:chExt cx="3290582" cy="914400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38F2DAF-5EBF-4E9F-8EA8-03F1D683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0C747A4-09F4-4A91-B8FC-7496EF00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B5C9E2E-9A7E-4519-88E5-E7E0CCAC1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9AE47DC-6324-478B-AACA-33662693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2363151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A2D8385-5602-43B7-B791-7FE8945AD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764FF24-3D2E-465F-B1B3-C1984A2D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6B43F9E3-E29A-4540-8C62-1EC118F4F2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68" y="3627118"/>
            <a:ext cx="2062003" cy="8779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A1FFB12-EF2E-44E4-AEC3-9DC668DE10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34" y="2094810"/>
            <a:ext cx="2063942" cy="87878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3EF405D-8C78-4B53-838F-B3D8B7236328}"/>
              </a:ext>
            </a:extLst>
          </p:cNvPr>
          <p:cNvSpPr txBox="1"/>
          <p:nvPr/>
        </p:nvSpPr>
        <p:spPr>
          <a:xfrm>
            <a:off x="8692294" y="4643031"/>
            <a:ext cx="1795750" cy="155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/>
              <a:t>Fused similarity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DEB8E7-43B4-46D9-AB01-C34E9501FE42}"/>
              </a:ext>
            </a:extLst>
          </p:cNvPr>
          <p:cNvSpPr txBox="1"/>
          <p:nvPr/>
        </p:nvSpPr>
        <p:spPr>
          <a:xfrm>
            <a:off x="5427825" y="4720564"/>
            <a:ext cx="1981159" cy="6360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/>
              <a:t>Multi-layer</a:t>
            </a:r>
            <a:br>
              <a:rPr lang="en-US" sz="2000" b="1" dirty="0"/>
            </a:br>
            <a:r>
              <a:rPr lang="en-US" sz="2000" b="1" dirty="0"/>
              <a:t>similarity maps</a:t>
            </a:r>
            <a:endParaRPr lang="en-US" sz="1600" b="1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6D9BA5-3263-49C1-890E-81D88FE42B0D}"/>
              </a:ext>
            </a:extLst>
          </p:cNvPr>
          <p:cNvGrpSpPr/>
          <p:nvPr/>
        </p:nvGrpSpPr>
        <p:grpSpPr>
          <a:xfrm>
            <a:off x="5510098" y="3471964"/>
            <a:ext cx="1860534" cy="1188271"/>
            <a:chOff x="1719723" y="4414868"/>
            <a:chExt cx="2326498" cy="1485868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2B94CE69-4CEF-4850-9296-5749FD67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723" y="5405447"/>
              <a:ext cx="1163249" cy="495289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D79CDE9-F8B2-4A65-897D-7E6873A13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723" y="4414868"/>
              <a:ext cx="1163249" cy="495289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87BCA24-05F3-4EF9-85BF-61B8E27E3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972" y="4414868"/>
              <a:ext cx="1163249" cy="495289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395C266-AEE1-4C1F-9E3F-89EBA6F3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723" y="4910157"/>
              <a:ext cx="1163249" cy="495289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1001B9E-32CF-4F17-8CED-22C822C2E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972" y="4910157"/>
              <a:ext cx="1163249" cy="49528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DEE8E96-FB1D-4F65-B1CA-7D2899F0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972" y="5405447"/>
              <a:ext cx="1163249" cy="4952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2809266-840D-45C0-BDD1-1B5AF4A00431}"/>
                    </a:ext>
                  </a:extLst>
                </p:cNvPr>
                <p:cNvSpPr txBox="1"/>
                <p:nvPr/>
              </p:nvSpPr>
              <p:spPr>
                <a:xfrm>
                  <a:off x="1719723" y="4416741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F9F9071-59FC-45F9-A415-82340CEC24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23" y="4416741"/>
                  <a:ext cx="531352" cy="273251"/>
                </a:xfrm>
                <a:prstGeom prst="rect">
                  <a:avLst/>
                </a:prstGeom>
                <a:blipFill>
                  <a:blip r:embed="rId50"/>
                  <a:stretch>
                    <a:fillRect l="-21951" t="-31818" r="-24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0066088-DBAC-4D9A-A578-2961B9338DD7}"/>
                    </a:ext>
                  </a:extLst>
                </p:cNvPr>
                <p:cNvSpPr txBox="1"/>
                <p:nvPr/>
              </p:nvSpPr>
              <p:spPr>
                <a:xfrm>
                  <a:off x="2882971" y="4416741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B23FEC2-323B-41F6-9200-77F596524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71" y="4416741"/>
                  <a:ext cx="531352" cy="273251"/>
                </a:xfrm>
                <a:prstGeom prst="rect">
                  <a:avLst/>
                </a:prstGeom>
                <a:blipFill>
                  <a:blip r:embed="rId51"/>
                  <a:stretch>
                    <a:fillRect l="-21429" t="-27273" r="-261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0114E8D7-5D54-4ABC-8355-A884263DC347}"/>
                    </a:ext>
                  </a:extLst>
                </p:cNvPr>
                <p:cNvSpPr txBox="1"/>
                <p:nvPr/>
              </p:nvSpPr>
              <p:spPr>
                <a:xfrm>
                  <a:off x="1719723" y="4912027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E7ED2ADC-FD93-407C-B98F-75C1D6E3E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23" y="4912027"/>
                  <a:ext cx="531352" cy="273251"/>
                </a:xfrm>
                <a:prstGeom prst="rect">
                  <a:avLst/>
                </a:prstGeom>
                <a:blipFill>
                  <a:blip r:embed="rId52"/>
                  <a:stretch>
                    <a:fillRect l="-21951" t="-27273" r="-2926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53768E3B-79A8-4C19-A83D-BA9B921F0AC3}"/>
                    </a:ext>
                  </a:extLst>
                </p:cNvPr>
                <p:cNvSpPr txBox="1"/>
                <p:nvPr/>
              </p:nvSpPr>
              <p:spPr>
                <a:xfrm>
                  <a:off x="2882971" y="4912027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3418ADA-E1A3-4116-BB83-F67A6486C8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71" y="4912027"/>
                  <a:ext cx="531352" cy="273251"/>
                </a:xfrm>
                <a:prstGeom prst="rect">
                  <a:avLst/>
                </a:prstGeom>
                <a:blipFill>
                  <a:blip r:embed="rId53"/>
                  <a:stretch>
                    <a:fillRect l="-21429" t="-31818" r="-2381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A5D85C26-C270-496A-8CC0-C1DD15F2243C}"/>
                    </a:ext>
                  </a:extLst>
                </p:cNvPr>
                <p:cNvSpPr txBox="1"/>
                <p:nvPr/>
              </p:nvSpPr>
              <p:spPr>
                <a:xfrm>
                  <a:off x="1719723" y="5409698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7ECB3F7-9B0E-4A82-8FD8-E3981B021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723" y="5409698"/>
                  <a:ext cx="531352" cy="273251"/>
                </a:xfrm>
                <a:prstGeom prst="rect">
                  <a:avLst/>
                </a:prstGeom>
                <a:blipFill>
                  <a:blip r:embed="rId54"/>
                  <a:stretch>
                    <a:fillRect l="-21951" t="-31818" r="-26829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3AE7CB3-69B4-4302-B9D0-A0717CDBC127}"/>
                    </a:ext>
                  </a:extLst>
                </p:cNvPr>
                <p:cNvSpPr txBox="1"/>
                <p:nvPr/>
              </p:nvSpPr>
              <p:spPr>
                <a:xfrm>
                  <a:off x="2882971" y="5409698"/>
                  <a:ext cx="531352" cy="2732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100" b="0" i="0" smtClean="0"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Latin Modern Math" panose="02000503000000000000" pitchFamily="50" charset="0"/>
                          </a:rPr>
                          <m:t>si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1100" b="0" i="0" smtClean="0">
                                <a:solidFill>
                                  <a:schemeClr val="bg1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ea typeface="Latin Modern Math" panose="02000503000000000000" pitchFamily="50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Latin Modern Math" panose="02000503000000000000" pitchFamily="50" charset="0"/>
                    <a:ea typeface="Latin Modern Math" panose="02000503000000000000" pitchFamily="50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B5602C3-B52B-4C18-8FCB-507D657B7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71" y="5409698"/>
                  <a:ext cx="531352" cy="273251"/>
                </a:xfrm>
                <a:prstGeom prst="rect">
                  <a:avLst/>
                </a:prstGeom>
                <a:blipFill>
                  <a:blip r:embed="rId55"/>
                  <a:stretch>
                    <a:fillRect l="-21429" t="-31818" r="-2381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8DBB6D5-E97D-4B44-813D-4C9C07DFFFE1}"/>
              </a:ext>
            </a:extLst>
          </p:cNvPr>
          <p:cNvSpPr/>
          <p:nvPr/>
        </p:nvSpPr>
        <p:spPr>
          <a:xfrm>
            <a:off x="4643940" y="2498994"/>
            <a:ext cx="159184" cy="1459706"/>
          </a:xfrm>
          <a:custGeom>
            <a:avLst/>
            <a:gdLst>
              <a:gd name="connsiteX0" fmla="*/ 100013 w 371475"/>
              <a:gd name="connsiteY0" fmla="*/ 1457325 h 1457325"/>
              <a:gd name="connsiteX1" fmla="*/ 371475 w 371475"/>
              <a:gd name="connsiteY1" fmla="*/ 1457325 h 1457325"/>
              <a:gd name="connsiteX2" fmla="*/ 371475 w 371475"/>
              <a:gd name="connsiteY2" fmla="*/ 0 h 1457325"/>
              <a:gd name="connsiteX3" fmla="*/ 0 w 371475"/>
              <a:gd name="connsiteY3" fmla="*/ 0 h 1457325"/>
              <a:gd name="connsiteX0" fmla="*/ 0 w 373856"/>
              <a:gd name="connsiteY0" fmla="*/ 1459706 h 1459706"/>
              <a:gd name="connsiteX1" fmla="*/ 373856 w 373856"/>
              <a:gd name="connsiteY1" fmla="*/ 1457325 h 1459706"/>
              <a:gd name="connsiteX2" fmla="*/ 373856 w 373856"/>
              <a:gd name="connsiteY2" fmla="*/ 0 h 1459706"/>
              <a:gd name="connsiteX3" fmla="*/ 2381 w 373856"/>
              <a:gd name="connsiteY3" fmla="*/ 0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856" h="1459706">
                <a:moveTo>
                  <a:pt x="0" y="1459706"/>
                </a:moveTo>
                <a:lnTo>
                  <a:pt x="373856" y="1457325"/>
                </a:lnTo>
                <a:lnTo>
                  <a:pt x="373856" y="0"/>
                </a:lnTo>
                <a:lnTo>
                  <a:pt x="2381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729B33F-14A1-4F88-B53B-F2CF2C5A8B5F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4813009" y="2534204"/>
            <a:ext cx="573425" cy="2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FCF860E-F6C2-42D3-874D-556A533FEABF}"/>
              </a:ext>
            </a:extLst>
          </p:cNvPr>
          <p:cNvCxnSpPr>
            <a:endCxn id="72" idx="3"/>
          </p:cNvCxnSpPr>
          <p:nvPr/>
        </p:nvCxnSpPr>
        <p:spPr>
          <a:xfrm>
            <a:off x="4803124" y="3746768"/>
            <a:ext cx="34802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85C42F63-879A-4804-875B-A59E98CB88F4}"/>
              </a:ext>
            </a:extLst>
          </p:cNvPr>
          <p:cNvSpPr/>
          <p:nvPr/>
        </p:nvSpPr>
        <p:spPr>
          <a:xfrm>
            <a:off x="5036956" y="3630004"/>
            <a:ext cx="223388" cy="2233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C57B39A-D722-4267-82D6-C0E69C9C48C0}"/>
              </a:ext>
            </a:extLst>
          </p:cNvPr>
          <p:cNvCxnSpPr>
            <a:stCxn id="97" idx="3"/>
            <a:endCxn id="88" idx="1"/>
          </p:cNvCxnSpPr>
          <p:nvPr/>
        </p:nvCxnSpPr>
        <p:spPr>
          <a:xfrm>
            <a:off x="7370632" y="4066099"/>
            <a:ext cx="1188536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AD5E857-0EC6-49EE-BFCF-B7FFBB296564}"/>
              </a:ext>
            </a:extLst>
          </p:cNvPr>
          <p:cNvSpPr txBox="1"/>
          <p:nvPr/>
        </p:nvSpPr>
        <p:spPr>
          <a:xfrm>
            <a:off x="5427825" y="1698720"/>
            <a:ext cx="1981159" cy="3855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/>
              <a:t>Estimated flow</a:t>
            </a:r>
            <a:endParaRPr lang="en-US" sz="1600" b="1" dirty="0"/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67393666-8C33-4239-82E9-8A45E48EA79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2" y="3648679"/>
            <a:ext cx="2063942" cy="87878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BEFE9283-CE81-4AE7-86E4-4A2A6F5ACCA9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" y="2271525"/>
            <a:ext cx="2063942" cy="878788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B5BC4AE-E410-40A3-8887-673F3A62756A}"/>
              </a:ext>
            </a:extLst>
          </p:cNvPr>
          <p:cNvSpPr txBox="1"/>
          <p:nvPr/>
        </p:nvSpPr>
        <p:spPr>
          <a:xfrm>
            <a:off x="147332" y="5079372"/>
            <a:ext cx="2063942" cy="1550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dirty="0"/>
              <a:t>Input Images</a:t>
            </a:r>
            <a:endParaRPr lang="en-US" sz="1600" b="1" dirty="0"/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6881E04-F8CE-4593-903B-B28E3F4F3BB6}"/>
              </a:ext>
            </a:extLst>
          </p:cNvPr>
          <p:cNvCxnSpPr>
            <a:cxnSpLocks/>
          </p:cNvCxnSpPr>
          <p:nvPr/>
        </p:nvCxnSpPr>
        <p:spPr>
          <a:xfrm flipV="1">
            <a:off x="2297294" y="2710919"/>
            <a:ext cx="573425" cy="2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88F299C-A4EE-421D-B2EE-4BB4FCDEF478}"/>
              </a:ext>
            </a:extLst>
          </p:cNvPr>
          <p:cNvCxnSpPr>
            <a:cxnSpLocks/>
          </p:cNvCxnSpPr>
          <p:nvPr/>
        </p:nvCxnSpPr>
        <p:spPr>
          <a:xfrm flipV="1">
            <a:off x="2297294" y="4181213"/>
            <a:ext cx="573425" cy="2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5F7999E-F874-4ADB-ACA0-B256C9CAE1DB}"/>
              </a:ext>
            </a:extLst>
          </p:cNvPr>
          <p:cNvGrpSpPr/>
          <p:nvPr/>
        </p:nvGrpSpPr>
        <p:grpSpPr>
          <a:xfrm rot="16200000">
            <a:off x="2197130" y="2526253"/>
            <a:ext cx="735646" cy="369332"/>
            <a:chOff x="4349914" y="1990389"/>
            <a:chExt cx="735646" cy="369332"/>
          </a:xfrm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37A5328D-3B26-4C8B-80D2-6279AC107816}"/>
                </a:ext>
              </a:extLst>
            </p:cNvPr>
            <p:cNvSpPr/>
            <p:nvPr/>
          </p:nvSpPr>
          <p:spPr>
            <a:xfrm rot="10800000">
              <a:off x="4349914" y="1990389"/>
              <a:ext cx="735645" cy="347240"/>
            </a:xfrm>
            <a:prstGeom prst="trapezoid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C47C6F-8434-4970-A1E3-CDDA749612C8}"/>
                </a:ext>
              </a:extLst>
            </p:cNvPr>
            <p:cNvSpPr txBox="1"/>
            <p:nvPr/>
          </p:nvSpPr>
          <p:spPr>
            <a:xfrm>
              <a:off x="4349914" y="1990389"/>
              <a:ext cx="7356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5F79271-DB77-4F5B-88BF-6491681024E0}"/>
              </a:ext>
            </a:extLst>
          </p:cNvPr>
          <p:cNvGrpSpPr/>
          <p:nvPr/>
        </p:nvGrpSpPr>
        <p:grpSpPr>
          <a:xfrm rot="16200000">
            <a:off x="2197130" y="3952591"/>
            <a:ext cx="735646" cy="369332"/>
            <a:chOff x="4349914" y="1990389"/>
            <a:chExt cx="735646" cy="369332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2DA7F60D-A51C-44EA-B590-9628003B4D68}"/>
                </a:ext>
              </a:extLst>
            </p:cNvPr>
            <p:cNvSpPr/>
            <p:nvPr/>
          </p:nvSpPr>
          <p:spPr>
            <a:xfrm rot="10800000">
              <a:off x="4349914" y="1990389"/>
              <a:ext cx="735645" cy="347240"/>
            </a:xfrm>
            <a:prstGeom prst="trapezoid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87D3F87-6C0E-4EF2-9DAD-6C1A35933BBF}"/>
                </a:ext>
              </a:extLst>
            </p:cNvPr>
            <p:cNvSpPr txBox="1"/>
            <p:nvPr/>
          </p:nvSpPr>
          <p:spPr>
            <a:xfrm>
              <a:off x="4349914" y="1990389"/>
              <a:ext cx="7356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DNN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7B53FAB-5130-4BC1-B86A-723B5396AAF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559168" y="2686821"/>
            <a:ext cx="2260373" cy="6384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684D89-59C4-40AF-BD2C-62F73F7B5C15}"/>
              </a:ext>
            </a:extLst>
          </p:cNvPr>
          <p:cNvSpPr/>
          <p:nvPr/>
        </p:nvSpPr>
        <p:spPr>
          <a:xfrm>
            <a:off x="7581418" y="3914354"/>
            <a:ext cx="713322" cy="2983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Fusion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345DE71-3E0C-48D3-B0BE-0E36BA323B24}"/>
              </a:ext>
            </a:extLst>
          </p:cNvPr>
          <p:cNvSpPr/>
          <p:nvPr/>
        </p:nvSpPr>
        <p:spPr>
          <a:xfrm>
            <a:off x="7847635" y="2498995"/>
            <a:ext cx="601884" cy="1401674"/>
          </a:xfrm>
          <a:custGeom>
            <a:avLst/>
            <a:gdLst>
              <a:gd name="connsiteX0" fmla="*/ 0 w 601884"/>
              <a:gd name="connsiteY0" fmla="*/ 729205 h 729205"/>
              <a:gd name="connsiteX1" fmla="*/ 289368 w 601884"/>
              <a:gd name="connsiteY1" fmla="*/ 0 h 729205"/>
              <a:gd name="connsiteX2" fmla="*/ 601884 w 601884"/>
              <a:gd name="connsiteY2" fmla="*/ 0 h 72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884" h="729205">
                <a:moveTo>
                  <a:pt x="0" y="729205"/>
                </a:moveTo>
                <a:lnTo>
                  <a:pt x="289368" y="0"/>
                </a:lnTo>
                <a:lnTo>
                  <a:pt x="601884" y="0"/>
                </a:lnTo>
              </a:path>
            </a:pathLst>
          </a:custGeom>
          <a:noFill/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55237-D01D-458D-A728-457B083D2DA1}"/>
              </a:ext>
            </a:extLst>
          </p:cNvPr>
          <p:cNvSpPr txBox="1"/>
          <p:nvPr/>
        </p:nvSpPr>
        <p:spPr>
          <a:xfrm>
            <a:off x="8478313" y="2333178"/>
            <a:ext cx="180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Product fusion</a:t>
            </a:r>
          </a:p>
        </p:txBody>
      </p:sp>
    </p:spTree>
    <p:extLst>
      <p:ext uri="{BB962C8B-B14F-4D97-AF65-F5344CB8AC3E}">
        <p14:creationId xmlns:p14="http://schemas.microsoft.com/office/powerpoint/2010/main" val="34399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0" grpId="0"/>
      <p:bldP spid="91" grpId="0"/>
      <p:bldP spid="108" grpId="0" animBg="1"/>
      <p:bldP spid="11" grpId="0" animBg="1"/>
      <p:bldP spid="13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AB2331-12E1-4868-8C53-6DE75D9D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74861"/>
          </a:xfrm>
        </p:spPr>
        <p:txBody>
          <a:bodyPr/>
          <a:lstStyle/>
          <a:p>
            <a:pPr algn="ctr"/>
            <a:r>
              <a:rPr lang="en-US" sz="3200" dirty="0"/>
              <a:t>Our method</a:t>
            </a:r>
            <a:br>
              <a:rPr lang="en-US" dirty="0"/>
            </a:br>
            <a:r>
              <a:rPr lang="en-US" dirty="0"/>
              <a:t>2. Loss functions</a:t>
            </a:r>
          </a:p>
        </p:txBody>
      </p:sp>
    </p:spTree>
    <p:extLst>
      <p:ext uri="{BB962C8B-B14F-4D97-AF65-F5344CB8AC3E}">
        <p14:creationId xmlns:p14="http://schemas.microsoft.com/office/powerpoint/2010/main" val="2568453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F3D3-AD5A-4C0B-AC63-04B44CB9C631}"/>
              </a:ext>
            </a:extLst>
          </p:cNvPr>
          <p:cNvSpPr txBox="1"/>
          <p:nvPr/>
        </p:nvSpPr>
        <p:spPr>
          <a:xfrm>
            <a:off x="3459866" y="15913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separation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1D114-8329-4EE7-94F9-92F9CF82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2114589"/>
            <a:ext cx="5588002" cy="1074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1585D-BE71-4554-9E0A-F4264699F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3760401"/>
            <a:ext cx="6629400" cy="126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5DBD1-5317-49E2-89CD-0269558E5E8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are available in the paper! (sec 3.3)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8BDC7-8245-425D-AC82-DC15E917843E}"/>
              </a:ext>
            </a:extLst>
          </p:cNvPr>
          <p:cNvSpPr txBox="1"/>
          <p:nvPr/>
        </p:nvSpPr>
        <p:spPr>
          <a:xfrm>
            <a:off x="3459866" y="3344633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Regulated census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A7189-1570-487C-B9CD-5101731E4E0D}"/>
              </a:ext>
            </a:extLst>
          </p:cNvPr>
          <p:cNvSpPr txBox="1"/>
          <p:nvPr/>
        </p:nvSpPr>
        <p:spPr>
          <a:xfrm>
            <a:off x="4432300" y="5451578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+ Conditional smoothness loss</a:t>
            </a:r>
          </a:p>
          <a:p>
            <a:r>
              <a:rPr lang="en-US" altLang="ko-KR" dirty="0"/>
              <a:t>+ Data </a:t>
            </a:r>
            <a:r>
              <a:rPr lang="en-US" altLang="ko-KR" dirty="0" err="1"/>
              <a:t>distllation</a:t>
            </a:r>
            <a:r>
              <a:rPr lang="en-US" altLang="ko-KR" dirty="0"/>
              <a:t> loss (AAAI 2019)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1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F3D3-AD5A-4C0B-AC63-04B44CB9C631}"/>
              </a:ext>
            </a:extLst>
          </p:cNvPr>
          <p:cNvSpPr txBox="1"/>
          <p:nvPr/>
        </p:nvSpPr>
        <p:spPr>
          <a:xfrm>
            <a:off x="3459866" y="6896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separation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1D114-8329-4EE7-94F9-92F9CF82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1212889"/>
            <a:ext cx="5588002" cy="1074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5DBD1-5317-49E2-89CD-0269558E5E8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are available in the paper! (sec 3.3)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F786A-831D-4E3B-94B3-DF52ECE8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5300"/>
            <a:ext cx="10515600" cy="31416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Learn feature and flow jointly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Reduce ambiguity in feature &amp; flow</a:t>
            </a:r>
          </a:p>
        </p:txBody>
      </p:sp>
    </p:spTree>
    <p:extLst>
      <p:ext uri="{BB962C8B-B14F-4D97-AF65-F5344CB8AC3E}">
        <p14:creationId xmlns:p14="http://schemas.microsoft.com/office/powerpoint/2010/main" val="21640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64B3D7-6C5F-45A7-ACFD-5D9F6998DD04}"/>
              </a:ext>
            </a:extLst>
          </p:cNvPr>
          <p:cNvSpPr txBox="1"/>
          <p:nvPr/>
        </p:nvSpPr>
        <p:spPr>
          <a:xfrm>
            <a:off x="3459866" y="6896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separation loss </a:t>
            </a:r>
            <a:r>
              <a:rPr lang="en-US" altLang="ko-KR" sz="2800" dirty="0"/>
              <a:t>(ours)</a:t>
            </a:r>
            <a:endParaRPr lang="en-US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6E6B0E-02B2-40A6-B113-37829F9DF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1212889"/>
            <a:ext cx="5588002" cy="1074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DDC35-8425-425C-8443-0D85BD82E1E6}"/>
              </a:ext>
            </a:extLst>
          </p:cNvPr>
          <p:cNvSpPr txBox="1"/>
          <p:nvPr/>
        </p:nvSpPr>
        <p:spPr>
          <a:xfrm>
            <a:off x="3459866" y="32296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Naïve approach</a:t>
            </a:r>
            <a:endParaRPr lang="en-US" sz="28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E86ACEF-ED2A-4907-9B2C-DD8223802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799" y="3752889"/>
            <a:ext cx="4978401" cy="1121195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26ED0A5-16EC-4CAC-B8FF-321FD76BFA9A}"/>
              </a:ext>
            </a:extLst>
          </p:cNvPr>
          <p:cNvCxnSpPr/>
          <p:nvPr/>
        </p:nvCxnSpPr>
        <p:spPr>
          <a:xfrm>
            <a:off x="6591296" y="4295775"/>
            <a:ext cx="200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60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573998D1-3F94-432D-BE0C-88F0555966CD}"/>
              </a:ext>
            </a:extLst>
          </p:cNvPr>
          <p:cNvSpPr/>
          <p:nvPr/>
        </p:nvSpPr>
        <p:spPr>
          <a:xfrm rot="5400000">
            <a:off x="4654731" y="2930749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CA80783-0356-4EC4-AB09-DADC7CB22D36}"/>
              </a:ext>
            </a:extLst>
          </p:cNvPr>
          <p:cNvSpPr/>
          <p:nvPr/>
        </p:nvSpPr>
        <p:spPr>
          <a:xfrm>
            <a:off x="5293027" y="3882728"/>
            <a:ext cx="547864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85E9E-69CF-4D04-8445-336831E5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3" y="1925494"/>
            <a:ext cx="1555871" cy="662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098972-AA27-4EA2-8992-66452BA7B38B}"/>
              </a:ext>
            </a:extLst>
          </p:cNvPr>
          <p:cNvGrpSpPr/>
          <p:nvPr/>
        </p:nvGrpSpPr>
        <p:grpSpPr>
          <a:xfrm>
            <a:off x="3622524" y="3348827"/>
            <a:ext cx="1782507" cy="496879"/>
            <a:chOff x="5397667" y="951547"/>
            <a:chExt cx="3290582" cy="9172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031624-92B1-40BB-9690-58E73FB7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B1FE39-6B01-4A8F-A612-C1AC458E6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1E348B9-1F23-4E1B-8ED1-B4838ABF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928165-F849-461B-9EBE-EDF604F2A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951547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F5A889-0554-4551-9D25-1535A2D5C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954405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43A47E-74B9-430F-81B5-E067D6588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951547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F2FC02-DA0D-4B70-9E2F-DC9CD9971DD2}"/>
              </a:ext>
            </a:extLst>
          </p:cNvPr>
          <p:cNvSpPr txBox="1"/>
          <p:nvPr/>
        </p:nvSpPr>
        <p:spPr>
          <a:xfrm>
            <a:off x="3943002" y="5185350"/>
            <a:ext cx="150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Multi-layer features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1CE937-E8AF-4E39-9FAC-DC986AE85FBC}"/>
              </a:ext>
            </a:extLst>
          </p:cNvPr>
          <p:cNvGrpSpPr/>
          <p:nvPr/>
        </p:nvGrpSpPr>
        <p:grpSpPr>
          <a:xfrm>
            <a:off x="3622526" y="4429446"/>
            <a:ext cx="1782509" cy="495330"/>
            <a:chOff x="5397667" y="2363151"/>
            <a:chExt cx="3290582" cy="914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796C02-C185-4CBB-91DD-AF2F30C6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3263A75-E038-4359-8899-253507AD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44ED06-C6A6-4FBC-AE21-C3AAC76F9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55EB0FF-B0A4-471D-95FA-5F381D0A9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2363151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1EC022-BD83-462C-B74D-7E41B8CA6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9A9545-6F60-4E89-9171-87CB02556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FBC9B9-5755-4294-A9D9-1CF3D892114E}"/>
              </a:ext>
            </a:extLst>
          </p:cNvPr>
          <p:cNvSpPr txBox="1"/>
          <p:nvPr/>
        </p:nvSpPr>
        <p:spPr>
          <a:xfrm>
            <a:off x="4876728" y="3190606"/>
            <a:ext cx="45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E479B1-E5EC-4E31-A965-22104C1F76E9}"/>
              </a:ext>
            </a:extLst>
          </p:cNvPr>
          <p:cNvSpPr txBox="1"/>
          <p:nvPr/>
        </p:nvSpPr>
        <p:spPr>
          <a:xfrm>
            <a:off x="4519559" y="4353885"/>
            <a:ext cx="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t+1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98AC94-626B-4DB1-9CF6-103501C0903F}"/>
              </a:ext>
            </a:extLst>
          </p:cNvPr>
          <p:cNvSpPr/>
          <p:nvPr/>
        </p:nvSpPr>
        <p:spPr>
          <a:xfrm>
            <a:off x="5251183" y="1912047"/>
            <a:ext cx="1163344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F40D13-AB2B-4F10-A6FA-EB9D56AFB01C}"/>
              </a:ext>
            </a:extLst>
          </p:cNvPr>
          <p:cNvSpPr/>
          <p:nvPr/>
        </p:nvSpPr>
        <p:spPr>
          <a:xfrm>
            <a:off x="6414527" y="1831087"/>
            <a:ext cx="2465560" cy="7568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Build similarity map</a:t>
            </a:r>
            <a:br>
              <a:rPr lang="en-US" sz="2000" dirty="0"/>
            </a:br>
            <a:r>
              <a:rPr lang="en-US" sz="2000" dirty="0"/>
              <a:t>(fused similarity)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D8F470F-BF88-4088-BBFF-6CDD7B51A6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05" y="3429000"/>
            <a:ext cx="2062003" cy="877962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A38ACFE5-7B4F-4C6F-B01D-346E4FA2575B}"/>
              </a:ext>
            </a:extLst>
          </p:cNvPr>
          <p:cNvSpPr/>
          <p:nvPr/>
        </p:nvSpPr>
        <p:spPr>
          <a:xfrm rot="5400000">
            <a:off x="7237273" y="2687737"/>
            <a:ext cx="820066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697C2C-A6A9-4D10-A39A-38A4949E14FA}"/>
              </a:ext>
            </a:extLst>
          </p:cNvPr>
          <p:cNvSpPr/>
          <p:nvPr/>
        </p:nvSpPr>
        <p:spPr>
          <a:xfrm>
            <a:off x="6822400" y="4332786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FBD25B-31BE-4AC8-B6AD-6BE80811958C}"/>
              </a:ext>
            </a:extLst>
          </p:cNvPr>
          <p:cNvSpPr txBox="1"/>
          <p:nvPr/>
        </p:nvSpPr>
        <p:spPr>
          <a:xfrm>
            <a:off x="3622524" y="1532237"/>
            <a:ext cx="170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flow</a:t>
            </a:r>
          </a:p>
        </p:txBody>
      </p:sp>
    </p:spTree>
    <p:extLst>
      <p:ext uri="{BB962C8B-B14F-4D97-AF65-F5344CB8AC3E}">
        <p14:creationId xmlns:p14="http://schemas.microsoft.com/office/powerpoint/2010/main" val="347273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 (k)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5F8CDD75-71B5-452D-B333-40017802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53" y="2800397"/>
            <a:ext cx="1901022" cy="215449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73BA688-D979-42E9-93E8-BD90383F3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05" y="2800399"/>
            <a:ext cx="1901021" cy="2154490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6EBD3EF-603D-4E43-8160-653132537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56" y="2800397"/>
            <a:ext cx="1901021" cy="2154490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FC70531-871D-472C-A352-1F16DD917AF1}"/>
              </a:ext>
            </a:extLst>
          </p:cNvPr>
          <p:cNvCxnSpPr/>
          <p:nvPr/>
        </p:nvCxnSpPr>
        <p:spPr>
          <a:xfrm>
            <a:off x="3136900" y="3797300"/>
            <a:ext cx="2959100" cy="533400"/>
          </a:xfrm>
          <a:prstGeom prst="straightConnector1">
            <a:avLst/>
          </a:prstGeom>
          <a:ln w="5715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AEB1C7-575C-4324-95E1-791B36553453}"/>
              </a:ext>
            </a:extLst>
          </p:cNvPr>
          <p:cNvSpPr txBox="1"/>
          <p:nvPr/>
        </p:nvSpPr>
        <p:spPr>
          <a:xfrm>
            <a:off x="3459866" y="339535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Naïve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196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3459866" y="339535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Naïve approach</a:t>
            </a:r>
            <a:endParaRPr lang="en-US" sz="2800" dirty="0"/>
          </a:p>
        </p:txBody>
      </p:sp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 (k)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5F8CDD75-71B5-452D-B333-40017802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53" y="2800397"/>
            <a:ext cx="1901022" cy="215449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73BA688-D979-42E9-93E8-BD90383F3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05" y="2800399"/>
            <a:ext cx="1901021" cy="2154490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6EBD3EF-603D-4E43-8160-653132537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56" y="2800397"/>
            <a:ext cx="1901021" cy="2154490"/>
          </a:xfrm>
          <a:prstGeom prst="rect">
            <a:avLst/>
          </a:prstGeom>
        </p:spPr>
      </p:pic>
      <p:pic>
        <p:nvPicPr>
          <p:cNvPr id="11" name="Picture 2" descr="Chair Free PNG Image ">
            <a:extLst>
              <a:ext uri="{FF2B5EF4-FFF2-40B4-BE49-F238E27FC236}">
                <a16:creationId xmlns:a16="http://schemas.microsoft.com/office/drawing/2014/main" id="{C7DE12DA-1AA7-4FD5-B98A-A43EF350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7"/>
          <a:stretch/>
        </p:blipFill>
        <p:spPr bwMode="auto">
          <a:xfrm>
            <a:off x="5310805" y="3148594"/>
            <a:ext cx="1451170" cy="18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627AAE8-32D4-43E7-BD8D-109745C920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1" t="29177" r="35669" b="52550"/>
          <a:stretch/>
        </p:blipFill>
        <p:spPr>
          <a:xfrm>
            <a:off x="8858866" y="4133850"/>
            <a:ext cx="330200" cy="3937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31241D8-60DE-4E74-8C31-9C58876C2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1" t="29177" r="35669" b="52550"/>
          <a:stretch/>
        </p:blipFill>
        <p:spPr>
          <a:xfrm>
            <a:off x="8960087" y="3994150"/>
            <a:ext cx="330200" cy="393700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BE4189C-A22E-46A9-806E-ECA47EF2F2FA}"/>
              </a:ext>
            </a:extLst>
          </p:cNvPr>
          <p:cNvCxnSpPr/>
          <p:nvPr/>
        </p:nvCxnSpPr>
        <p:spPr>
          <a:xfrm>
            <a:off x="3149600" y="3759200"/>
            <a:ext cx="3612375" cy="628650"/>
          </a:xfrm>
          <a:prstGeom prst="straightConnector1">
            <a:avLst/>
          </a:prstGeom>
          <a:ln w="5715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F0FD3C-7CA7-4A7E-80F3-1805041B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Optical Flow</a:t>
            </a:r>
            <a:endParaRPr lang="ko-KR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5E2B4B-A14C-4D99-94F8-3815DE6B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339516"/>
            <a:ext cx="9667875" cy="48374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Describes motion in a sequence of images</a:t>
            </a:r>
          </a:p>
        </p:txBody>
      </p:sp>
      <p:pic>
        <p:nvPicPr>
          <p:cNvPr id="8" name="Picture 2" descr="Optical Flow - Movement Detection GIF | Gfycat">
            <a:extLst>
              <a:ext uri="{FF2B5EF4-FFF2-40B4-BE49-F238E27FC236}">
                <a16:creationId xmlns:a16="http://schemas.microsoft.com/office/drawing/2014/main" id="{DCDBB093-CE01-47C2-95AC-FEF4922302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61" y="1864962"/>
            <a:ext cx="6573878" cy="37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AA0B920-13BB-4E43-86A8-D8515D29DFB5}"/>
              </a:ext>
            </a:extLst>
          </p:cNvPr>
          <p:cNvSpPr/>
          <p:nvPr/>
        </p:nvSpPr>
        <p:spPr>
          <a:xfrm>
            <a:off x="3682968" y="5729573"/>
            <a:ext cx="501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from: https://gfycat.com/wetcreepygecko</a:t>
            </a:r>
          </a:p>
        </p:txBody>
      </p:sp>
    </p:spTree>
    <p:extLst>
      <p:ext uri="{BB962C8B-B14F-4D97-AF65-F5344CB8AC3E}">
        <p14:creationId xmlns:p14="http://schemas.microsoft.com/office/powerpoint/2010/main" val="261848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3459866" y="339535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Naïve approach</a:t>
            </a:r>
            <a:endParaRPr lang="en-US" sz="2800" dirty="0"/>
          </a:p>
        </p:txBody>
      </p:sp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 (k)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5F8CDD75-71B5-452D-B333-40017802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53" y="2800397"/>
            <a:ext cx="1901022" cy="215449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73BA688-D979-42E9-93E8-BD90383F3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805" y="2800399"/>
            <a:ext cx="1901021" cy="2154490"/>
          </a:xfrm>
          <a:prstGeom prst="rect">
            <a:avLst/>
          </a:prstGeom>
          <a:ln>
            <a:solidFill>
              <a:srgbClr val="00FFFF"/>
            </a:solidFill>
          </a:ln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26EBD3EF-603D-4E43-8160-653132537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456" y="2800397"/>
            <a:ext cx="1901021" cy="2154490"/>
          </a:xfrm>
          <a:prstGeom prst="rect">
            <a:avLst/>
          </a:prstGeom>
        </p:spPr>
      </p:pic>
      <p:pic>
        <p:nvPicPr>
          <p:cNvPr id="11" name="Picture 2" descr="Chair Free PNG Image ">
            <a:extLst>
              <a:ext uri="{FF2B5EF4-FFF2-40B4-BE49-F238E27FC236}">
                <a16:creationId xmlns:a16="http://schemas.microsoft.com/office/drawing/2014/main" id="{C7DE12DA-1AA7-4FD5-B98A-A43EF3506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7"/>
          <a:stretch/>
        </p:blipFill>
        <p:spPr bwMode="auto">
          <a:xfrm>
            <a:off x="5310805" y="3148594"/>
            <a:ext cx="1451170" cy="18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627AAE8-32D4-43E7-BD8D-109745C920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1" t="29177" r="35669" b="52550"/>
          <a:stretch/>
        </p:blipFill>
        <p:spPr>
          <a:xfrm>
            <a:off x="8858866" y="4133850"/>
            <a:ext cx="330200" cy="3937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31241D8-60DE-4E74-8C31-9C58876C24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61" t="29177" r="35669" b="52550"/>
          <a:stretch/>
        </p:blipFill>
        <p:spPr>
          <a:xfrm>
            <a:off x="8960087" y="3994150"/>
            <a:ext cx="330200" cy="39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00AA9-9376-449B-9378-CE24D405D147}"/>
              </a:ext>
            </a:extLst>
          </p:cNvPr>
          <p:cNvSpPr txBox="1"/>
          <p:nvPr/>
        </p:nvSpPr>
        <p:spPr>
          <a:xfrm>
            <a:off x="3466793" y="5352126"/>
            <a:ext cx="5607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F0000"/>
                </a:solidFill>
              </a:rPr>
              <a:t>We should </a:t>
            </a:r>
            <a:r>
              <a:rPr lang="en-US" altLang="ko-KR" sz="3200" b="1" dirty="0">
                <a:solidFill>
                  <a:srgbClr val="FF0000"/>
                </a:solidFill>
              </a:rPr>
              <a:t>avoid</a:t>
            </a:r>
            <a:r>
              <a:rPr lang="en-US" altLang="ko-KR" sz="3200" dirty="0">
                <a:solidFill>
                  <a:srgbClr val="FF0000"/>
                </a:solidFill>
              </a:rPr>
              <a:t> matching </a:t>
            </a:r>
            <a:r>
              <a:rPr lang="en-US" altLang="ko-KR" sz="3200" b="1" dirty="0">
                <a:solidFill>
                  <a:srgbClr val="FF0000"/>
                </a:solidFill>
              </a:rPr>
              <a:t>‘ambiguous’ pixels!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391DAFE-9D77-4652-9DC5-38D54EB0708B}"/>
              </a:ext>
            </a:extLst>
          </p:cNvPr>
          <p:cNvCxnSpPr/>
          <p:nvPr/>
        </p:nvCxnSpPr>
        <p:spPr>
          <a:xfrm>
            <a:off x="3149600" y="3759200"/>
            <a:ext cx="36123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7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1719966" y="339535"/>
            <a:ext cx="875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similarity distribution of matched spatial points </a:t>
            </a:r>
            <a:r>
              <a:rPr lang="en-US" altLang="ko-KR" sz="2800" dirty="0"/>
              <a:t>on Sintel train dataset </a:t>
            </a:r>
            <a:r>
              <a:rPr lang="en-US" sz="2800" dirty="0"/>
              <a:t>(Fig. 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28C94-6F15-491F-8ACE-BA185F6F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4"/>
          <a:stretch/>
        </p:blipFill>
        <p:spPr>
          <a:xfrm>
            <a:off x="4638675" y="2888440"/>
            <a:ext cx="2914650" cy="2905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63319-BB4D-40B4-BCE0-ED3199B8E040}"/>
              </a:ext>
            </a:extLst>
          </p:cNvPr>
          <p:cNvSpPr txBox="1"/>
          <p:nvPr/>
        </p:nvSpPr>
        <p:spPr>
          <a:xfrm>
            <a:off x="4937125" y="2519108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Unsupervised baseline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025015-7927-4194-AD16-C107FB16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2" y="1520032"/>
            <a:ext cx="2062003" cy="8779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FCD814-4A3E-4DE6-AD9B-604828763C03}"/>
              </a:ext>
            </a:extLst>
          </p:cNvPr>
          <p:cNvSpPr/>
          <p:nvPr/>
        </p:nvSpPr>
        <p:spPr>
          <a:xfrm>
            <a:off x="2274854" y="2367422"/>
            <a:ext cx="21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 (est.)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6F32B7-4135-4388-A239-3FFBAE909B25}"/>
              </a:ext>
            </a:extLst>
          </p:cNvPr>
          <p:cNvSpPr txBox="1"/>
          <p:nvPr/>
        </p:nvSpPr>
        <p:spPr>
          <a:xfrm>
            <a:off x="5272610" y="5719674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 (k)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9DDB93F8-6728-486C-A567-51DF19631354}"/>
              </a:ext>
            </a:extLst>
          </p:cNvPr>
          <p:cNvCxnSpPr/>
          <p:nvPr/>
        </p:nvCxnSpPr>
        <p:spPr>
          <a:xfrm flipV="1">
            <a:off x="5272610" y="5574925"/>
            <a:ext cx="0" cy="55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8C32D7-D60C-4251-9315-CC61A4745507}"/>
              </a:ext>
            </a:extLst>
          </p:cNvPr>
          <p:cNvSpPr txBox="1"/>
          <p:nvPr/>
        </p:nvSpPr>
        <p:spPr>
          <a:xfrm>
            <a:off x="3258923" y="608913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Similarity center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C11667-45A7-43BE-B947-8DA1D099D3DE}"/>
              </a:ext>
            </a:extLst>
          </p:cNvPr>
          <p:cNvCxnSpPr/>
          <p:nvPr/>
        </p:nvCxnSpPr>
        <p:spPr>
          <a:xfrm flipV="1">
            <a:off x="7473950" y="5574925"/>
            <a:ext cx="0" cy="55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87E1EA-9694-4C21-8D3A-24AE9D92371E}"/>
              </a:ext>
            </a:extLst>
          </p:cNvPr>
          <p:cNvSpPr txBox="1"/>
          <p:nvPr/>
        </p:nvSpPr>
        <p:spPr>
          <a:xfrm>
            <a:off x="7286298" y="6089134"/>
            <a:ext cx="28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Far from center </a:t>
            </a:r>
            <a:br>
              <a:rPr lang="en-US" altLang="ko-KR" dirty="0"/>
            </a:br>
            <a:r>
              <a:rPr lang="en-US" altLang="ko-KR" dirty="0"/>
              <a:t>= confident estimation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031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1719966" y="339535"/>
            <a:ext cx="875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similarity distribution of matched spatial points </a:t>
            </a:r>
            <a:r>
              <a:rPr lang="en-US" altLang="ko-KR" sz="2800" dirty="0"/>
              <a:t>on Sintel train dataset </a:t>
            </a:r>
            <a:r>
              <a:rPr lang="en-US" sz="2800" dirty="0"/>
              <a:t>(Fig. 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28C94-6F15-491F-8ACE-BA185F6F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4"/>
          <a:stretch/>
        </p:blipFill>
        <p:spPr>
          <a:xfrm>
            <a:off x="4638675" y="2888440"/>
            <a:ext cx="2914650" cy="2905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63319-BB4D-40B4-BCE0-ED3199B8E040}"/>
              </a:ext>
            </a:extLst>
          </p:cNvPr>
          <p:cNvSpPr txBox="1"/>
          <p:nvPr/>
        </p:nvSpPr>
        <p:spPr>
          <a:xfrm>
            <a:off x="4937125" y="2519108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Unsupervised baseline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025015-7927-4194-AD16-C107FB16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2" y="1520032"/>
            <a:ext cx="2062003" cy="8779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FCD814-4A3E-4DE6-AD9B-604828763C03}"/>
              </a:ext>
            </a:extLst>
          </p:cNvPr>
          <p:cNvSpPr/>
          <p:nvPr/>
        </p:nvSpPr>
        <p:spPr>
          <a:xfrm>
            <a:off x="2274854" y="2367422"/>
            <a:ext cx="21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 (est.)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6F32B7-4135-4388-A239-3FFBAE909B25}"/>
              </a:ext>
            </a:extLst>
          </p:cNvPr>
          <p:cNvSpPr txBox="1"/>
          <p:nvPr/>
        </p:nvSpPr>
        <p:spPr>
          <a:xfrm>
            <a:off x="5272610" y="5719674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 (k)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9DDB93F8-6728-486C-A567-51DF19631354}"/>
              </a:ext>
            </a:extLst>
          </p:cNvPr>
          <p:cNvCxnSpPr/>
          <p:nvPr/>
        </p:nvCxnSpPr>
        <p:spPr>
          <a:xfrm flipV="1">
            <a:off x="5272610" y="5574925"/>
            <a:ext cx="0" cy="55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8C32D7-D60C-4251-9315-CC61A4745507}"/>
              </a:ext>
            </a:extLst>
          </p:cNvPr>
          <p:cNvSpPr txBox="1"/>
          <p:nvPr/>
        </p:nvSpPr>
        <p:spPr>
          <a:xfrm>
            <a:off x="3258923" y="608913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/>
              <a:t>Similarity center</a:t>
            </a:r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3C11667-45A7-43BE-B947-8DA1D099D3DE}"/>
              </a:ext>
            </a:extLst>
          </p:cNvPr>
          <p:cNvCxnSpPr/>
          <p:nvPr/>
        </p:nvCxnSpPr>
        <p:spPr>
          <a:xfrm flipV="1">
            <a:off x="7473950" y="5574925"/>
            <a:ext cx="0" cy="554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87E1EA-9694-4C21-8D3A-24AE9D92371E}"/>
              </a:ext>
            </a:extLst>
          </p:cNvPr>
          <p:cNvSpPr txBox="1"/>
          <p:nvPr/>
        </p:nvSpPr>
        <p:spPr>
          <a:xfrm>
            <a:off x="7286298" y="6089134"/>
            <a:ext cx="28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Far from center </a:t>
            </a:r>
            <a:br>
              <a:rPr lang="en-US" altLang="ko-KR" dirty="0"/>
            </a:br>
            <a:r>
              <a:rPr lang="en-US" altLang="ko-KR" dirty="0"/>
              <a:t>= confident estimation</a:t>
            </a:r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D74A9B7-1D0E-4838-A5AE-A3C0A7354E53}"/>
              </a:ext>
            </a:extLst>
          </p:cNvPr>
          <p:cNvSpPr/>
          <p:nvPr/>
        </p:nvSpPr>
        <p:spPr>
          <a:xfrm>
            <a:off x="5107397" y="4459164"/>
            <a:ext cx="1190688" cy="825500"/>
          </a:xfrm>
          <a:prstGeom prst="ellipse">
            <a:avLst/>
          </a:prstGeom>
          <a:solidFill>
            <a:srgbClr val="567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Ambiguous matching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2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3459866" y="339535"/>
            <a:ext cx="527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similarity distribution</a:t>
            </a:r>
            <a:br>
              <a:rPr lang="en-US" sz="2800" dirty="0"/>
            </a:br>
            <a:r>
              <a:rPr lang="en-US" sz="2800" dirty="0"/>
              <a:t>of matched spatial points (Fig. 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28C94-6F15-491F-8ACE-BA185F6F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4"/>
          <a:stretch/>
        </p:blipFill>
        <p:spPr>
          <a:xfrm>
            <a:off x="2381250" y="2421069"/>
            <a:ext cx="2914650" cy="2905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44B98-8892-4078-979D-EA7F4B7C8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r="-203"/>
          <a:stretch/>
        </p:blipFill>
        <p:spPr>
          <a:xfrm>
            <a:off x="6838950" y="2421069"/>
            <a:ext cx="2914650" cy="2905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63319-BB4D-40B4-BCE0-ED3199B8E040}"/>
              </a:ext>
            </a:extLst>
          </p:cNvPr>
          <p:cNvSpPr txBox="1"/>
          <p:nvPr/>
        </p:nvSpPr>
        <p:spPr>
          <a:xfrm>
            <a:off x="2679700" y="205173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Unsupervised baseline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4E723-955A-4381-B224-81968C2352F2}"/>
              </a:ext>
            </a:extLst>
          </p:cNvPr>
          <p:cNvSpPr txBox="1"/>
          <p:nvPr/>
        </p:nvSpPr>
        <p:spPr>
          <a:xfrm>
            <a:off x="7194550" y="205173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Ground-truth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1F5FB-366A-456D-BDED-9A788C5F31A4}"/>
              </a:ext>
            </a:extLst>
          </p:cNvPr>
          <p:cNvSpPr/>
          <p:nvPr/>
        </p:nvSpPr>
        <p:spPr>
          <a:xfrm>
            <a:off x="2971800" y="2514600"/>
            <a:ext cx="647700" cy="231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D248C-B764-42B7-8D0C-A81A5E7596DC}"/>
              </a:ext>
            </a:extLst>
          </p:cNvPr>
          <p:cNvSpPr/>
          <p:nvPr/>
        </p:nvSpPr>
        <p:spPr>
          <a:xfrm>
            <a:off x="7480300" y="2514600"/>
            <a:ext cx="647700" cy="231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025015-7927-4194-AD16-C107FB16C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98" y="5555859"/>
            <a:ext cx="2062003" cy="8779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AFCD814-4A3E-4DE6-AD9B-604828763C03}"/>
              </a:ext>
            </a:extLst>
          </p:cNvPr>
          <p:cNvSpPr/>
          <p:nvPr/>
        </p:nvSpPr>
        <p:spPr>
          <a:xfrm>
            <a:off x="2971800" y="6403249"/>
            <a:ext cx="21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 (est.)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C278F7-71D0-4180-8765-FE92CC31D376}"/>
              </a:ext>
            </a:extLst>
          </p:cNvPr>
          <p:cNvSpPr/>
          <p:nvPr/>
        </p:nvSpPr>
        <p:spPr>
          <a:xfrm>
            <a:off x="7450227" y="6333799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 (GT)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6F32B7-4135-4388-A239-3FFBAE909B25}"/>
              </a:ext>
            </a:extLst>
          </p:cNvPr>
          <p:cNvSpPr txBox="1"/>
          <p:nvPr/>
        </p:nvSpPr>
        <p:spPr>
          <a:xfrm>
            <a:off x="3015185" y="5252303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A1CB7B-C72E-4746-838F-654651D57050}"/>
              </a:ext>
            </a:extLst>
          </p:cNvPr>
          <p:cNvSpPr txBox="1"/>
          <p:nvPr/>
        </p:nvSpPr>
        <p:spPr>
          <a:xfrm>
            <a:off x="7473950" y="5252303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pic>
        <p:nvPicPr>
          <p:cNvPr id="1026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4359B2FE-9A1A-4451-B131-433296FD2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5067302" y="1505872"/>
            <a:ext cx="2406648" cy="2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58D07C-63B8-4614-832A-9FD757CA16A1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270626" y="1505872"/>
            <a:ext cx="0" cy="397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D4F68F-C0B7-418B-9277-D3548017E68B}"/>
              </a:ext>
            </a:extLst>
          </p:cNvPr>
          <p:cNvSpPr txBox="1"/>
          <p:nvPr/>
        </p:nvSpPr>
        <p:spPr>
          <a:xfrm>
            <a:off x="5659223" y="1872777"/>
            <a:ext cx="123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Similarity center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650882-2548-4E37-8782-4343FF42B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5552011"/>
            <a:ext cx="2040350" cy="8687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ADFCD29-6B29-4B56-91EC-35B65B6B417C}"/>
              </a:ext>
            </a:extLst>
          </p:cNvPr>
          <p:cNvCxnSpPr>
            <a:cxnSpLocks/>
          </p:cNvCxnSpPr>
          <p:nvPr/>
        </p:nvCxnSpPr>
        <p:spPr>
          <a:xfrm>
            <a:off x="4394200" y="1624808"/>
            <a:ext cx="3695700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A New Colormap for MATLAB – Part 2 – Troubles with Rainbows ...">
            <a:extLst>
              <a:ext uri="{FF2B5EF4-FFF2-40B4-BE49-F238E27FC236}">
                <a16:creationId xmlns:a16="http://schemas.microsoft.com/office/drawing/2014/main" id="{8E32C2FC-3B7D-4B3C-BAA2-C99681102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4145" r="10000" b="47013"/>
          <a:stretch/>
        </p:blipFill>
        <p:spPr bwMode="auto">
          <a:xfrm flipV="1">
            <a:off x="4892676" y="4336466"/>
            <a:ext cx="240664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C4B4E-7B61-43D2-B2DC-3626410EB1AA}"/>
              </a:ext>
            </a:extLst>
          </p:cNvPr>
          <p:cNvSpPr txBox="1"/>
          <p:nvPr/>
        </p:nvSpPr>
        <p:spPr>
          <a:xfrm>
            <a:off x="3459866" y="1025335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separation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AF375-654E-475B-B85A-C221478CC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999" y="2062675"/>
            <a:ext cx="5588002" cy="10748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6C211E-07AF-4470-97F0-B928F6D55391}"/>
              </a:ext>
            </a:extLst>
          </p:cNvPr>
          <p:cNvCxnSpPr/>
          <p:nvPr/>
        </p:nvCxnSpPr>
        <p:spPr>
          <a:xfrm flipV="1">
            <a:off x="5802818" y="3614292"/>
            <a:ext cx="0" cy="222504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E6786D-FFA7-44DD-88D0-6FAAA3370A9A}"/>
              </a:ext>
            </a:extLst>
          </p:cNvPr>
          <p:cNvCxnSpPr/>
          <p:nvPr/>
        </p:nvCxnSpPr>
        <p:spPr>
          <a:xfrm>
            <a:off x="4884910" y="4362005"/>
            <a:ext cx="252984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EEAD25-A902-4E6B-8C76-FD8E7849D6CD}"/>
              </a:ext>
            </a:extLst>
          </p:cNvPr>
          <p:cNvSpPr/>
          <p:nvPr/>
        </p:nvSpPr>
        <p:spPr>
          <a:xfrm>
            <a:off x="5139402" y="4364731"/>
            <a:ext cx="2021681" cy="1467934"/>
          </a:xfrm>
          <a:custGeom>
            <a:avLst/>
            <a:gdLst>
              <a:gd name="connsiteX0" fmla="*/ 0 w 2021681"/>
              <a:gd name="connsiteY0" fmla="*/ 1467934 h 1467934"/>
              <a:gd name="connsiteX1" fmla="*/ 54769 w 2021681"/>
              <a:gd name="connsiteY1" fmla="*/ 1317915 h 1467934"/>
              <a:gd name="connsiteX2" fmla="*/ 102394 w 2021681"/>
              <a:gd name="connsiteY2" fmla="*/ 1182184 h 1467934"/>
              <a:gd name="connsiteX3" fmla="*/ 154781 w 2021681"/>
              <a:gd name="connsiteY3" fmla="*/ 1048834 h 1467934"/>
              <a:gd name="connsiteX4" fmla="*/ 223837 w 2021681"/>
              <a:gd name="connsiteY4" fmla="*/ 889290 h 1467934"/>
              <a:gd name="connsiteX5" fmla="*/ 278606 w 2021681"/>
              <a:gd name="connsiteY5" fmla="*/ 777372 h 1467934"/>
              <a:gd name="connsiteX6" fmla="*/ 364331 w 2021681"/>
              <a:gd name="connsiteY6" fmla="*/ 610684 h 1467934"/>
              <a:gd name="connsiteX7" fmla="*/ 452437 w 2021681"/>
              <a:gd name="connsiteY7" fmla="*/ 451140 h 1467934"/>
              <a:gd name="connsiteX8" fmla="*/ 557212 w 2021681"/>
              <a:gd name="connsiteY8" fmla="*/ 293978 h 1467934"/>
              <a:gd name="connsiteX9" fmla="*/ 664369 w 2021681"/>
              <a:gd name="connsiteY9" fmla="*/ 172534 h 1467934"/>
              <a:gd name="connsiteX10" fmla="*/ 816769 w 2021681"/>
              <a:gd name="connsiteY10" fmla="*/ 51090 h 1467934"/>
              <a:gd name="connsiteX11" fmla="*/ 959644 w 2021681"/>
              <a:gd name="connsiteY11" fmla="*/ 5847 h 1467934"/>
              <a:gd name="connsiteX12" fmla="*/ 1014412 w 2021681"/>
              <a:gd name="connsiteY12" fmla="*/ 1084 h 1467934"/>
              <a:gd name="connsiteX13" fmla="*/ 1083469 w 2021681"/>
              <a:gd name="connsiteY13" fmla="*/ 10609 h 1467934"/>
              <a:gd name="connsiteX14" fmla="*/ 1193006 w 2021681"/>
              <a:gd name="connsiteY14" fmla="*/ 46328 h 1467934"/>
              <a:gd name="connsiteX15" fmla="*/ 1295400 w 2021681"/>
              <a:gd name="connsiteY15" fmla="*/ 115384 h 1467934"/>
              <a:gd name="connsiteX16" fmla="*/ 1359694 w 2021681"/>
              <a:gd name="connsiteY16" fmla="*/ 179678 h 1467934"/>
              <a:gd name="connsiteX17" fmla="*/ 1440656 w 2021681"/>
              <a:gd name="connsiteY17" fmla="*/ 267784 h 1467934"/>
              <a:gd name="connsiteX18" fmla="*/ 1519237 w 2021681"/>
              <a:gd name="connsiteY18" fmla="*/ 367797 h 1467934"/>
              <a:gd name="connsiteX19" fmla="*/ 1600200 w 2021681"/>
              <a:gd name="connsiteY19" fmla="*/ 498765 h 1467934"/>
              <a:gd name="connsiteX20" fmla="*/ 1766887 w 2021681"/>
              <a:gd name="connsiteY20" fmla="*/ 815472 h 1467934"/>
              <a:gd name="connsiteX21" fmla="*/ 1947862 w 2021681"/>
              <a:gd name="connsiteY21" fmla="*/ 1258384 h 1467934"/>
              <a:gd name="connsiteX22" fmla="*/ 2021681 w 2021681"/>
              <a:gd name="connsiteY22" fmla="*/ 1465553 h 146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21681" h="1467934">
                <a:moveTo>
                  <a:pt x="0" y="1467934"/>
                </a:moveTo>
                <a:cubicBezTo>
                  <a:pt x="18851" y="1416737"/>
                  <a:pt x="37703" y="1365540"/>
                  <a:pt x="54769" y="1317915"/>
                </a:cubicBezTo>
                <a:cubicBezTo>
                  <a:pt x="71835" y="1270290"/>
                  <a:pt x="85725" y="1227031"/>
                  <a:pt x="102394" y="1182184"/>
                </a:cubicBezTo>
                <a:cubicBezTo>
                  <a:pt x="119063" y="1137337"/>
                  <a:pt x="134541" y="1097650"/>
                  <a:pt x="154781" y="1048834"/>
                </a:cubicBezTo>
                <a:cubicBezTo>
                  <a:pt x="175021" y="1000018"/>
                  <a:pt x="203200" y="934534"/>
                  <a:pt x="223837" y="889290"/>
                </a:cubicBezTo>
                <a:cubicBezTo>
                  <a:pt x="244474" y="844046"/>
                  <a:pt x="255190" y="823806"/>
                  <a:pt x="278606" y="777372"/>
                </a:cubicBezTo>
                <a:cubicBezTo>
                  <a:pt x="302022" y="730938"/>
                  <a:pt x="335359" y="665056"/>
                  <a:pt x="364331" y="610684"/>
                </a:cubicBezTo>
                <a:cubicBezTo>
                  <a:pt x="393303" y="556312"/>
                  <a:pt x="420290" y="503924"/>
                  <a:pt x="452437" y="451140"/>
                </a:cubicBezTo>
                <a:cubicBezTo>
                  <a:pt x="484584" y="398356"/>
                  <a:pt x="521890" y="340412"/>
                  <a:pt x="557212" y="293978"/>
                </a:cubicBezTo>
                <a:cubicBezTo>
                  <a:pt x="592534" y="247544"/>
                  <a:pt x="621110" y="213015"/>
                  <a:pt x="664369" y="172534"/>
                </a:cubicBezTo>
                <a:cubicBezTo>
                  <a:pt x="707629" y="132053"/>
                  <a:pt x="767557" y="78871"/>
                  <a:pt x="816769" y="51090"/>
                </a:cubicBezTo>
                <a:cubicBezTo>
                  <a:pt x="865982" y="23309"/>
                  <a:pt x="926703" y="14181"/>
                  <a:pt x="959644" y="5847"/>
                </a:cubicBezTo>
                <a:cubicBezTo>
                  <a:pt x="992585" y="-2487"/>
                  <a:pt x="993775" y="290"/>
                  <a:pt x="1014412" y="1084"/>
                </a:cubicBezTo>
                <a:cubicBezTo>
                  <a:pt x="1035049" y="1878"/>
                  <a:pt x="1053704" y="3068"/>
                  <a:pt x="1083469" y="10609"/>
                </a:cubicBezTo>
                <a:cubicBezTo>
                  <a:pt x="1113234" y="18150"/>
                  <a:pt x="1157684" y="28866"/>
                  <a:pt x="1193006" y="46328"/>
                </a:cubicBezTo>
                <a:cubicBezTo>
                  <a:pt x="1228328" y="63790"/>
                  <a:pt x="1267619" y="93159"/>
                  <a:pt x="1295400" y="115384"/>
                </a:cubicBezTo>
                <a:cubicBezTo>
                  <a:pt x="1323181" y="137609"/>
                  <a:pt x="1335485" y="154278"/>
                  <a:pt x="1359694" y="179678"/>
                </a:cubicBezTo>
                <a:cubicBezTo>
                  <a:pt x="1383903" y="205078"/>
                  <a:pt x="1414066" y="236431"/>
                  <a:pt x="1440656" y="267784"/>
                </a:cubicBezTo>
                <a:cubicBezTo>
                  <a:pt x="1467246" y="299137"/>
                  <a:pt x="1492646" y="329300"/>
                  <a:pt x="1519237" y="367797"/>
                </a:cubicBezTo>
                <a:cubicBezTo>
                  <a:pt x="1545828" y="406294"/>
                  <a:pt x="1558925" y="424153"/>
                  <a:pt x="1600200" y="498765"/>
                </a:cubicBezTo>
                <a:cubicBezTo>
                  <a:pt x="1641475" y="573377"/>
                  <a:pt x="1708943" y="688869"/>
                  <a:pt x="1766887" y="815472"/>
                </a:cubicBezTo>
                <a:cubicBezTo>
                  <a:pt x="1824831" y="942075"/>
                  <a:pt x="1905396" y="1150037"/>
                  <a:pt x="1947862" y="1258384"/>
                </a:cubicBezTo>
                <a:cubicBezTo>
                  <a:pt x="1990328" y="1366731"/>
                  <a:pt x="1992312" y="1440947"/>
                  <a:pt x="2021681" y="14655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2BCE8-F3E7-446F-8FBD-B6E88DF8D203}"/>
                  </a:ext>
                </a:extLst>
              </p:cNvPr>
              <p:cNvSpPr txBox="1"/>
              <p:nvPr/>
            </p:nvSpPr>
            <p:spPr>
              <a:xfrm>
                <a:off x="7135365" y="4304219"/>
                <a:ext cx="70485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2BCE8-F3E7-446F-8FBD-B6E88DF8D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65" y="4304219"/>
                <a:ext cx="704850" cy="39158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A3CE7-E7F1-45DE-A1E7-426CDE2AA703}"/>
                  </a:ext>
                </a:extLst>
              </p:cNvPr>
              <p:cNvSpPr txBox="1"/>
              <p:nvPr/>
            </p:nvSpPr>
            <p:spPr>
              <a:xfrm>
                <a:off x="5306090" y="3458308"/>
                <a:ext cx="70485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EA3CE7-E7F1-45DE-A1E7-426CDE2A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090" y="3458308"/>
                <a:ext cx="704850" cy="39158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5601F-D46E-4E5B-AD0D-A7AFC26A8F39}"/>
                  </a:ext>
                </a:extLst>
              </p:cNvPr>
              <p:cNvSpPr txBox="1"/>
              <p:nvPr/>
            </p:nvSpPr>
            <p:spPr>
              <a:xfrm>
                <a:off x="6010940" y="4122928"/>
                <a:ext cx="250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200" dirty="0">
                  <a:solidFill>
                    <a:schemeClr val="tx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45601F-D46E-4E5B-AD0D-A7AFC26A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40" y="4122928"/>
                <a:ext cx="25001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D3FD4E2-0895-432E-841E-94DC99C97475}"/>
              </a:ext>
            </a:extLst>
          </p:cNvPr>
          <p:cNvGrpSpPr/>
          <p:nvPr/>
        </p:nvGrpSpPr>
        <p:grpSpPr>
          <a:xfrm>
            <a:off x="5419611" y="4450035"/>
            <a:ext cx="1516386" cy="1200107"/>
            <a:chOff x="5419611" y="4450035"/>
            <a:chExt cx="1516386" cy="120010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A227C4-08DC-4EE7-BEA3-BDAD82D9D486}"/>
                </a:ext>
              </a:extLst>
            </p:cNvPr>
            <p:cNvSpPr/>
            <p:nvPr/>
          </p:nvSpPr>
          <p:spPr>
            <a:xfrm>
              <a:off x="5419611" y="4450035"/>
              <a:ext cx="701040" cy="975360"/>
            </a:xfrm>
            <a:custGeom>
              <a:avLst/>
              <a:gdLst>
                <a:gd name="connsiteX0" fmla="*/ 701040 w 701040"/>
                <a:gd name="connsiteY0" fmla="*/ 0 h 975360"/>
                <a:gd name="connsiteX1" fmla="*/ 358140 w 701040"/>
                <a:gd name="connsiteY1" fmla="*/ 213360 h 975360"/>
                <a:gd name="connsiteX2" fmla="*/ 0 w 701040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040" h="975360">
                  <a:moveTo>
                    <a:pt x="701040" y="0"/>
                  </a:moveTo>
                  <a:cubicBezTo>
                    <a:pt x="588010" y="25400"/>
                    <a:pt x="474980" y="50800"/>
                    <a:pt x="358140" y="213360"/>
                  </a:cubicBezTo>
                  <a:cubicBezTo>
                    <a:pt x="241300" y="375920"/>
                    <a:pt x="10160" y="877570"/>
                    <a:pt x="0" y="97536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C72881-3D15-4D6F-897A-D3C907F0B213}"/>
                </a:ext>
              </a:extLst>
            </p:cNvPr>
            <p:cNvSpPr/>
            <p:nvPr/>
          </p:nvSpPr>
          <p:spPr>
            <a:xfrm flipH="1">
              <a:off x="6149830" y="4450035"/>
              <a:ext cx="786167" cy="975360"/>
            </a:xfrm>
            <a:custGeom>
              <a:avLst/>
              <a:gdLst>
                <a:gd name="connsiteX0" fmla="*/ 701040 w 701040"/>
                <a:gd name="connsiteY0" fmla="*/ 0 h 975360"/>
                <a:gd name="connsiteX1" fmla="*/ 358140 w 701040"/>
                <a:gd name="connsiteY1" fmla="*/ 213360 h 975360"/>
                <a:gd name="connsiteX2" fmla="*/ 0 w 701040"/>
                <a:gd name="connsiteY2" fmla="*/ 97536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040" h="975360">
                  <a:moveTo>
                    <a:pt x="701040" y="0"/>
                  </a:moveTo>
                  <a:cubicBezTo>
                    <a:pt x="588010" y="25400"/>
                    <a:pt x="474980" y="50800"/>
                    <a:pt x="358140" y="213360"/>
                  </a:cubicBezTo>
                  <a:cubicBezTo>
                    <a:pt x="241300" y="375920"/>
                    <a:pt x="10160" y="877570"/>
                    <a:pt x="0" y="975360"/>
                  </a:cubicBezTo>
                </a:path>
              </a:pathLst>
            </a:custGeom>
            <a:noFill/>
            <a:ln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A7A03-8760-4463-8D89-437EEC9CCAB5}"/>
                </a:ext>
              </a:extLst>
            </p:cNvPr>
            <p:cNvSpPr txBox="1"/>
            <p:nvPr/>
          </p:nvSpPr>
          <p:spPr>
            <a:xfrm>
              <a:off x="5486763" y="4726812"/>
              <a:ext cx="1333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Separates </a:t>
              </a:r>
              <a:br>
                <a:rPr lang="en-US" dirty="0">
                  <a:solidFill>
                    <a:srgbClr val="FFFF00"/>
                  </a:solidFill>
                </a:rPr>
              </a:br>
              <a:r>
                <a:rPr lang="en-US" dirty="0">
                  <a:solidFill>
                    <a:srgbClr val="FFFF00"/>
                  </a:solidFill>
                </a:rPr>
                <a:t>feature</a:t>
              </a:r>
            </a:p>
            <a:p>
              <a:pPr algn="ctr"/>
              <a:r>
                <a:rPr lang="en-US" dirty="0" err="1">
                  <a:solidFill>
                    <a:srgbClr val="FFFF00"/>
                  </a:solidFill>
                </a:rPr>
                <a:t>similarty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44B109B-DF4C-4C9B-91AD-F11478B5B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698" y="3452707"/>
            <a:ext cx="1914541" cy="624638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4DE37F1-74A8-4AEE-B3EE-6F1EC7A029F9}"/>
              </a:ext>
            </a:extLst>
          </p:cNvPr>
          <p:cNvSpPr/>
          <p:nvPr/>
        </p:nvSpPr>
        <p:spPr>
          <a:xfrm>
            <a:off x="8542116" y="2766349"/>
            <a:ext cx="949125" cy="567160"/>
          </a:xfrm>
          <a:custGeom>
            <a:avLst/>
            <a:gdLst>
              <a:gd name="connsiteX0" fmla="*/ 0 w 949125"/>
              <a:gd name="connsiteY0" fmla="*/ 0 h 567160"/>
              <a:gd name="connsiteX1" fmla="*/ 567160 w 949125"/>
              <a:gd name="connsiteY1" fmla="*/ 567160 h 567160"/>
              <a:gd name="connsiteX2" fmla="*/ 949125 w 949125"/>
              <a:gd name="connsiteY2" fmla="*/ 567160 h 56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9125" h="567160">
                <a:moveTo>
                  <a:pt x="0" y="0"/>
                </a:moveTo>
                <a:lnTo>
                  <a:pt x="567160" y="567160"/>
                </a:lnTo>
                <a:lnTo>
                  <a:pt x="949125" y="5671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C5AD0-45E4-4BF4-95F3-8FD34B1BC603}"/>
              </a:ext>
            </a:extLst>
          </p:cNvPr>
          <p:cNvSpPr txBox="1"/>
          <p:nvPr/>
        </p:nvSpPr>
        <p:spPr>
          <a:xfrm>
            <a:off x="9491241" y="3137547"/>
            <a:ext cx="210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Similarity threshold</a:t>
            </a:r>
          </a:p>
        </p:txBody>
      </p:sp>
    </p:spTree>
    <p:extLst>
      <p:ext uri="{BB962C8B-B14F-4D97-AF65-F5344CB8AC3E}">
        <p14:creationId xmlns:p14="http://schemas.microsoft.com/office/powerpoint/2010/main" val="36703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F517E8-B7E8-40BF-B4DE-19CFB232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r="34450"/>
          <a:stretch/>
        </p:blipFill>
        <p:spPr>
          <a:xfrm>
            <a:off x="4559301" y="2421069"/>
            <a:ext cx="2914650" cy="290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2BFEC-A331-4CC5-93B0-7F6D3AFC8961}"/>
              </a:ext>
            </a:extLst>
          </p:cNvPr>
          <p:cNvSpPr txBox="1"/>
          <p:nvPr/>
        </p:nvSpPr>
        <p:spPr>
          <a:xfrm>
            <a:off x="3459866" y="339535"/>
            <a:ext cx="5277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similarity distribution</a:t>
            </a:r>
            <a:br>
              <a:rPr lang="en-US" sz="2800" dirty="0"/>
            </a:br>
            <a:r>
              <a:rPr lang="en-US" sz="2800" dirty="0"/>
              <a:t>of matched spatial points (Fig. 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28C94-6F15-491F-8ACE-BA185F6F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94"/>
          <a:stretch/>
        </p:blipFill>
        <p:spPr>
          <a:xfrm>
            <a:off x="750504" y="2421069"/>
            <a:ext cx="2914650" cy="2905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344B98-8892-4078-979D-EA7F4B7C8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7" r="-203"/>
          <a:stretch/>
        </p:blipFill>
        <p:spPr>
          <a:xfrm>
            <a:off x="8092193" y="2421069"/>
            <a:ext cx="2914650" cy="2905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63319-BB4D-40B4-BCE0-ED3199B8E040}"/>
              </a:ext>
            </a:extLst>
          </p:cNvPr>
          <p:cNvSpPr txBox="1"/>
          <p:nvPr/>
        </p:nvSpPr>
        <p:spPr>
          <a:xfrm>
            <a:off x="1048954" y="205173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Unsupervised baseline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4E723-955A-4381-B224-81968C2352F2}"/>
              </a:ext>
            </a:extLst>
          </p:cNvPr>
          <p:cNvSpPr txBox="1"/>
          <p:nvPr/>
        </p:nvSpPr>
        <p:spPr>
          <a:xfrm>
            <a:off x="8447793" y="205173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Ground-truth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1F5FB-366A-456D-BDED-9A788C5F31A4}"/>
              </a:ext>
            </a:extLst>
          </p:cNvPr>
          <p:cNvSpPr/>
          <p:nvPr/>
        </p:nvSpPr>
        <p:spPr>
          <a:xfrm>
            <a:off x="1341054" y="2514600"/>
            <a:ext cx="647700" cy="231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D248C-B764-42B7-8D0C-A81A5E7596DC}"/>
              </a:ext>
            </a:extLst>
          </p:cNvPr>
          <p:cNvSpPr/>
          <p:nvPr/>
        </p:nvSpPr>
        <p:spPr>
          <a:xfrm>
            <a:off x="8733543" y="2514600"/>
            <a:ext cx="647700" cy="231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D40AF-F767-473B-89D3-0E041F2B8134}"/>
              </a:ext>
            </a:extLst>
          </p:cNvPr>
          <p:cNvSpPr/>
          <p:nvPr/>
        </p:nvSpPr>
        <p:spPr>
          <a:xfrm>
            <a:off x="5191690" y="2514600"/>
            <a:ext cx="647700" cy="231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FF39A1-FB3B-4E3C-B25B-FF72A8399ECD}"/>
              </a:ext>
            </a:extLst>
          </p:cNvPr>
          <p:cNvSpPr txBox="1"/>
          <p:nvPr/>
        </p:nvSpPr>
        <p:spPr>
          <a:xfrm>
            <a:off x="4886326" y="2051737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w/ feature separation loss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54ACD-C794-4EC6-9100-5B00D5DDC242}"/>
              </a:ext>
            </a:extLst>
          </p:cNvPr>
          <p:cNvSpPr txBox="1"/>
          <p:nvPr/>
        </p:nvSpPr>
        <p:spPr>
          <a:xfrm>
            <a:off x="1393057" y="5254305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53FF6-0F88-434C-B1E2-504150C2E088}"/>
              </a:ext>
            </a:extLst>
          </p:cNvPr>
          <p:cNvSpPr txBox="1"/>
          <p:nvPr/>
        </p:nvSpPr>
        <p:spPr>
          <a:xfrm>
            <a:off x="5071179" y="5254305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E47B51-9B2B-4CC0-870B-A8188F8B09F8}"/>
              </a:ext>
            </a:extLst>
          </p:cNvPr>
          <p:cNvSpPr txBox="1"/>
          <p:nvPr/>
        </p:nvSpPr>
        <p:spPr>
          <a:xfrm>
            <a:off x="8794571" y="5254305"/>
            <a:ext cx="224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from similarity 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E7FDB-1A7A-4230-BB62-C563CF651FB0}"/>
              </a:ext>
            </a:extLst>
          </p:cNvPr>
          <p:cNvSpPr/>
          <p:nvPr/>
        </p:nvSpPr>
        <p:spPr>
          <a:xfrm>
            <a:off x="4559301" y="1892300"/>
            <a:ext cx="3128962" cy="36697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5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F3D3-AD5A-4C0B-AC63-04B44CB9C631}"/>
              </a:ext>
            </a:extLst>
          </p:cNvPr>
          <p:cNvSpPr txBox="1"/>
          <p:nvPr/>
        </p:nvSpPr>
        <p:spPr>
          <a:xfrm>
            <a:off x="3459866" y="15913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Feature separation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1D114-8329-4EE7-94F9-92F9CF82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9" y="2114589"/>
            <a:ext cx="5588002" cy="1074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1585D-BE71-4554-9E0A-F4264699F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3760401"/>
            <a:ext cx="6629400" cy="126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55DBD1-5317-49E2-89CD-0269558E5E8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are available in the paper! (sec 3.3)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8BDC7-8245-425D-AC82-DC15E917843E}"/>
              </a:ext>
            </a:extLst>
          </p:cNvPr>
          <p:cNvSpPr txBox="1"/>
          <p:nvPr/>
        </p:nvSpPr>
        <p:spPr>
          <a:xfrm>
            <a:off x="3459866" y="3344633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Regulated census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A7189-1570-487C-B9CD-5101731E4E0D}"/>
              </a:ext>
            </a:extLst>
          </p:cNvPr>
          <p:cNvSpPr txBox="1"/>
          <p:nvPr/>
        </p:nvSpPr>
        <p:spPr>
          <a:xfrm>
            <a:off x="4432300" y="5451578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+ Conditional smoothness loss</a:t>
            </a:r>
          </a:p>
          <a:p>
            <a:r>
              <a:rPr lang="en-US" altLang="ko-KR" dirty="0"/>
              <a:t>+ Data </a:t>
            </a:r>
            <a:r>
              <a:rPr lang="en-US" altLang="ko-KR" dirty="0" err="1"/>
              <a:t>distllation</a:t>
            </a:r>
            <a:r>
              <a:rPr lang="en-US" altLang="ko-KR" dirty="0"/>
              <a:t> loss (AAAI 2019)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910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F3D3-AD5A-4C0B-AC63-04B44CB9C631}"/>
              </a:ext>
            </a:extLst>
          </p:cNvPr>
          <p:cNvSpPr txBox="1"/>
          <p:nvPr/>
        </p:nvSpPr>
        <p:spPr>
          <a:xfrm>
            <a:off x="3459866" y="68966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Regulated census loss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5DBD1-5317-49E2-89CD-0269558E5E8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are available in the paper! (sec 3.3)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F786A-831D-4E3B-94B3-DF52ECE8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5300"/>
            <a:ext cx="10515600" cy="31416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Helps to generate precise flow results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dirty="0"/>
              <a:t>Compensate for low-resolution of deep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3332C-D741-4BA3-8A86-D764BE501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212889"/>
            <a:ext cx="6629400" cy="1264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A6DF44-C8A4-4EA7-AAD3-ECBE812B59EF}"/>
              </a:ext>
            </a:extLst>
          </p:cNvPr>
          <p:cNvSpPr/>
          <p:nvPr/>
        </p:nvSpPr>
        <p:spPr>
          <a:xfrm>
            <a:off x="7734300" y="1587500"/>
            <a:ext cx="1676400" cy="546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4C443-25DA-4E0E-B085-BF3B0664D26E}"/>
              </a:ext>
            </a:extLst>
          </p:cNvPr>
          <p:cNvSpPr txBox="1"/>
          <p:nvPr/>
        </p:nvSpPr>
        <p:spPr>
          <a:xfrm>
            <a:off x="7734300" y="2133600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similarity map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as a mask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B55BA6-A75C-4F06-B66F-3FCAFF65086D}"/>
              </a:ext>
            </a:extLst>
          </p:cNvPr>
          <p:cNvSpPr/>
          <p:nvPr/>
        </p:nvSpPr>
        <p:spPr>
          <a:xfrm>
            <a:off x="6057900" y="2133600"/>
            <a:ext cx="1054100" cy="622300"/>
          </a:xfrm>
          <a:custGeom>
            <a:avLst/>
            <a:gdLst>
              <a:gd name="connsiteX0" fmla="*/ 1054100 w 1054100"/>
              <a:gd name="connsiteY0" fmla="*/ 0 h 622300"/>
              <a:gd name="connsiteX1" fmla="*/ 431800 w 1054100"/>
              <a:gd name="connsiteY1" fmla="*/ 622300 h 622300"/>
              <a:gd name="connsiteX2" fmla="*/ 0 w 1054100"/>
              <a:gd name="connsiteY2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622300">
                <a:moveTo>
                  <a:pt x="1054100" y="0"/>
                </a:moveTo>
                <a:lnTo>
                  <a:pt x="431800" y="622300"/>
                </a:lnTo>
                <a:lnTo>
                  <a:pt x="0" y="6223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007C8-C0B1-49ED-9D7B-BE395D0A8A80}"/>
              </a:ext>
            </a:extLst>
          </p:cNvPr>
          <p:cNvSpPr txBox="1"/>
          <p:nvPr/>
        </p:nvSpPr>
        <p:spPr>
          <a:xfrm>
            <a:off x="3619501" y="2526268"/>
            <a:ext cx="265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Census photometric loss</a:t>
            </a:r>
          </a:p>
        </p:txBody>
      </p:sp>
    </p:spTree>
    <p:extLst>
      <p:ext uri="{BB962C8B-B14F-4D97-AF65-F5344CB8AC3E}">
        <p14:creationId xmlns:p14="http://schemas.microsoft.com/office/powerpoint/2010/main" val="65617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4F3D3-AD5A-4C0B-AC63-04B44CB9C631}"/>
              </a:ext>
            </a:extLst>
          </p:cNvPr>
          <p:cNvSpPr txBox="1"/>
          <p:nvPr/>
        </p:nvSpPr>
        <p:spPr>
          <a:xfrm>
            <a:off x="3459866" y="2484659"/>
            <a:ext cx="5277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Final loss term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5DBD1-5317-49E2-89CD-0269558E5E8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details are available in the paper! (sec 3.3)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9D512-71AF-440E-9137-304D950DB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62" y="3096077"/>
            <a:ext cx="5236476" cy="66584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440D6D-6124-4BA6-8C2B-34DFB61E3732}"/>
              </a:ext>
            </a:extLst>
          </p:cNvPr>
          <p:cNvSpPr/>
          <p:nvPr/>
        </p:nvSpPr>
        <p:spPr>
          <a:xfrm>
            <a:off x="4514127" y="3750197"/>
            <a:ext cx="1747777" cy="1458411"/>
          </a:xfrm>
          <a:custGeom>
            <a:avLst/>
            <a:gdLst>
              <a:gd name="connsiteX0" fmla="*/ 0 w 1747777"/>
              <a:gd name="connsiteY0" fmla="*/ 0 h 1458411"/>
              <a:gd name="connsiteX1" fmla="*/ 1458411 w 1747777"/>
              <a:gd name="connsiteY1" fmla="*/ 1458411 h 1458411"/>
              <a:gd name="connsiteX2" fmla="*/ 1747777 w 1747777"/>
              <a:gd name="connsiteY2" fmla="*/ 1458411 h 145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7777" h="1458411">
                <a:moveTo>
                  <a:pt x="0" y="0"/>
                </a:moveTo>
                <a:lnTo>
                  <a:pt x="1458411" y="1458411"/>
                </a:lnTo>
                <a:lnTo>
                  <a:pt x="1747777" y="145841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2AD24-A8FC-41B5-9F5A-83592F2D471A}"/>
              </a:ext>
            </a:extLst>
          </p:cNvPr>
          <p:cNvSpPr txBox="1"/>
          <p:nvPr/>
        </p:nvSpPr>
        <p:spPr>
          <a:xfrm>
            <a:off x="5388015" y="4946998"/>
            <a:ext cx="461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Regulated census loss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6E708A-10B7-4E55-86F3-154718A146EB}"/>
              </a:ext>
            </a:extLst>
          </p:cNvPr>
          <p:cNvSpPr/>
          <p:nvPr/>
        </p:nvSpPr>
        <p:spPr>
          <a:xfrm>
            <a:off x="5879939" y="3784922"/>
            <a:ext cx="1388962" cy="1111169"/>
          </a:xfrm>
          <a:custGeom>
            <a:avLst/>
            <a:gdLst>
              <a:gd name="connsiteX0" fmla="*/ 0 w 1388962"/>
              <a:gd name="connsiteY0" fmla="*/ 0 h 1111169"/>
              <a:gd name="connsiteX1" fmla="*/ 1111169 w 1388962"/>
              <a:gd name="connsiteY1" fmla="*/ 1111169 h 1111169"/>
              <a:gd name="connsiteX2" fmla="*/ 1388962 w 1388962"/>
              <a:gd name="connsiteY2" fmla="*/ 1111169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2" h="1111169">
                <a:moveTo>
                  <a:pt x="0" y="0"/>
                </a:moveTo>
                <a:lnTo>
                  <a:pt x="1111169" y="1111169"/>
                </a:lnTo>
                <a:lnTo>
                  <a:pt x="1388962" y="11111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3DE23A-9BA9-4E7B-99FD-AD8D7806B474}"/>
              </a:ext>
            </a:extLst>
          </p:cNvPr>
          <p:cNvSpPr txBox="1"/>
          <p:nvPr/>
        </p:nvSpPr>
        <p:spPr>
          <a:xfrm>
            <a:off x="7135791" y="4634481"/>
            <a:ext cx="33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Feature separation loss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A21F2F-8C52-495D-A248-13DC839C97C5}"/>
              </a:ext>
            </a:extLst>
          </p:cNvPr>
          <p:cNvSpPr/>
          <p:nvPr/>
        </p:nvSpPr>
        <p:spPr>
          <a:xfrm>
            <a:off x="7245751" y="3761923"/>
            <a:ext cx="1030148" cy="824118"/>
          </a:xfrm>
          <a:custGeom>
            <a:avLst/>
            <a:gdLst>
              <a:gd name="connsiteX0" fmla="*/ 0 w 1388962"/>
              <a:gd name="connsiteY0" fmla="*/ 0 h 1111169"/>
              <a:gd name="connsiteX1" fmla="*/ 1111169 w 1388962"/>
              <a:gd name="connsiteY1" fmla="*/ 1111169 h 1111169"/>
              <a:gd name="connsiteX2" fmla="*/ 1388962 w 1388962"/>
              <a:gd name="connsiteY2" fmla="*/ 1111169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2" h="1111169">
                <a:moveTo>
                  <a:pt x="0" y="0"/>
                </a:moveTo>
                <a:lnTo>
                  <a:pt x="1111169" y="1111169"/>
                </a:lnTo>
                <a:lnTo>
                  <a:pt x="1388962" y="11111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A57E1-1C9E-4595-A112-E2887397953B}"/>
              </a:ext>
            </a:extLst>
          </p:cNvPr>
          <p:cNvSpPr txBox="1"/>
          <p:nvPr/>
        </p:nvSpPr>
        <p:spPr>
          <a:xfrm>
            <a:off x="8142789" y="4312705"/>
            <a:ext cx="257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Smoothness loss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6AFB88-4B5E-46C6-BFCA-8E4019856252}"/>
              </a:ext>
            </a:extLst>
          </p:cNvPr>
          <p:cNvSpPr/>
          <p:nvPr/>
        </p:nvSpPr>
        <p:spPr>
          <a:xfrm>
            <a:off x="8494317" y="3750197"/>
            <a:ext cx="622139" cy="523221"/>
          </a:xfrm>
          <a:custGeom>
            <a:avLst/>
            <a:gdLst>
              <a:gd name="connsiteX0" fmla="*/ 0 w 1388962"/>
              <a:gd name="connsiteY0" fmla="*/ 0 h 1111169"/>
              <a:gd name="connsiteX1" fmla="*/ 1111169 w 1388962"/>
              <a:gd name="connsiteY1" fmla="*/ 1111169 h 1111169"/>
              <a:gd name="connsiteX2" fmla="*/ 1388962 w 1388962"/>
              <a:gd name="connsiteY2" fmla="*/ 1111169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962" h="1111169">
                <a:moveTo>
                  <a:pt x="0" y="0"/>
                </a:moveTo>
                <a:lnTo>
                  <a:pt x="1111169" y="1111169"/>
                </a:lnTo>
                <a:lnTo>
                  <a:pt x="1388962" y="1111169"/>
                </a:ln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6AC3D-352F-49D0-B35D-9B5A59361EFC}"/>
              </a:ext>
            </a:extLst>
          </p:cNvPr>
          <p:cNvSpPr txBox="1"/>
          <p:nvPr/>
        </p:nvSpPr>
        <p:spPr>
          <a:xfrm>
            <a:off x="9016677" y="4088752"/>
            <a:ext cx="27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DD loss 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DDFlow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; AAAI19)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FE4988-80A8-451B-9420-D512DB3E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6" y="3096077"/>
            <a:ext cx="5236476" cy="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72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row: Right 41">
            <a:extLst>
              <a:ext uri="{FF2B5EF4-FFF2-40B4-BE49-F238E27FC236}">
                <a16:creationId xmlns:a16="http://schemas.microsoft.com/office/drawing/2014/main" id="{5A801F56-116D-4021-86C9-6A93EFAE1CF4}"/>
              </a:ext>
            </a:extLst>
          </p:cNvPr>
          <p:cNvSpPr/>
          <p:nvPr/>
        </p:nvSpPr>
        <p:spPr>
          <a:xfrm rot="5400000">
            <a:off x="5286944" y="3581998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787CF8A-127F-4924-B317-6216CF9BB134}"/>
              </a:ext>
            </a:extLst>
          </p:cNvPr>
          <p:cNvSpPr/>
          <p:nvPr/>
        </p:nvSpPr>
        <p:spPr>
          <a:xfrm>
            <a:off x="5925240" y="4533977"/>
            <a:ext cx="547864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0CF52A0-8257-4AC4-9B40-51FA12339306}"/>
              </a:ext>
            </a:extLst>
          </p:cNvPr>
          <p:cNvSpPr/>
          <p:nvPr/>
        </p:nvSpPr>
        <p:spPr>
          <a:xfrm rot="5400000">
            <a:off x="1820966" y="3581997"/>
            <a:ext cx="2037401" cy="662460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7611" y="2563296"/>
            <a:ext cx="4299830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573750" y="2135632"/>
            <a:ext cx="2616299" cy="1517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Deep CNN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(PWC-Net)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E71EE-3D8E-4278-8490-F27CB4ED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196" y="3225756"/>
            <a:ext cx="2288692" cy="974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DAF61-E36A-414F-B829-2C5E1AD2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195" y="1844243"/>
            <a:ext cx="2288692" cy="974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D4D2-C330-48B5-9194-407721B76D93}"/>
              </a:ext>
            </a:extLst>
          </p:cNvPr>
          <p:cNvSpPr txBox="1"/>
          <p:nvPr/>
        </p:nvSpPr>
        <p:spPr>
          <a:xfrm>
            <a:off x="-500295" y="1767720"/>
            <a:ext cx="453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952D6-90C4-4A56-9A30-B971141F12C3}"/>
              </a:ext>
            </a:extLst>
          </p:cNvPr>
          <p:cNvSpPr txBox="1"/>
          <p:nvPr/>
        </p:nvSpPr>
        <p:spPr>
          <a:xfrm>
            <a:off x="-901429" y="3185140"/>
            <a:ext cx="94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t+1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46EBD-074B-4A8A-A9FD-52CA9DD8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86" y="2576743"/>
            <a:ext cx="1555871" cy="662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97E1D-4C97-43FA-8313-18854A4FA314}"/>
              </a:ext>
            </a:extLst>
          </p:cNvPr>
          <p:cNvSpPr/>
          <p:nvPr/>
        </p:nvSpPr>
        <p:spPr>
          <a:xfrm>
            <a:off x="-2499078" y="1767720"/>
            <a:ext cx="2452432" cy="2514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659CFB-741D-45AB-8FFD-9560CF0D09D9}"/>
              </a:ext>
            </a:extLst>
          </p:cNvPr>
          <p:cNvGrpSpPr/>
          <p:nvPr/>
        </p:nvGrpSpPr>
        <p:grpSpPr>
          <a:xfrm>
            <a:off x="4254737" y="4000076"/>
            <a:ext cx="1782507" cy="496879"/>
            <a:chOff x="5397667" y="951547"/>
            <a:chExt cx="3290582" cy="91725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DC08E2-77B9-49EB-957B-36B9856C1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50127-1813-4BFB-9E32-BCB3F67ED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38C02D-EDC0-4545-A604-176A441B4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951547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6D98AE-E065-457A-A8DD-ADD5C2BE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951547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E7A8C1C-0563-4F33-A347-6EA32DD3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954405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9AF4BD-F0A6-4072-880A-CC93C2595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951547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7A2D5FD-7D57-4C7D-BD98-1AE8FF52E085}"/>
              </a:ext>
            </a:extLst>
          </p:cNvPr>
          <p:cNvSpPr txBox="1"/>
          <p:nvPr/>
        </p:nvSpPr>
        <p:spPr>
          <a:xfrm>
            <a:off x="4575215" y="5836599"/>
            <a:ext cx="1504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Multi-layer features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3A5B45-34A6-4C77-A9B4-50E783DEAA23}"/>
              </a:ext>
            </a:extLst>
          </p:cNvPr>
          <p:cNvSpPr txBox="1"/>
          <p:nvPr/>
        </p:nvSpPr>
        <p:spPr>
          <a:xfrm>
            <a:off x="4085206" y="2205863"/>
            <a:ext cx="201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Estimated flow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72B1CE8-CAF2-4F38-A8BE-E02663F83FFD}"/>
              </a:ext>
            </a:extLst>
          </p:cNvPr>
          <p:cNvSpPr/>
          <p:nvPr/>
        </p:nvSpPr>
        <p:spPr>
          <a:xfrm>
            <a:off x="2675705" y="4652805"/>
            <a:ext cx="1715828" cy="66246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0893C6-589A-4E4F-BB2D-A7A0F06C9C5A}"/>
              </a:ext>
            </a:extLst>
          </p:cNvPr>
          <p:cNvGrpSpPr/>
          <p:nvPr/>
        </p:nvGrpSpPr>
        <p:grpSpPr>
          <a:xfrm>
            <a:off x="4254739" y="5080695"/>
            <a:ext cx="1782509" cy="495330"/>
            <a:chOff x="5397667" y="2363151"/>
            <a:chExt cx="3290582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2D79942-FA51-4A78-9B72-2DD8860E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6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B8EBAB4-4FD9-433F-9DBA-C8DAF1F68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2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5659142-DC68-4826-A874-DD6BCDF7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867" y="2363151"/>
              <a:ext cx="2090057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CF96CE2-ACE6-429D-B7C3-E8A3E41A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467" y="2363151"/>
              <a:ext cx="2128058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B3BA49-1ECB-4309-8F6E-15BC0F00A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3EC719D-4EF9-45C8-816C-C1B133C0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67" y="2363151"/>
              <a:ext cx="2147582" cy="914400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933014-00FF-41E0-8B1E-C04B3E0ECA54}"/>
              </a:ext>
            </a:extLst>
          </p:cNvPr>
          <p:cNvSpPr txBox="1"/>
          <p:nvPr/>
        </p:nvSpPr>
        <p:spPr>
          <a:xfrm>
            <a:off x="5508941" y="3841855"/>
            <a:ext cx="45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EBC1B-77F2-422A-8E98-30B80C29A208}"/>
              </a:ext>
            </a:extLst>
          </p:cNvPr>
          <p:cNvSpPr txBox="1"/>
          <p:nvPr/>
        </p:nvSpPr>
        <p:spPr>
          <a:xfrm>
            <a:off x="5151772" y="5005134"/>
            <a:ext cx="9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t+1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875FAD3-E564-492D-AF3B-8149CAB543D4}"/>
              </a:ext>
            </a:extLst>
          </p:cNvPr>
          <p:cNvSpPr/>
          <p:nvPr/>
        </p:nvSpPr>
        <p:spPr>
          <a:xfrm>
            <a:off x="5883396" y="2563296"/>
            <a:ext cx="1163344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4E8B0E-89FE-475B-8E1F-FDB306BEC91B}"/>
              </a:ext>
            </a:extLst>
          </p:cNvPr>
          <p:cNvSpPr/>
          <p:nvPr/>
        </p:nvSpPr>
        <p:spPr>
          <a:xfrm>
            <a:off x="7046740" y="2482336"/>
            <a:ext cx="2465560" cy="7568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Build similarity map</a:t>
            </a:r>
            <a:br>
              <a:rPr lang="en-US" sz="2000" dirty="0"/>
            </a:br>
            <a:r>
              <a:rPr lang="en-US" sz="2000" dirty="0"/>
              <a:t>(fused similarity)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74E6DB5-42AD-43B6-8F26-AF374DEF7B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18" y="4080249"/>
            <a:ext cx="2062003" cy="877962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A9108F62-D0F4-4242-BF6C-47F68FD013DB}"/>
              </a:ext>
            </a:extLst>
          </p:cNvPr>
          <p:cNvSpPr/>
          <p:nvPr/>
        </p:nvSpPr>
        <p:spPr>
          <a:xfrm rot="5400000">
            <a:off x="7869486" y="3338986"/>
            <a:ext cx="820066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F0BFDC-6ABD-4E18-A13B-7C00DE3C44FE}"/>
              </a:ext>
            </a:extLst>
          </p:cNvPr>
          <p:cNvSpPr/>
          <p:nvPr/>
        </p:nvSpPr>
        <p:spPr>
          <a:xfrm>
            <a:off x="7454613" y="4984035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Fused similarity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5664F729-2D04-4AF1-B412-D3FB6830F64F}"/>
              </a:ext>
            </a:extLst>
          </p:cNvPr>
          <p:cNvSpPr/>
          <p:nvPr/>
        </p:nvSpPr>
        <p:spPr>
          <a:xfrm>
            <a:off x="9316498" y="4200238"/>
            <a:ext cx="820066" cy="662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6980A8D-7CFB-48E7-B17A-648B677CE9D8}"/>
              </a:ext>
            </a:extLst>
          </p:cNvPr>
          <p:cNvSpPr/>
          <p:nvPr/>
        </p:nvSpPr>
        <p:spPr>
          <a:xfrm>
            <a:off x="10136564" y="4140796"/>
            <a:ext cx="1586465" cy="7568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Calculate loss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B7000FB-78D6-44F8-A47C-E2D0B08CB9C0}"/>
              </a:ext>
            </a:extLst>
          </p:cNvPr>
          <p:cNvSpPr/>
          <p:nvPr/>
        </p:nvSpPr>
        <p:spPr>
          <a:xfrm>
            <a:off x="1805548" y="494009"/>
            <a:ext cx="9457648" cy="3620791"/>
          </a:xfrm>
          <a:custGeom>
            <a:avLst/>
            <a:gdLst>
              <a:gd name="connsiteX0" fmla="*/ 9613900 w 9955096"/>
              <a:gd name="connsiteY0" fmla="*/ 3620775 h 3620775"/>
              <a:gd name="connsiteX1" fmla="*/ 9512300 w 9955096"/>
              <a:gd name="connsiteY1" fmla="*/ 1080775 h 3620775"/>
              <a:gd name="connsiteX2" fmla="*/ 5270500 w 9955096"/>
              <a:gd name="connsiteY2" fmla="*/ 1275 h 3620775"/>
              <a:gd name="connsiteX3" fmla="*/ 812800 w 9955096"/>
              <a:gd name="connsiteY3" fmla="*/ 877575 h 3620775"/>
              <a:gd name="connsiteX4" fmla="*/ 0 w 9955096"/>
              <a:gd name="connsiteY4" fmla="*/ 1563375 h 3620775"/>
              <a:gd name="connsiteX0" fmla="*/ 9443098 w 9784294"/>
              <a:gd name="connsiteY0" fmla="*/ 3620791 h 3620791"/>
              <a:gd name="connsiteX1" fmla="*/ 9341498 w 9784294"/>
              <a:gd name="connsiteY1" fmla="*/ 1080791 h 3620791"/>
              <a:gd name="connsiteX2" fmla="*/ 5099698 w 9784294"/>
              <a:gd name="connsiteY2" fmla="*/ 1291 h 3620791"/>
              <a:gd name="connsiteX3" fmla="*/ 641998 w 9784294"/>
              <a:gd name="connsiteY3" fmla="*/ 877591 h 3620791"/>
              <a:gd name="connsiteX4" fmla="*/ 0 w 9784294"/>
              <a:gd name="connsiteY4" fmla="*/ 1614191 h 362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4294" h="3620791">
                <a:moveTo>
                  <a:pt x="9443098" y="3620791"/>
                </a:moveTo>
                <a:cubicBezTo>
                  <a:pt x="9754248" y="2652416"/>
                  <a:pt x="10065398" y="1684041"/>
                  <a:pt x="9341498" y="1080791"/>
                </a:cubicBezTo>
                <a:cubicBezTo>
                  <a:pt x="8617598" y="477541"/>
                  <a:pt x="6549615" y="35158"/>
                  <a:pt x="5099698" y="1291"/>
                </a:cubicBezTo>
                <a:cubicBezTo>
                  <a:pt x="3649781" y="-32576"/>
                  <a:pt x="1491948" y="608774"/>
                  <a:pt x="641998" y="877591"/>
                </a:cubicBezTo>
                <a:cubicBezTo>
                  <a:pt x="-207952" y="1146408"/>
                  <a:pt x="143933" y="1495658"/>
                  <a:pt x="0" y="1614191"/>
                </a:cubicBezTo>
              </a:path>
            </a:pathLst>
          </a:custGeom>
          <a:noFill/>
          <a:ln w="1333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0FD151-7E68-4159-B783-CD15717EB39D}"/>
              </a:ext>
            </a:extLst>
          </p:cNvPr>
          <p:cNvSpPr txBox="1"/>
          <p:nvPr/>
        </p:nvSpPr>
        <p:spPr>
          <a:xfrm rot="900000">
            <a:off x="7730935" y="465425"/>
            <a:ext cx="346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Unsupervised update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F1E0ED-F8A8-4ED0-A5AB-88EEA12F3807}"/>
              </a:ext>
            </a:extLst>
          </p:cNvPr>
          <p:cNvSpPr txBox="1"/>
          <p:nvPr/>
        </p:nvSpPr>
        <p:spPr>
          <a:xfrm rot="20700000">
            <a:off x="2044996" y="491026"/>
            <a:ext cx="346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Unsupervised update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6241AC4-CFFD-4058-B698-99EAB9EA2D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15985" y="4957106"/>
            <a:ext cx="2423591" cy="3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0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BDC79E-B44C-4E30-BA8A-576362DC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Deep end-to-end optical flow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4E90D0B-5001-4BEA-B441-480C2F6B5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FlowNet</a:t>
            </a:r>
            <a:r>
              <a:rPr lang="en-US" altLang="ko-KR" dirty="0"/>
              <a:t> (ICCV 2015)</a:t>
            </a:r>
          </a:p>
          <a:p>
            <a:r>
              <a:rPr lang="en-US" altLang="ko-KR" dirty="0" err="1"/>
              <a:t>FlowNet</a:t>
            </a:r>
            <a:r>
              <a:rPr lang="en-US" altLang="ko-KR" dirty="0"/>
              <a:t> 2.0 (CVPR 2017)</a:t>
            </a:r>
          </a:p>
          <a:p>
            <a:r>
              <a:rPr lang="en-US" altLang="ko-KR" dirty="0"/>
              <a:t>PWC-Net (CVPR 2018)</a:t>
            </a:r>
          </a:p>
          <a:p>
            <a:r>
              <a:rPr lang="en-US" altLang="ko-KR" dirty="0"/>
              <a:t>…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F0960FD-52E5-4631-BE49-A09BCDC9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31" y="1979145"/>
            <a:ext cx="4578724" cy="2899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E3F92F-CD00-4577-BA9C-B38BEB726A8F}"/>
              </a:ext>
            </a:extLst>
          </p:cNvPr>
          <p:cNvSpPr txBox="1"/>
          <p:nvPr/>
        </p:nvSpPr>
        <p:spPr>
          <a:xfrm>
            <a:off x="5615819" y="5235521"/>
            <a:ext cx="6866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Figure from:</a:t>
            </a:r>
            <a:br>
              <a:rPr lang="en-US" altLang="ko-KR" sz="1600" dirty="0"/>
            </a:br>
            <a:r>
              <a:rPr lang="en-US" altLang="ko-KR" sz="1600" dirty="0" err="1"/>
              <a:t>FlowNet</a:t>
            </a:r>
            <a:r>
              <a:rPr lang="en-US" altLang="ko-KR" sz="1600" dirty="0"/>
              <a:t>: Learning Optical Flow with Convolutional Networks, ICCV 2015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66936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040B-8EDB-4C08-960D-B2F836D6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71712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160125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02291-4BB1-4B49-B98D-FC5330D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24" y="1296550"/>
            <a:ext cx="9763275" cy="9980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Ablation study (average end-point-error)</a:t>
            </a:r>
            <a:br>
              <a:rPr lang="en-US" sz="2400" dirty="0"/>
            </a:br>
            <a:r>
              <a:rPr lang="en-US" sz="2400" dirty="0"/>
              <a:t>Lower is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48DDC-0C16-42CA-904B-455F9B6CD3C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results are available in the paper! (table 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3CBFF-61A9-4450-ABF3-3D58B952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36623"/>
              </p:ext>
            </p:extLst>
          </p:nvPr>
        </p:nvGraphicFramePr>
        <p:xfrm>
          <a:off x="1181100" y="2378287"/>
          <a:ext cx="8335174" cy="270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606">
                  <a:extLst>
                    <a:ext uri="{9D8B030D-6E8A-4147-A177-3AD203B41FA5}">
                      <a16:colId xmlns:a16="http://schemas.microsoft.com/office/drawing/2014/main" val="1771375523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948994537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3141789546"/>
                    </a:ext>
                  </a:extLst>
                </a:gridCol>
                <a:gridCol w="1334841">
                  <a:extLst>
                    <a:ext uri="{9D8B030D-6E8A-4147-A177-3AD203B41FA5}">
                      <a16:colId xmlns:a16="http://schemas.microsoft.com/office/drawing/2014/main" val="2520441148"/>
                    </a:ext>
                  </a:extLst>
                </a:gridCol>
                <a:gridCol w="1312089">
                  <a:extLst>
                    <a:ext uri="{9D8B030D-6E8A-4147-A177-3AD203B41FA5}">
                      <a16:colId xmlns:a16="http://schemas.microsoft.com/office/drawing/2014/main" val="3652909951"/>
                    </a:ext>
                  </a:extLst>
                </a:gridCol>
                <a:gridCol w="1342426">
                  <a:extLst>
                    <a:ext uri="{9D8B030D-6E8A-4147-A177-3AD203B41FA5}">
                      <a16:colId xmlns:a16="http://schemas.microsoft.com/office/drawing/2014/main" val="1688870840"/>
                    </a:ext>
                  </a:extLst>
                </a:gridCol>
              </a:tblGrid>
              <a:tr h="504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  <a:br>
                        <a:rPr lang="en-US" dirty="0"/>
                      </a:br>
                      <a:r>
                        <a:rPr lang="en-US" dirty="0"/>
                        <a:t>separation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Regulated</a:t>
                      </a:r>
                      <a:br>
                        <a:rPr lang="en-US" dirty="0"/>
                      </a:br>
                      <a:r>
                        <a:rPr lang="en-US" dirty="0"/>
                        <a:t>census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FlyingChairs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Clean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Final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124223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Baseline </a:t>
                      </a:r>
                      <a:r>
                        <a:rPr lang="en-US" sz="1050" dirty="0"/>
                        <a:t>(</a:t>
                      </a:r>
                      <a:r>
                        <a:rPr lang="en-US" sz="1050" dirty="0" err="1"/>
                        <a:t>DDFlow</a:t>
                      </a:r>
                      <a:r>
                        <a:rPr lang="en-US" sz="1050" dirty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66684"/>
                  </a:ext>
                </a:extLst>
              </a:tr>
              <a:tr h="52729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6019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9437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60765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873FD17-09E4-4177-AC81-3A614746834C}"/>
              </a:ext>
            </a:extLst>
          </p:cNvPr>
          <p:cNvGraphicFramePr>
            <a:graphicFrameLocks noGrp="1"/>
          </p:cNvGraphicFramePr>
          <p:nvPr/>
        </p:nvGraphicFramePr>
        <p:xfrm>
          <a:off x="4470400" y="62230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61607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75407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1DE59385-2377-4DDA-8A78-3D8D652BE9F8}"/>
              </a:ext>
            </a:extLst>
          </p:cNvPr>
          <p:cNvSpPr/>
          <p:nvPr/>
        </p:nvSpPr>
        <p:spPr>
          <a:xfrm>
            <a:off x="831850" y="3558448"/>
            <a:ext cx="10001250" cy="210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1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02291-4BB1-4B49-B98D-FC5330D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24" y="1296550"/>
            <a:ext cx="9763275" cy="9980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Ablation study (average end-point-error)</a:t>
            </a:r>
            <a:br>
              <a:rPr lang="en-US" sz="2400" dirty="0"/>
            </a:br>
            <a:r>
              <a:rPr lang="en-US" sz="2400" dirty="0"/>
              <a:t>Lower is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48DDC-0C16-42CA-904B-455F9B6CD3C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results are available in the paper! (table 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3CBFF-61A9-4450-ABF3-3D58B952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24284"/>
              </p:ext>
            </p:extLst>
          </p:nvPr>
        </p:nvGraphicFramePr>
        <p:xfrm>
          <a:off x="1181100" y="2378287"/>
          <a:ext cx="8335174" cy="270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606">
                  <a:extLst>
                    <a:ext uri="{9D8B030D-6E8A-4147-A177-3AD203B41FA5}">
                      <a16:colId xmlns:a16="http://schemas.microsoft.com/office/drawing/2014/main" val="1771375523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948994537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3141789546"/>
                    </a:ext>
                  </a:extLst>
                </a:gridCol>
                <a:gridCol w="1334841">
                  <a:extLst>
                    <a:ext uri="{9D8B030D-6E8A-4147-A177-3AD203B41FA5}">
                      <a16:colId xmlns:a16="http://schemas.microsoft.com/office/drawing/2014/main" val="2520441148"/>
                    </a:ext>
                  </a:extLst>
                </a:gridCol>
                <a:gridCol w="1312089">
                  <a:extLst>
                    <a:ext uri="{9D8B030D-6E8A-4147-A177-3AD203B41FA5}">
                      <a16:colId xmlns:a16="http://schemas.microsoft.com/office/drawing/2014/main" val="3652909951"/>
                    </a:ext>
                  </a:extLst>
                </a:gridCol>
                <a:gridCol w="1342426">
                  <a:extLst>
                    <a:ext uri="{9D8B030D-6E8A-4147-A177-3AD203B41FA5}">
                      <a16:colId xmlns:a16="http://schemas.microsoft.com/office/drawing/2014/main" val="1688870840"/>
                    </a:ext>
                  </a:extLst>
                </a:gridCol>
              </a:tblGrid>
              <a:tr h="504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  <a:br>
                        <a:rPr lang="en-US" dirty="0"/>
                      </a:br>
                      <a:r>
                        <a:rPr lang="en-US" dirty="0"/>
                        <a:t>separation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Regulated</a:t>
                      </a:r>
                      <a:br>
                        <a:rPr lang="en-US" dirty="0"/>
                      </a:br>
                      <a:r>
                        <a:rPr lang="en-US" dirty="0"/>
                        <a:t>census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FlyingChairs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Clean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Final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124223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Baseline 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DDFlow</a:t>
                      </a:r>
                      <a:r>
                        <a:rPr lang="en-US" altLang="ko-KR" sz="1050" dirty="0"/>
                        <a:t>)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66684"/>
                  </a:ext>
                </a:extLst>
              </a:tr>
              <a:tr h="52729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6019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9437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60765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873FD17-09E4-4177-AC81-3A614746834C}"/>
              </a:ext>
            </a:extLst>
          </p:cNvPr>
          <p:cNvGraphicFramePr>
            <a:graphicFrameLocks noGrp="1"/>
          </p:cNvGraphicFramePr>
          <p:nvPr/>
        </p:nvGraphicFramePr>
        <p:xfrm>
          <a:off x="4470400" y="62230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61607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75407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1DE59385-2377-4DDA-8A78-3D8D652BE9F8}"/>
              </a:ext>
            </a:extLst>
          </p:cNvPr>
          <p:cNvSpPr/>
          <p:nvPr/>
        </p:nvSpPr>
        <p:spPr>
          <a:xfrm>
            <a:off x="831850" y="4083852"/>
            <a:ext cx="10001250" cy="161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02291-4BB1-4B49-B98D-FC5330D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24" y="1296550"/>
            <a:ext cx="9763275" cy="9980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Ablation study (average end-point-error)</a:t>
            </a:r>
            <a:br>
              <a:rPr lang="en-US" sz="2400" dirty="0"/>
            </a:br>
            <a:r>
              <a:rPr lang="en-US" sz="2400" dirty="0"/>
              <a:t>Lower is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48DDC-0C16-42CA-904B-455F9B6CD3C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results are available in the paper! (table 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3CBFF-61A9-4450-ABF3-3D58B952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43842"/>
              </p:ext>
            </p:extLst>
          </p:nvPr>
        </p:nvGraphicFramePr>
        <p:xfrm>
          <a:off x="1181100" y="2378287"/>
          <a:ext cx="8335174" cy="270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606">
                  <a:extLst>
                    <a:ext uri="{9D8B030D-6E8A-4147-A177-3AD203B41FA5}">
                      <a16:colId xmlns:a16="http://schemas.microsoft.com/office/drawing/2014/main" val="1771375523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948994537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3141789546"/>
                    </a:ext>
                  </a:extLst>
                </a:gridCol>
                <a:gridCol w="1334841">
                  <a:extLst>
                    <a:ext uri="{9D8B030D-6E8A-4147-A177-3AD203B41FA5}">
                      <a16:colId xmlns:a16="http://schemas.microsoft.com/office/drawing/2014/main" val="2520441148"/>
                    </a:ext>
                  </a:extLst>
                </a:gridCol>
                <a:gridCol w="1312089">
                  <a:extLst>
                    <a:ext uri="{9D8B030D-6E8A-4147-A177-3AD203B41FA5}">
                      <a16:colId xmlns:a16="http://schemas.microsoft.com/office/drawing/2014/main" val="3652909951"/>
                    </a:ext>
                  </a:extLst>
                </a:gridCol>
                <a:gridCol w="1342426">
                  <a:extLst>
                    <a:ext uri="{9D8B030D-6E8A-4147-A177-3AD203B41FA5}">
                      <a16:colId xmlns:a16="http://schemas.microsoft.com/office/drawing/2014/main" val="1688870840"/>
                    </a:ext>
                  </a:extLst>
                </a:gridCol>
              </a:tblGrid>
              <a:tr h="504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  <a:br>
                        <a:rPr lang="en-US" dirty="0"/>
                      </a:br>
                      <a:r>
                        <a:rPr lang="en-US" dirty="0"/>
                        <a:t>separation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Regulated</a:t>
                      </a:r>
                      <a:br>
                        <a:rPr lang="en-US" dirty="0"/>
                      </a:br>
                      <a:r>
                        <a:rPr lang="en-US" dirty="0"/>
                        <a:t>census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FlyingChairs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Clean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Final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124223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Baseline 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DDFlow</a:t>
                      </a:r>
                      <a:r>
                        <a:rPr lang="en-US" altLang="ko-KR" sz="1050" dirty="0"/>
                        <a:t>)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66684"/>
                  </a:ext>
                </a:extLst>
              </a:tr>
              <a:tr h="52729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6019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9437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60765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873FD17-09E4-4177-AC81-3A614746834C}"/>
              </a:ext>
            </a:extLst>
          </p:cNvPr>
          <p:cNvGraphicFramePr>
            <a:graphicFrameLocks noGrp="1"/>
          </p:cNvGraphicFramePr>
          <p:nvPr/>
        </p:nvGraphicFramePr>
        <p:xfrm>
          <a:off x="4470400" y="62230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61607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75407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1DE59385-2377-4DDA-8A78-3D8D652BE9F8}"/>
              </a:ext>
            </a:extLst>
          </p:cNvPr>
          <p:cNvSpPr/>
          <p:nvPr/>
        </p:nvSpPr>
        <p:spPr>
          <a:xfrm>
            <a:off x="831850" y="4596426"/>
            <a:ext cx="10001250" cy="161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B78E7E3-2AAF-4AE8-B47A-13B3BC023A5A}"/>
              </a:ext>
            </a:extLst>
          </p:cNvPr>
          <p:cNvCxnSpPr/>
          <p:nvPr/>
        </p:nvCxnSpPr>
        <p:spPr>
          <a:xfrm flipH="1">
            <a:off x="9607469" y="4368800"/>
            <a:ext cx="60333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0AF14F-F88F-4B65-9301-C427233AE48B}"/>
              </a:ext>
            </a:extLst>
          </p:cNvPr>
          <p:cNvSpPr txBox="1"/>
          <p:nvPr/>
        </p:nvSpPr>
        <p:spPr>
          <a:xfrm>
            <a:off x="10257626" y="4181202"/>
            <a:ext cx="172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Suffers from low-resolution problem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18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102291-4BB1-4B49-B98D-FC5330D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24" y="1296550"/>
            <a:ext cx="9763275" cy="9980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Ablation study (average end-point-error)</a:t>
            </a:r>
            <a:br>
              <a:rPr lang="en-US" sz="2400" dirty="0"/>
            </a:br>
            <a:r>
              <a:rPr lang="en-US" sz="2400" dirty="0"/>
              <a:t>Lower is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48DDC-0C16-42CA-904B-455F9B6CD3C8}"/>
              </a:ext>
            </a:extLst>
          </p:cNvPr>
          <p:cNvSpPr txBox="1"/>
          <p:nvPr/>
        </p:nvSpPr>
        <p:spPr>
          <a:xfrm>
            <a:off x="9607469" y="289559"/>
            <a:ext cx="2241630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results are available in the paper! (table 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3CBFF-61A9-4450-ABF3-3D58B9526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96552"/>
              </p:ext>
            </p:extLst>
          </p:nvPr>
        </p:nvGraphicFramePr>
        <p:xfrm>
          <a:off x="1181100" y="2378287"/>
          <a:ext cx="8335174" cy="2701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8606">
                  <a:extLst>
                    <a:ext uri="{9D8B030D-6E8A-4147-A177-3AD203B41FA5}">
                      <a16:colId xmlns:a16="http://schemas.microsoft.com/office/drawing/2014/main" val="1771375523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948994537"/>
                    </a:ext>
                  </a:extLst>
                </a:gridCol>
                <a:gridCol w="1448606">
                  <a:extLst>
                    <a:ext uri="{9D8B030D-6E8A-4147-A177-3AD203B41FA5}">
                      <a16:colId xmlns:a16="http://schemas.microsoft.com/office/drawing/2014/main" val="3141789546"/>
                    </a:ext>
                  </a:extLst>
                </a:gridCol>
                <a:gridCol w="1334841">
                  <a:extLst>
                    <a:ext uri="{9D8B030D-6E8A-4147-A177-3AD203B41FA5}">
                      <a16:colId xmlns:a16="http://schemas.microsoft.com/office/drawing/2014/main" val="2520441148"/>
                    </a:ext>
                  </a:extLst>
                </a:gridCol>
                <a:gridCol w="1312089">
                  <a:extLst>
                    <a:ext uri="{9D8B030D-6E8A-4147-A177-3AD203B41FA5}">
                      <a16:colId xmlns:a16="http://schemas.microsoft.com/office/drawing/2014/main" val="3652909951"/>
                    </a:ext>
                  </a:extLst>
                </a:gridCol>
                <a:gridCol w="1342426">
                  <a:extLst>
                    <a:ext uri="{9D8B030D-6E8A-4147-A177-3AD203B41FA5}">
                      <a16:colId xmlns:a16="http://schemas.microsoft.com/office/drawing/2014/main" val="1688870840"/>
                    </a:ext>
                  </a:extLst>
                </a:gridCol>
              </a:tblGrid>
              <a:tr h="504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  <a:br>
                        <a:rPr lang="en-US" dirty="0"/>
                      </a:br>
                      <a:r>
                        <a:rPr lang="en-US" dirty="0"/>
                        <a:t>separation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Regulated</a:t>
                      </a:r>
                      <a:br>
                        <a:rPr lang="en-US" dirty="0"/>
                      </a:br>
                      <a:r>
                        <a:rPr lang="en-US" dirty="0"/>
                        <a:t>census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FlyingChairs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Clean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Sintel Final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124223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Baseline </a:t>
                      </a:r>
                      <a:r>
                        <a:rPr lang="en-US" altLang="ko-KR" sz="1050" dirty="0"/>
                        <a:t>(</a:t>
                      </a:r>
                      <a:r>
                        <a:rPr lang="en-US" altLang="ko-KR" sz="1050" dirty="0" err="1"/>
                        <a:t>DDFlow</a:t>
                      </a:r>
                      <a:r>
                        <a:rPr lang="en-US" altLang="ko-KR" sz="1050" dirty="0"/>
                        <a:t>)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566684"/>
                  </a:ext>
                </a:extLst>
              </a:tr>
              <a:tr h="52729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/>
                        <a:t>2.81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/>
                        <a:t>2.91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u="sng" dirty="0"/>
                        <a:t>3.62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6019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</a:t>
                      </a:r>
                      <a:endParaRPr lang="ko-KR" altLang="en-US" sz="18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94372"/>
                  </a:ext>
                </a:extLst>
              </a:tr>
              <a:tr h="504236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Ours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800" b="0" i="0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✔️</a:t>
                      </a:r>
                      <a:endParaRPr lang="ko-KR" altLang="en-US" sz="1800" b="1" i="0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60765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873FD17-09E4-4177-AC81-3A614746834C}"/>
              </a:ext>
            </a:extLst>
          </p:cNvPr>
          <p:cNvGraphicFramePr>
            <a:graphicFrameLocks noGrp="1"/>
          </p:cNvGraphicFramePr>
          <p:nvPr/>
        </p:nvGraphicFramePr>
        <p:xfrm>
          <a:off x="4470400" y="62230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616077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075407"/>
                  </a:ext>
                </a:extLst>
              </a:tr>
            </a:tbl>
          </a:graphicData>
        </a:graphic>
      </p:graphicFrame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0CB44B4-1546-41D3-88E7-B9985730F1D8}"/>
              </a:ext>
            </a:extLst>
          </p:cNvPr>
          <p:cNvCxnSpPr/>
          <p:nvPr/>
        </p:nvCxnSpPr>
        <p:spPr>
          <a:xfrm flipH="1">
            <a:off x="9607469" y="4825718"/>
            <a:ext cx="60333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6BC724-8F2D-4876-8B3C-EE1BA34B50AB}"/>
              </a:ext>
            </a:extLst>
          </p:cNvPr>
          <p:cNvSpPr txBox="1"/>
          <p:nvPr/>
        </p:nvSpPr>
        <p:spPr>
          <a:xfrm>
            <a:off x="10257626" y="463812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Best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8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5A5E85-99A7-48C0-BF82-4535F268A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978316"/>
            <a:ext cx="89535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93808-FBA4-4E77-91BB-1E7DFCE6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524" y="365125"/>
            <a:ext cx="9763275" cy="788817"/>
          </a:xfrm>
        </p:spPr>
        <p:txBody>
          <a:bodyPr anchor="b">
            <a:normAutofit/>
          </a:bodyPr>
          <a:lstStyle/>
          <a:p>
            <a:r>
              <a:rPr lang="en-US" sz="3200" dirty="0"/>
              <a:t>Comparison to other methods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C0C201C-CCB4-46A6-B2E9-DE5EA7C27E79}"/>
              </a:ext>
            </a:extLst>
          </p:cNvPr>
          <p:cNvGrpSpPr/>
          <p:nvPr/>
        </p:nvGrpSpPr>
        <p:grpSpPr>
          <a:xfrm>
            <a:off x="9039526" y="1028231"/>
            <a:ext cx="1781025" cy="795814"/>
            <a:chOff x="10175875" y="4794737"/>
            <a:chExt cx="1781025" cy="7958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4844F5-56E8-4AC2-9D9B-3679EC9F0738}"/>
                </a:ext>
              </a:extLst>
            </p:cNvPr>
            <p:cNvSpPr/>
            <p:nvPr/>
          </p:nvSpPr>
          <p:spPr>
            <a:xfrm>
              <a:off x="10175875" y="5221219"/>
              <a:ext cx="333375" cy="33337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0F15A5-0789-4E41-BAEA-D4352D289312}"/>
                </a:ext>
              </a:extLst>
            </p:cNvPr>
            <p:cNvSpPr/>
            <p:nvPr/>
          </p:nvSpPr>
          <p:spPr>
            <a:xfrm>
              <a:off x="10175875" y="4823074"/>
              <a:ext cx="333375" cy="3333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FD21D1-13B8-4B1E-93B3-379DB16B5C67}"/>
                </a:ext>
              </a:extLst>
            </p:cNvPr>
            <p:cNvSpPr txBox="1"/>
            <p:nvPr/>
          </p:nvSpPr>
          <p:spPr>
            <a:xfrm>
              <a:off x="10518776" y="5221219"/>
              <a:ext cx="1282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FFFF"/>
                  </a:solidFill>
                </a:rPr>
                <a:t>Best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2844F-FEE3-4038-9D1C-04D800395609}"/>
                </a:ext>
              </a:extLst>
            </p:cNvPr>
            <p:cNvSpPr txBox="1"/>
            <p:nvPr/>
          </p:nvSpPr>
          <p:spPr>
            <a:xfrm>
              <a:off x="10518776" y="4794737"/>
              <a:ext cx="1438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FF00"/>
                  </a:solidFill>
                </a:rPr>
                <a:t>2</a:t>
              </a:r>
              <a:r>
                <a:rPr lang="en-US" altLang="ko-KR" baseline="30000" dirty="0">
                  <a:solidFill>
                    <a:srgbClr val="FFFF00"/>
                  </a:solidFill>
                </a:rPr>
                <a:t>nd</a:t>
              </a:r>
              <a:r>
                <a:rPr lang="en-US" altLang="ko-KR" dirty="0">
                  <a:solidFill>
                    <a:srgbClr val="FFFF00"/>
                  </a:solidFill>
                </a:rPr>
                <a:t>-best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D98ADA-B224-45E4-9C59-3096ED4DE3CF}"/>
              </a:ext>
            </a:extLst>
          </p:cNvPr>
          <p:cNvSpPr txBox="1"/>
          <p:nvPr/>
        </p:nvSpPr>
        <p:spPr>
          <a:xfrm>
            <a:off x="5981699" y="5788316"/>
            <a:ext cx="459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  ): unsupervised training on the evaluation set</a:t>
            </a:r>
          </a:p>
          <a:p>
            <a:r>
              <a:rPr lang="en-US" altLang="ko-KR" dirty="0"/>
              <a:t>[  ]: unsupervised training on ‘related’ set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809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040B-8EDB-4C08-960D-B2F836D6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71712"/>
          </a:xfrm>
        </p:spPr>
        <p:txBody>
          <a:bodyPr/>
          <a:lstStyle/>
          <a:p>
            <a:pPr algn="ctr"/>
            <a:r>
              <a:rPr lang="en-US" dirty="0"/>
              <a:t>Qualitative results</a:t>
            </a:r>
          </a:p>
        </p:txBody>
      </p:sp>
    </p:spTree>
    <p:extLst>
      <p:ext uri="{BB962C8B-B14F-4D97-AF65-F5344CB8AC3E}">
        <p14:creationId xmlns:p14="http://schemas.microsoft.com/office/powerpoint/2010/main" val="2512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C:\Users\iwbn\Documents\comparison\ddvsours\ours\00074_im1.jpg">
            <a:extLst>
              <a:ext uri="{FF2B5EF4-FFF2-40B4-BE49-F238E27FC236}">
                <a16:creationId xmlns:a16="http://schemas.microsoft.com/office/drawing/2014/main" id="{A12DC0AC-B78F-4DB5-BDA0-7C1B376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2" y="530072"/>
            <a:ext cx="2308772" cy="9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4BA6D9-798B-4AD1-BD46-BA44F2891D33}"/>
              </a:ext>
            </a:extLst>
          </p:cNvPr>
          <p:cNvSpPr txBox="1"/>
          <p:nvPr/>
        </p:nvSpPr>
        <p:spPr>
          <a:xfrm>
            <a:off x="3109179" y="153021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image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9B9610-40B9-4074-BBF9-65B95B5865A8}"/>
              </a:ext>
            </a:extLst>
          </p:cNvPr>
          <p:cNvGrpSpPr/>
          <p:nvPr/>
        </p:nvGrpSpPr>
        <p:grpSpPr>
          <a:xfrm>
            <a:off x="6275145" y="2477538"/>
            <a:ext cx="3257176" cy="2611401"/>
            <a:chOff x="6275145" y="2477538"/>
            <a:chExt cx="3257176" cy="2611401"/>
          </a:xfrm>
        </p:grpSpPr>
        <p:pic>
          <p:nvPicPr>
            <p:cNvPr id="8" name="Picture 32" descr="C:\Users\iwbn\Documents\comparison\ddvsours\ours\00074_prob.jpg">
              <a:extLst>
                <a:ext uri="{FF2B5EF4-FFF2-40B4-BE49-F238E27FC236}">
                  <a16:creationId xmlns:a16="http://schemas.microsoft.com/office/drawing/2014/main" id="{19562142-662A-4A17-A973-8612062C42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95" t="6705" r="42151" b="40980"/>
            <a:stretch/>
          </p:blipFill>
          <p:spPr bwMode="auto">
            <a:xfrm>
              <a:off x="7346575" y="4364736"/>
              <a:ext cx="812801" cy="72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C:\Users\iwbn\Documents\comparison\ddvsours\ours\00074_pred.jpg">
              <a:extLst>
                <a:ext uri="{FF2B5EF4-FFF2-40B4-BE49-F238E27FC236}">
                  <a16:creationId xmlns:a16="http://schemas.microsoft.com/office/drawing/2014/main" id="{6A7AC438-D3CB-4B7E-9D89-8D6DF7F62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145" y="2477538"/>
              <a:ext cx="3257176" cy="138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DFB7F4-E1BB-4C4C-BA53-920D9A8445F1}"/>
                </a:ext>
              </a:extLst>
            </p:cNvPr>
            <p:cNvSpPr txBox="1"/>
            <p:nvPr/>
          </p:nvSpPr>
          <p:spPr>
            <a:xfrm>
              <a:off x="6665483" y="3823737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Ours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992C06-D016-4993-BC56-943B61E4C50B}"/>
                </a:ext>
              </a:extLst>
            </p:cNvPr>
            <p:cNvSpPr/>
            <p:nvPr/>
          </p:nvSpPr>
          <p:spPr>
            <a:xfrm>
              <a:off x="7212862" y="2570601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1A108D-EA83-4566-9C23-9BF37CE0B76C}"/>
                </a:ext>
              </a:extLst>
            </p:cNvPr>
            <p:cNvSpPr/>
            <p:nvPr/>
          </p:nvSpPr>
          <p:spPr>
            <a:xfrm>
              <a:off x="7346576" y="4338702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62C856-D697-4647-868F-FFD212DC94EF}"/>
              </a:ext>
            </a:extLst>
          </p:cNvPr>
          <p:cNvGrpSpPr/>
          <p:nvPr/>
        </p:nvGrpSpPr>
        <p:grpSpPr>
          <a:xfrm>
            <a:off x="680638" y="2482943"/>
            <a:ext cx="5295378" cy="2896634"/>
            <a:chOff x="680638" y="2482943"/>
            <a:chExt cx="5295378" cy="2896634"/>
          </a:xfrm>
        </p:grpSpPr>
        <p:pic>
          <p:nvPicPr>
            <p:cNvPr id="9" name="Picture 34" descr="C:\Users\iwbn\Documents\comparison\ddvsours\onlydd\00074_pred.jpg">
              <a:extLst>
                <a:ext uri="{FF2B5EF4-FFF2-40B4-BE49-F238E27FC236}">
                  <a16:creationId xmlns:a16="http://schemas.microsoft.com/office/drawing/2014/main" id="{5D241B69-DBF0-4F6A-AED6-0F8D33878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843" y="2482943"/>
              <a:ext cx="3257173" cy="138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6" descr="C:\Users\iwbn\Documents\comparison\ddvsours\onlydd\00074_prob.jpg">
              <a:extLst>
                <a:ext uri="{FF2B5EF4-FFF2-40B4-BE49-F238E27FC236}">
                  <a16:creationId xmlns:a16="http://schemas.microsoft.com/office/drawing/2014/main" id="{7FF76462-7956-4026-9F3B-1181F5052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1" t="6704" r="45445" b="42051"/>
            <a:stretch/>
          </p:blipFill>
          <p:spPr bwMode="auto">
            <a:xfrm>
              <a:off x="3682997" y="4364736"/>
              <a:ext cx="812801" cy="709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D4654-6E50-4A5B-A95A-F5A2E84220AF}"/>
                </a:ext>
              </a:extLst>
            </p:cNvPr>
            <p:cNvSpPr txBox="1"/>
            <p:nvPr/>
          </p:nvSpPr>
          <p:spPr>
            <a:xfrm>
              <a:off x="3109179" y="3823737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DDFlow</a:t>
              </a:r>
              <a:endParaRPr lang="en-US" sz="2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9AFBF0-2C61-4A49-82E4-262E25FA4179}"/>
                </a:ext>
              </a:extLst>
            </p:cNvPr>
            <p:cNvSpPr/>
            <p:nvPr/>
          </p:nvSpPr>
          <p:spPr>
            <a:xfrm>
              <a:off x="3683000" y="2570601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F1B60D-640F-4091-B1AB-09A545B4EFF7}"/>
                </a:ext>
              </a:extLst>
            </p:cNvPr>
            <p:cNvSpPr/>
            <p:nvPr/>
          </p:nvSpPr>
          <p:spPr>
            <a:xfrm>
              <a:off x="3683000" y="4338702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69AA1-224E-473F-8913-C187F721E02C}"/>
                </a:ext>
              </a:extLst>
            </p:cNvPr>
            <p:cNvSpPr txBox="1"/>
            <p:nvPr/>
          </p:nvSpPr>
          <p:spPr>
            <a:xfrm>
              <a:off x="680638" y="2754188"/>
              <a:ext cx="1490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Estimated flow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7D733F-8616-4B9A-8B86-DBDBC503AF9E}"/>
                </a:ext>
              </a:extLst>
            </p:cNvPr>
            <p:cNvSpPr txBox="1"/>
            <p:nvPr/>
          </p:nvSpPr>
          <p:spPr>
            <a:xfrm>
              <a:off x="680638" y="4548580"/>
              <a:ext cx="1490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Fused Similarity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079437-5647-4941-AFE4-8143D09AF93A}"/>
              </a:ext>
            </a:extLst>
          </p:cNvPr>
          <p:cNvCxnSpPr>
            <a:cxnSpLocks/>
          </p:cNvCxnSpPr>
          <p:nvPr/>
        </p:nvCxnSpPr>
        <p:spPr>
          <a:xfrm flipV="1">
            <a:off x="4562654" y="4726837"/>
            <a:ext cx="2717062" cy="148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307D45-72E7-4AB0-B10B-BE54B89A2A3F}"/>
              </a:ext>
            </a:extLst>
          </p:cNvPr>
          <p:cNvSpPr txBox="1"/>
          <p:nvPr/>
        </p:nvSpPr>
        <p:spPr>
          <a:xfrm>
            <a:off x="4843633" y="4250954"/>
            <a:ext cx="206904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Feature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Separation</a:t>
            </a:r>
          </a:p>
        </p:txBody>
      </p:sp>
      <p:pic>
        <p:nvPicPr>
          <p:cNvPr id="38" name="Picture 40" descr="C:\Users\iwbn\Documents\comparison\ddvsours\ours\00074_gt.jpg">
            <a:extLst>
              <a:ext uri="{FF2B5EF4-FFF2-40B4-BE49-F238E27FC236}">
                <a16:creationId xmlns:a16="http://schemas.microsoft.com/office/drawing/2014/main" id="{085C84A1-4604-4D7C-9A27-91CB1C3A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30" y="530072"/>
            <a:ext cx="2308772" cy="9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0CA10C-B4B1-4814-BE0E-6A5B10A871A1}"/>
              </a:ext>
            </a:extLst>
          </p:cNvPr>
          <p:cNvSpPr txBox="1"/>
          <p:nvPr/>
        </p:nvSpPr>
        <p:spPr>
          <a:xfrm>
            <a:off x="6666071" y="153021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Ground-truth</a:t>
            </a:r>
          </a:p>
        </p:txBody>
      </p:sp>
    </p:spTree>
    <p:extLst>
      <p:ext uri="{BB962C8B-B14F-4D97-AF65-F5344CB8AC3E}">
        <p14:creationId xmlns:p14="http://schemas.microsoft.com/office/powerpoint/2010/main" val="14373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iwbn\Documents\comparison\ddvsours\ours\00378_pred.jpg">
            <a:extLst>
              <a:ext uri="{FF2B5EF4-FFF2-40B4-BE49-F238E27FC236}">
                <a16:creationId xmlns:a16="http://schemas.microsoft.com/office/drawing/2014/main" id="{93D1CEE7-ECEE-4070-8E3C-D216CC3C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44" y="2477538"/>
            <a:ext cx="3254797" cy="13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iwbn\Documents\comparison\ddvsours\onlydd\00378_pred.jpg">
            <a:extLst>
              <a:ext uri="{FF2B5EF4-FFF2-40B4-BE49-F238E27FC236}">
                <a16:creationId xmlns:a16="http://schemas.microsoft.com/office/drawing/2014/main" id="{B541AD8C-A612-402B-AC81-642C94B7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98" y="2478000"/>
            <a:ext cx="3254797" cy="13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iwbn\Documents\comparison\ddvsours\onlydd\00378_gt.jpg">
            <a:extLst>
              <a:ext uri="{FF2B5EF4-FFF2-40B4-BE49-F238E27FC236}">
                <a16:creationId xmlns:a16="http://schemas.microsoft.com/office/drawing/2014/main" id="{03018A59-64AB-492C-B312-A5925A23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39" y="530072"/>
            <a:ext cx="2331363" cy="9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iwbn\Documents\comparison\ddvsours\ours\00378_im1.jpg">
            <a:extLst>
              <a:ext uri="{FF2B5EF4-FFF2-40B4-BE49-F238E27FC236}">
                <a16:creationId xmlns:a16="http://schemas.microsoft.com/office/drawing/2014/main" id="{B1593E61-9189-4F5E-90F1-3E1056F6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42" y="530072"/>
            <a:ext cx="2308772" cy="9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4BA6D9-798B-4AD1-BD46-BA44F2891D33}"/>
              </a:ext>
            </a:extLst>
          </p:cNvPr>
          <p:cNvSpPr txBox="1"/>
          <p:nvPr/>
        </p:nvSpPr>
        <p:spPr>
          <a:xfrm>
            <a:off x="3109179" y="153021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image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62C856-D697-4647-868F-FFD212DC94EF}"/>
              </a:ext>
            </a:extLst>
          </p:cNvPr>
          <p:cNvGrpSpPr/>
          <p:nvPr/>
        </p:nvGrpSpPr>
        <p:grpSpPr>
          <a:xfrm>
            <a:off x="680638" y="2528986"/>
            <a:ext cx="8368168" cy="2850591"/>
            <a:chOff x="680638" y="2528986"/>
            <a:chExt cx="8368168" cy="28505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D4654-6E50-4A5B-A95A-F5A2E84220AF}"/>
                </a:ext>
              </a:extLst>
            </p:cNvPr>
            <p:cNvSpPr txBox="1"/>
            <p:nvPr/>
          </p:nvSpPr>
          <p:spPr>
            <a:xfrm>
              <a:off x="3109179" y="3823737"/>
              <a:ext cx="2476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DDFlow</a:t>
              </a:r>
              <a:endParaRPr lang="en-US" sz="24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9AFBF0-2C61-4A49-82E4-262E25FA4179}"/>
                </a:ext>
              </a:extLst>
            </p:cNvPr>
            <p:cNvSpPr/>
            <p:nvPr/>
          </p:nvSpPr>
          <p:spPr>
            <a:xfrm>
              <a:off x="4765246" y="2528986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69AA1-224E-473F-8913-C187F721E02C}"/>
                </a:ext>
              </a:extLst>
            </p:cNvPr>
            <p:cNvSpPr txBox="1"/>
            <p:nvPr/>
          </p:nvSpPr>
          <p:spPr>
            <a:xfrm>
              <a:off x="680638" y="2754188"/>
              <a:ext cx="1490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Estimated flow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7D733F-8616-4B9A-8B86-DBDBC503AF9E}"/>
                </a:ext>
              </a:extLst>
            </p:cNvPr>
            <p:cNvSpPr txBox="1"/>
            <p:nvPr/>
          </p:nvSpPr>
          <p:spPr>
            <a:xfrm>
              <a:off x="680638" y="4548580"/>
              <a:ext cx="14905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Fused Similarity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6F4A469A-6AC3-4C8E-BE48-2789171ACE20}"/>
                </a:ext>
              </a:extLst>
            </p:cNvPr>
            <p:cNvSpPr/>
            <p:nvPr/>
          </p:nvSpPr>
          <p:spPr>
            <a:xfrm>
              <a:off x="8236006" y="2531781"/>
              <a:ext cx="812800" cy="75023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079437-5647-4941-AFE4-8143D09AF93A}"/>
              </a:ext>
            </a:extLst>
          </p:cNvPr>
          <p:cNvCxnSpPr>
            <a:cxnSpLocks/>
          </p:cNvCxnSpPr>
          <p:nvPr/>
        </p:nvCxnSpPr>
        <p:spPr>
          <a:xfrm flipV="1">
            <a:off x="4562654" y="4726837"/>
            <a:ext cx="2717062" cy="148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0307D45-72E7-4AB0-B10B-BE54B89A2A3F}"/>
              </a:ext>
            </a:extLst>
          </p:cNvPr>
          <p:cNvSpPr txBox="1"/>
          <p:nvPr/>
        </p:nvSpPr>
        <p:spPr>
          <a:xfrm>
            <a:off x="4843633" y="4250954"/>
            <a:ext cx="206904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Feature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Separation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CA10C-B4B1-4814-BE0E-6A5B10A871A1}"/>
              </a:ext>
            </a:extLst>
          </p:cNvPr>
          <p:cNvSpPr txBox="1"/>
          <p:nvPr/>
        </p:nvSpPr>
        <p:spPr>
          <a:xfrm>
            <a:off x="6666071" y="153021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Ground-truth</a:t>
            </a:r>
          </a:p>
        </p:txBody>
      </p:sp>
      <p:pic>
        <p:nvPicPr>
          <p:cNvPr id="31" name="Picture 16" descr="C:\Users\iwbn\Documents\comparison\ddvsours\onlydd\00378_prob.jpg">
            <a:extLst>
              <a:ext uri="{FF2B5EF4-FFF2-40B4-BE49-F238E27FC236}">
                <a16:creationId xmlns:a16="http://schemas.microsoft.com/office/drawing/2014/main" id="{4DBFD3B1-47CD-43BF-837D-01B51D5A8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8" t="10693" r="19901" b="40197"/>
          <a:stretch/>
        </p:blipFill>
        <p:spPr bwMode="auto">
          <a:xfrm>
            <a:off x="3722359" y="4348696"/>
            <a:ext cx="756283" cy="75628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:\Users\iwbn\Documents\comparison\ddvsours\ours\00378_prob.jpg">
            <a:extLst>
              <a:ext uri="{FF2B5EF4-FFF2-40B4-BE49-F238E27FC236}">
                <a16:creationId xmlns:a16="http://schemas.microsoft.com/office/drawing/2014/main" id="{C6AFABBA-7804-4A76-AA19-8D7E03D68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28" t="10693" r="19901" b="40197"/>
          <a:stretch/>
        </p:blipFill>
        <p:spPr bwMode="auto">
          <a:xfrm>
            <a:off x="7374833" y="4338702"/>
            <a:ext cx="756283" cy="75628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BC36CB-5771-4C30-AD85-9101DC94365B}"/>
              </a:ext>
            </a:extLst>
          </p:cNvPr>
          <p:cNvSpPr txBox="1"/>
          <p:nvPr/>
        </p:nvSpPr>
        <p:spPr>
          <a:xfrm>
            <a:off x="6665483" y="3823737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6059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07D1E-EE08-46DF-92EA-11196C73F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33" y="2640136"/>
            <a:ext cx="6329933" cy="2695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82D735-12DC-44F7-9340-C0A2C211D9AF}"/>
              </a:ext>
            </a:extLst>
          </p:cNvPr>
          <p:cNvGrpSpPr/>
          <p:nvPr/>
        </p:nvGrpSpPr>
        <p:grpSpPr>
          <a:xfrm>
            <a:off x="3565288" y="627159"/>
            <a:ext cx="5061421" cy="1017634"/>
            <a:chOff x="3412198" y="627159"/>
            <a:chExt cx="5061421" cy="10176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62750E-C172-4658-8828-E7853147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27159"/>
              <a:ext cx="2377619" cy="1012334"/>
            </a:xfrm>
            <a:prstGeom prst="rect">
              <a:avLst/>
            </a:prstGeom>
          </p:spPr>
        </p:pic>
        <p:pic>
          <p:nvPicPr>
            <p:cNvPr id="11" name="Picture 12" descr="2_s">
              <a:extLst>
                <a:ext uri="{FF2B5EF4-FFF2-40B4-BE49-F238E27FC236}">
                  <a16:creationId xmlns:a16="http://schemas.microsoft.com/office/drawing/2014/main" id="{9405AEB9-28C2-4167-9C1B-92429714DE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98" y="632459"/>
              <a:ext cx="2377619" cy="101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FF1E76-E50E-4EED-B1E8-9A5006A2D48E}"/>
              </a:ext>
            </a:extLst>
          </p:cNvPr>
          <p:cNvSpPr/>
          <p:nvPr/>
        </p:nvSpPr>
        <p:spPr>
          <a:xfrm>
            <a:off x="3047998" y="53352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Previous work</a:t>
            </a:r>
            <a:br>
              <a:rPr lang="en-US" sz="2400" b="1" dirty="0"/>
            </a:br>
            <a:r>
              <a:rPr lang="en-US" sz="2400" b="1" dirty="0"/>
              <a:t>(</a:t>
            </a:r>
            <a:r>
              <a:rPr lang="en-US" sz="2400" b="1" dirty="0" err="1"/>
              <a:t>SelFlow</a:t>
            </a:r>
            <a:r>
              <a:rPr lang="en-US" sz="2400" b="1" dirty="0"/>
              <a:t>; CVPR 2020)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28E856-FCAB-4756-BB6F-CAC2C618772D}"/>
              </a:ext>
            </a:extLst>
          </p:cNvPr>
          <p:cNvSpPr/>
          <p:nvPr/>
        </p:nvSpPr>
        <p:spPr>
          <a:xfrm>
            <a:off x="6249089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Ground-truth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AF1AF-58F6-4E6B-A2DD-CF15D07BF474}"/>
              </a:ext>
            </a:extLst>
          </p:cNvPr>
          <p:cNvSpPr/>
          <p:nvPr/>
        </p:nvSpPr>
        <p:spPr>
          <a:xfrm>
            <a:off x="3565286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81224-FD7A-4944-81B8-10773FF6AFD2}"/>
              </a:ext>
            </a:extLst>
          </p:cNvPr>
          <p:cNvSpPr txBox="1"/>
          <p:nvPr/>
        </p:nvSpPr>
        <p:spPr>
          <a:xfrm>
            <a:off x="4829173" y="16991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Dataset: Sintel Test</a:t>
            </a:r>
          </a:p>
        </p:txBody>
      </p:sp>
    </p:spTree>
    <p:extLst>
      <p:ext uri="{BB962C8B-B14F-4D97-AF65-F5344CB8AC3E}">
        <p14:creationId xmlns:p14="http://schemas.microsoft.com/office/powerpoint/2010/main" val="30161031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1B85E2E4-CA2F-4CBF-9D09-1D27D8ADA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7" y="2941123"/>
            <a:ext cx="3159100" cy="1345086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0569EA4-D846-47B6-A80F-C34FA1B7C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7" y="2963020"/>
            <a:ext cx="3159103" cy="13450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3622876" y="3156466"/>
            <a:ext cx="5185458" cy="914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F5B0C-9FAD-4453-BB7B-4401135A755E}"/>
              </a:ext>
            </a:extLst>
          </p:cNvPr>
          <p:cNvSpPr txBox="1"/>
          <p:nvPr/>
        </p:nvSpPr>
        <p:spPr>
          <a:xfrm>
            <a:off x="1141514" y="2351400"/>
            <a:ext cx="1620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Video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4290349" y="2566157"/>
            <a:ext cx="3611301" cy="2095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Deep CNN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CE7D1-A108-43FA-B7D5-7A4051DD25A5}"/>
              </a:ext>
            </a:extLst>
          </p:cNvPr>
          <p:cNvSpPr txBox="1"/>
          <p:nvPr/>
        </p:nvSpPr>
        <p:spPr>
          <a:xfrm>
            <a:off x="9155470" y="2351400"/>
            <a:ext cx="261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Dense Optical Flow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E390184-E024-47BC-8DF8-8A15CBE2F87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915820" y="4661175"/>
            <a:ext cx="961200" cy="96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2E50B-D96F-4AEE-8BFF-8CDF8602CC00}"/>
              </a:ext>
            </a:extLst>
          </p:cNvPr>
          <p:cNvSpPr txBox="1"/>
          <p:nvPr/>
        </p:nvSpPr>
        <p:spPr>
          <a:xfrm>
            <a:off x="10010922" y="5653175"/>
            <a:ext cx="77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Key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2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">
            <a:extLst>
              <a:ext uri="{FF2B5EF4-FFF2-40B4-BE49-F238E27FC236}">
                <a16:creationId xmlns:a16="http://schemas.microsoft.com/office/drawing/2014/main" id="{C9FD6111-497A-4A20-B05A-BA79D221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33" y="2645436"/>
            <a:ext cx="6329931" cy="269513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28DD86-5BEB-4CF8-AD19-89DDE2792585}"/>
              </a:ext>
            </a:extLst>
          </p:cNvPr>
          <p:cNvGrpSpPr/>
          <p:nvPr/>
        </p:nvGrpSpPr>
        <p:grpSpPr>
          <a:xfrm>
            <a:off x="3565287" y="627159"/>
            <a:ext cx="5061421" cy="1017634"/>
            <a:chOff x="3412198" y="627159"/>
            <a:chExt cx="5061421" cy="10176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62750E-C172-4658-8828-E7853147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627159"/>
              <a:ext cx="2377619" cy="1012334"/>
            </a:xfrm>
            <a:prstGeom prst="rect">
              <a:avLst/>
            </a:prstGeom>
          </p:spPr>
        </p:pic>
        <p:pic>
          <p:nvPicPr>
            <p:cNvPr id="11" name="Picture 12" descr="2_s">
              <a:extLst>
                <a:ext uri="{FF2B5EF4-FFF2-40B4-BE49-F238E27FC236}">
                  <a16:creationId xmlns:a16="http://schemas.microsoft.com/office/drawing/2014/main" id="{9405AEB9-28C2-4167-9C1B-92429714DE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198" y="632459"/>
              <a:ext cx="2377619" cy="101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89578-F0BC-4FEC-ABBE-ECB3F38B7BB0}"/>
              </a:ext>
            </a:extLst>
          </p:cNvPr>
          <p:cNvSpPr/>
          <p:nvPr/>
        </p:nvSpPr>
        <p:spPr>
          <a:xfrm>
            <a:off x="3047998" y="533529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Ours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BE994-57B7-45EA-ACD5-2FC22CFBE287}"/>
              </a:ext>
            </a:extLst>
          </p:cNvPr>
          <p:cNvSpPr/>
          <p:nvPr/>
        </p:nvSpPr>
        <p:spPr>
          <a:xfrm>
            <a:off x="6249089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Ground-truth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279F4E-A5FB-4383-86F9-003D5FC43731}"/>
              </a:ext>
            </a:extLst>
          </p:cNvPr>
          <p:cNvSpPr/>
          <p:nvPr/>
        </p:nvSpPr>
        <p:spPr>
          <a:xfrm>
            <a:off x="3565286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8A15B-C016-4845-810B-626D3CFC8811}"/>
              </a:ext>
            </a:extLst>
          </p:cNvPr>
          <p:cNvSpPr txBox="1"/>
          <p:nvPr/>
        </p:nvSpPr>
        <p:spPr>
          <a:xfrm>
            <a:off x="4829173" y="16991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Dataset: Sintel Test</a:t>
            </a:r>
          </a:p>
        </p:txBody>
      </p:sp>
    </p:spTree>
    <p:extLst>
      <p:ext uri="{BB962C8B-B14F-4D97-AF65-F5344CB8AC3E}">
        <p14:creationId xmlns:p14="http://schemas.microsoft.com/office/powerpoint/2010/main" val="23514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8_s">
            <a:extLst>
              <a:ext uri="{FF2B5EF4-FFF2-40B4-BE49-F238E27FC236}">
                <a16:creationId xmlns:a16="http://schemas.microsoft.com/office/drawing/2014/main" id="{A1F71DA3-7D09-4BBE-BF02-B84563A11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8" y="632459"/>
            <a:ext cx="2377619" cy="10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82B09F-9548-41DC-89EE-6013A350D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33" y="2640135"/>
            <a:ext cx="6329931" cy="2695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CFD9E-F1E6-4B48-BADD-93EC2381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1" y="627696"/>
            <a:ext cx="2377619" cy="10123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71AB53-8D18-4C79-814B-2705258A396E}"/>
              </a:ext>
            </a:extLst>
          </p:cNvPr>
          <p:cNvSpPr/>
          <p:nvPr/>
        </p:nvSpPr>
        <p:spPr>
          <a:xfrm>
            <a:off x="3047998" y="53352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Previous work</a:t>
            </a:r>
            <a:br>
              <a:rPr lang="en-US" sz="2400" b="1" dirty="0"/>
            </a:br>
            <a:r>
              <a:rPr lang="en-US" sz="2400" b="1" dirty="0"/>
              <a:t>(</a:t>
            </a:r>
            <a:r>
              <a:rPr lang="en-US" sz="2400" b="1" dirty="0" err="1"/>
              <a:t>SelFlow</a:t>
            </a:r>
            <a:r>
              <a:rPr lang="en-US" sz="2400" b="1" dirty="0"/>
              <a:t>; CVPR 2020)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86E2FF-46D7-4C00-BE73-8141E1207082}"/>
              </a:ext>
            </a:extLst>
          </p:cNvPr>
          <p:cNvSpPr/>
          <p:nvPr/>
        </p:nvSpPr>
        <p:spPr>
          <a:xfrm>
            <a:off x="6249089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Ground-truth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B33D17-138C-49A4-A920-7443888B7D55}"/>
              </a:ext>
            </a:extLst>
          </p:cNvPr>
          <p:cNvSpPr/>
          <p:nvPr/>
        </p:nvSpPr>
        <p:spPr>
          <a:xfrm>
            <a:off x="3565286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4C5B8-8FFC-418B-BD7D-F7CB097812FF}"/>
              </a:ext>
            </a:extLst>
          </p:cNvPr>
          <p:cNvSpPr txBox="1"/>
          <p:nvPr/>
        </p:nvSpPr>
        <p:spPr>
          <a:xfrm>
            <a:off x="4829173" y="16991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Dataset: Sintel Test</a:t>
            </a:r>
          </a:p>
        </p:txBody>
      </p:sp>
    </p:spTree>
    <p:extLst>
      <p:ext uri="{BB962C8B-B14F-4D97-AF65-F5344CB8AC3E}">
        <p14:creationId xmlns:p14="http://schemas.microsoft.com/office/powerpoint/2010/main" val="344528189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low">
            <a:extLst>
              <a:ext uri="{FF2B5EF4-FFF2-40B4-BE49-F238E27FC236}">
                <a16:creationId xmlns:a16="http://schemas.microsoft.com/office/drawing/2014/main" id="{98E7B457-B09E-4ECF-9009-B124D7C0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33" y="2645435"/>
            <a:ext cx="6329931" cy="26951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DC9685-8A1A-4B62-9423-5E8D0370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1" y="627696"/>
            <a:ext cx="2377619" cy="1012334"/>
          </a:xfrm>
          <a:prstGeom prst="rect">
            <a:avLst/>
          </a:prstGeom>
        </p:spPr>
      </p:pic>
      <p:pic>
        <p:nvPicPr>
          <p:cNvPr id="9" name="Picture 10" descr="8_s">
            <a:extLst>
              <a:ext uri="{FF2B5EF4-FFF2-40B4-BE49-F238E27FC236}">
                <a16:creationId xmlns:a16="http://schemas.microsoft.com/office/drawing/2014/main" id="{D0E610EA-F224-41F8-95E4-B696AEB6D3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8" y="632459"/>
            <a:ext cx="2377619" cy="10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A82B72-6744-4D85-AF42-B81A044B59D0}"/>
              </a:ext>
            </a:extLst>
          </p:cNvPr>
          <p:cNvSpPr/>
          <p:nvPr/>
        </p:nvSpPr>
        <p:spPr>
          <a:xfrm>
            <a:off x="3047998" y="533529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Ours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E3A9D-6E0A-4C3A-BD4A-1670DB439278}"/>
              </a:ext>
            </a:extLst>
          </p:cNvPr>
          <p:cNvSpPr/>
          <p:nvPr/>
        </p:nvSpPr>
        <p:spPr>
          <a:xfrm>
            <a:off x="6249089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Ground-truth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FA040-5C38-417F-BFB8-70C2D8DE193E}"/>
              </a:ext>
            </a:extLst>
          </p:cNvPr>
          <p:cNvSpPr/>
          <p:nvPr/>
        </p:nvSpPr>
        <p:spPr>
          <a:xfrm>
            <a:off x="3565286" y="1727405"/>
            <a:ext cx="237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DDB02-D4BD-4824-968D-5C621FBC3B32}"/>
              </a:ext>
            </a:extLst>
          </p:cNvPr>
          <p:cNvSpPr txBox="1"/>
          <p:nvPr/>
        </p:nvSpPr>
        <p:spPr>
          <a:xfrm>
            <a:off x="4829173" y="16991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Dataset: Sintel Test</a:t>
            </a:r>
          </a:p>
        </p:txBody>
      </p:sp>
    </p:spTree>
    <p:extLst>
      <p:ext uri="{BB962C8B-B14F-4D97-AF65-F5344CB8AC3E}">
        <p14:creationId xmlns:p14="http://schemas.microsoft.com/office/powerpoint/2010/main" val="30879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536B27-DB7B-49B5-AAB0-BC93D19A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1517312"/>
            <a:ext cx="5543550" cy="2787987"/>
          </a:xfrm>
        </p:spPr>
        <p:txBody>
          <a:bodyPr/>
          <a:lstStyle/>
          <a:p>
            <a:pPr algn="r"/>
            <a:r>
              <a:rPr lang="en-US" dirty="0"/>
              <a:t>Project page:</a:t>
            </a:r>
            <a:br>
              <a:rPr lang="en-US" dirty="0"/>
            </a:b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https://sgvr.kaist.ac.kr/publication/unsupsimflow/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DF99E-84A2-44E6-96EE-72075CF98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1536443"/>
            <a:ext cx="2943225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5">
            <a:extLst>
              <a:ext uri="{FF2B5EF4-FFF2-40B4-BE49-F238E27FC236}">
                <a16:creationId xmlns:a16="http://schemas.microsoft.com/office/drawing/2014/main" id="{6A966E2E-7F50-44C7-B6C1-40E3FA6FD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53" y="5250981"/>
            <a:ext cx="1224137" cy="348776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s://www.imperial.ac.uk/assets/website/images/sprite_double/logo.png">
            <a:extLst>
              <a:ext uri="{FF2B5EF4-FFF2-40B4-BE49-F238E27FC236}">
                <a16:creationId xmlns:a16="http://schemas.microsoft.com/office/drawing/2014/main" id="{CCFC4E91-19FC-4E68-8B09-AC2D89FC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72" y="4992244"/>
            <a:ext cx="1700321" cy="782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AIST - COMPUTER SCIENCE">
            <a:extLst>
              <a:ext uri="{FF2B5EF4-FFF2-40B4-BE49-F238E27FC236}">
                <a16:creationId xmlns:a16="http://schemas.microsoft.com/office/drawing/2014/main" id="{829274B0-E3CD-4B66-9453-25AC2F0B8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/>
          <a:stretch/>
        </p:blipFill>
        <p:spPr bwMode="auto">
          <a:xfrm>
            <a:off x="6366298" y="5054857"/>
            <a:ext cx="1125416" cy="6572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014F21-1496-40F7-BB7E-14888F563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7767" y="5193507"/>
            <a:ext cx="1700321" cy="463724"/>
          </a:xfrm>
          <a:prstGeom prst="rect">
            <a:avLst/>
          </a:prstGeom>
        </p:spPr>
      </p:pic>
      <p:pic>
        <p:nvPicPr>
          <p:cNvPr id="13" name="Picture 12" descr="ECCV 2020">
            <a:extLst>
              <a:ext uri="{FF2B5EF4-FFF2-40B4-BE49-F238E27FC236}">
                <a16:creationId xmlns:a16="http://schemas.microsoft.com/office/drawing/2014/main" id="{7408E332-8F3A-42FC-8A44-81EEE384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7" y="173831"/>
            <a:ext cx="1367298" cy="13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397321A5-B0A7-4695-B13F-E256887A8A1B}"/>
              </a:ext>
            </a:extLst>
          </p:cNvPr>
          <p:cNvSpPr/>
          <p:nvPr/>
        </p:nvSpPr>
        <p:spPr>
          <a:xfrm>
            <a:off x="3622876" y="3156466"/>
            <a:ext cx="5185458" cy="9144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8663F-26D8-41AA-ABAA-6E85FDF59110}"/>
              </a:ext>
            </a:extLst>
          </p:cNvPr>
          <p:cNvSpPr/>
          <p:nvPr/>
        </p:nvSpPr>
        <p:spPr>
          <a:xfrm>
            <a:off x="4290349" y="2566157"/>
            <a:ext cx="3611301" cy="2095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Deep CNN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E71EE-3D8E-4278-8490-F27CB4ED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2" y="4070866"/>
            <a:ext cx="3159103" cy="1345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DAF61-E36A-414F-B829-2C5E1AD2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3" y="2163951"/>
            <a:ext cx="3159103" cy="1345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BD4D2-C330-48B5-9194-407721B76D93}"/>
              </a:ext>
            </a:extLst>
          </p:cNvPr>
          <p:cNvSpPr txBox="1"/>
          <p:nvPr/>
        </p:nvSpPr>
        <p:spPr>
          <a:xfrm>
            <a:off x="2873238" y="2058325"/>
            <a:ext cx="62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9952D6-90C4-4A56-9A30-B971141F12C3}"/>
              </a:ext>
            </a:extLst>
          </p:cNvPr>
          <p:cNvSpPr txBox="1"/>
          <p:nvPr/>
        </p:nvSpPr>
        <p:spPr>
          <a:xfrm>
            <a:off x="2319549" y="4014803"/>
            <a:ext cx="13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t+1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46EBD-074B-4A8A-A9FD-52CA9DD8F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7" y="2941123"/>
            <a:ext cx="3159100" cy="1345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897E1D-4C97-43FA-8313-18854A4FA314}"/>
              </a:ext>
            </a:extLst>
          </p:cNvPr>
          <p:cNvSpPr/>
          <p:nvPr/>
        </p:nvSpPr>
        <p:spPr>
          <a:xfrm>
            <a:off x="114300" y="2058325"/>
            <a:ext cx="3385114" cy="3470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94F0D46-656B-439E-8FC0-4D58DF6E56D1}"/>
              </a:ext>
            </a:extLst>
          </p:cNvPr>
          <p:cNvCxnSpPr>
            <a:stCxn id="3" idx="0"/>
          </p:cNvCxnSpPr>
          <p:nvPr/>
        </p:nvCxnSpPr>
        <p:spPr>
          <a:xfrm rot="5400000" flipH="1" flipV="1">
            <a:off x="4903466" y="-1610708"/>
            <a:ext cx="572425" cy="676564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4AE45E-F105-4C9C-8F10-C3ABED0CA94D}"/>
              </a:ext>
            </a:extLst>
          </p:cNvPr>
          <p:cNvSpPr/>
          <p:nvPr/>
        </p:nvSpPr>
        <p:spPr>
          <a:xfrm>
            <a:off x="8572500" y="895592"/>
            <a:ext cx="3159100" cy="11439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Photometric Loss</a:t>
            </a:r>
            <a:br>
              <a:rPr lang="en-US" sz="2800" dirty="0"/>
            </a:br>
            <a:r>
              <a:rPr lang="en-US" sz="2800" dirty="0"/>
              <a:t>(RGB consistency)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77E05AD-8AAA-4FCE-8B21-F39828AC3E81}"/>
              </a:ext>
            </a:extLst>
          </p:cNvPr>
          <p:cNvSpPr/>
          <p:nvPr/>
        </p:nvSpPr>
        <p:spPr>
          <a:xfrm>
            <a:off x="8871087" y="2058325"/>
            <a:ext cx="2460352" cy="88279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CDCB4-39B7-4FF9-8CC3-E21C587260D2}"/>
              </a:ext>
            </a:extLst>
          </p:cNvPr>
          <p:cNvSpPr txBox="1"/>
          <p:nvPr/>
        </p:nvSpPr>
        <p:spPr>
          <a:xfrm>
            <a:off x="9286875" y="2065727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Guide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w/o GT</a:t>
            </a:r>
          </a:p>
        </p:txBody>
      </p:sp>
    </p:spTree>
    <p:extLst>
      <p:ext uri="{BB962C8B-B14F-4D97-AF65-F5344CB8AC3E}">
        <p14:creationId xmlns:p14="http://schemas.microsoft.com/office/powerpoint/2010/main" val="361165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4686224" y="1774921"/>
            <a:ext cx="2819552" cy="41844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5591174" y="1405589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5591174" y="591399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009DD-2791-420D-8713-1F3DDF0FEC16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062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685573" y="2269093"/>
            <a:ext cx="1809901" cy="2686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1085698" y="189976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1085698" y="495514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00B065B0-2B67-4120-B725-532642B7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7937" r="60088" b="51152"/>
          <a:stretch/>
        </p:blipFill>
        <p:spPr>
          <a:xfrm>
            <a:off x="6338774" y="2578655"/>
            <a:ext cx="2752951" cy="2048506"/>
          </a:xfrm>
          <a:prstGeom prst="rect">
            <a:avLst/>
          </a:prstGeom>
        </p:spPr>
      </p:pic>
      <p:pic>
        <p:nvPicPr>
          <p:cNvPr id="10" name="내용 개체 틀 5">
            <a:extLst>
              <a:ext uri="{FF2B5EF4-FFF2-40B4-BE49-F238E27FC236}">
                <a16:creationId xmlns:a16="http://schemas.microsoft.com/office/drawing/2014/main" id="{B4727229-2CB1-4638-8B2B-E739268F7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7937" r="40344" b="51152"/>
          <a:stretch/>
        </p:blipFill>
        <p:spPr>
          <a:xfrm>
            <a:off x="3509773" y="2578655"/>
            <a:ext cx="2752952" cy="2048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C129FE-5C36-43F6-A1AF-10C3375632D5}"/>
              </a:ext>
            </a:extLst>
          </p:cNvPr>
          <p:cNvSpPr txBox="1"/>
          <p:nvPr/>
        </p:nvSpPr>
        <p:spPr>
          <a:xfrm>
            <a:off x="4219423" y="4627161"/>
            <a:ext cx="13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Prediction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5B1F-C304-46EE-A367-2C6EB94F1638}"/>
              </a:ext>
            </a:extLst>
          </p:cNvPr>
          <p:cNvSpPr txBox="1"/>
          <p:nvPr/>
        </p:nvSpPr>
        <p:spPr>
          <a:xfrm>
            <a:off x="6838873" y="4627161"/>
            <a:ext cx="17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Ground-truth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070C5-2023-4727-9B88-CFFAFA309D78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171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DBA264-85DA-4B9A-879D-778B70DE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Photometric loss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AA7851DD-4F8C-4CE2-AEC9-DFAA57858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7937" r="79721" b="9162"/>
          <a:stretch/>
        </p:blipFill>
        <p:spPr>
          <a:xfrm>
            <a:off x="685573" y="2269093"/>
            <a:ext cx="1809901" cy="26860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B9072-4CED-48A0-8F8C-1603ED05A94B}"/>
              </a:ext>
            </a:extLst>
          </p:cNvPr>
          <p:cNvSpPr txBox="1"/>
          <p:nvPr/>
        </p:nvSpPr>
        <p:spPr>
          <a:xfrm>
            <a:off x="1085698" y="1899761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9CCC-39C3-4F6A-A7E8-D9A16245C674}"/>
              </a:ext>
            </a:extLst>
          </p:cNvPr>
          <p:cNvSpPr txBox="1"/>
          <p:nvPr/>
        </p:nvSpPr>
        <p:spPr>
          <a:xfrm>
            <a:off x="1085698" y="4955143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Image 2</a:t>
            </a:r>
            <a:endParaRPr lang="ko-KR" altLang="en-US" dirty="0"/>
          </a:p>
        </p:txBody>
      </p:sp>
      <p:pic>
        <p:nvPicPr>
          <p:cNvPr id="9" name="내용 개체 틀 5">
            <a:extLst>
              <a:ext uri="{FF2B5EF4-FFF2-40B4-BE49-F238E27FC236}">
                <a16:creationId xmlns:a16="http://schemas.microsoft.com/office/drawing/2014/main" id="{00B065B0-2B67-4120-B725-532642B7B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7937" r="60088" b="51152"/>
          <a:stretch/>
        </p:blipFill>
        <p:spPr>
          <a:xfrm>
            <a:off x="6462599" y="1471613"/>
            <a:ext cx="2752951" cy="2048506"/>
          </a:xfrm>
          <a:prstGeom prst="rect">
            <a:avLst/>
          </a:prstGeom>
        </p:spPr>
      </p:pic>
      <p:pic>
        <p:nvPicPr>
          <p:cNvPr id="10" name="내용 개체 틀 5">
            <a:extLst>
              <a:ext uri="{FF2B5EF4-FFF2-40B4-BE49-F238E27FC236}">
                <a16:creationId xmlns:a16="http://schemas.microsoft.com/office/drawing/2014/main" id="{B4727229-2CB1-4638-8B2B-E739268F7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7937" r="40344" b="51152"/>
          <a:stretch/>
        </p:blipFill>
        <p:spPr>
          <a:xfrm>
            <a:off x="3633598" y="1471613"/>
            <a:ext cx="2752952" cy="2048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C129FE-5C36-43F6-A1AF-10C3375632D5}"/>
              </a:ext>
            </a:extLst>
          </p:cNvPr>
          <p:cNvSpPr txBox="1"/>
          <p:nvPr/>
        </p:nvSpPr>
        <p:spPr>
          <a:xfrm>
            <a:off x="4343248" y="3520119"/>
            <a:ext cx="133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Prediction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45B1F-C304-46EE-A367-2C6EB94F1638}"/>
              </a:ext>
            </a:extLst>
          </p:cNvPr>
          <p:cNvSpPr txBox="1"/>
          <p:nvPr/>
        </p:nvSpPr>
        <p:spPr>
          <a:xfrm>
            <a:off x="6962698" y="3520119"/>
            <a:ext cx="17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Ground-truth</a:t>
            </a:r>
            <a:endParaRPr lang="ko-KR" altLang="en-US" dirty="0"/>
          </a:p>
        </p:txBody>
      </p:sp>
      <p:pic>
        <p:nvPicPr>
          <p:cNvPr id="13" name="내용 개체 틀 5">
            <a:extLst>
              <a:ext uri="{FF2B5EF4-FFF2-40B4-BE49-F238E27FC236}">
                <a16:creationId xmlns:a16="http://schemas.microsoft.com/office/drawing/2014/main" id="{A231D813-CA59-4A7E-8D7E-572D4182F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0000" r="40344" b="9089"/>
          <a:stretch/>
        </p:blipFill>
        <p:spPr>
          <a:xfrm>
            <a:off x="3633598" y="4108526"/>
            <a:ext cx="2752952" cy="2048506"/>
          </a:xfrm>
          <a:prstGeom prst="rect">
            <a:avLst/>
          </a:prstGeom>
        </p:spPr>
      </p:pic>
      <p:pic>
        <p:nvPicPr>
          <p:cNvPr id="16" name="내용 개체 틀 5">
            <a:extLst>
              <a:ext uri="{FF2B5EF4-FFF2-40B4-BE49-F238E27FC236}">
                <a16:creationId xmlns:a16="http://schemas.microsoft.com/office/drawing/2014/main" id="{09F4A7F8-17B7-4377-A5A1-79E56291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50000" r="60088" b="9089"/>
          <a:stretch/>
        </p:blipFill>
        <p:spPr>
          <a:xfrm>
            <a:off x="6462599" y="4108526"/>
            <a:ext cx="2752951" cy="20485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51C9F0-1380-4FB8-A393-9074AA04CBF1}"/>
              </a:ext>
            </a:extLst>
          </p:cNvPr>
          <p:cNvSpPr txBox="1"/>
          <p:nvPr/>
        </p:nvSpPr>
        <p:spPr>
          <a:xfrm>
            <a:off x="4114648" y="6157032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(e) 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8F125-1E11-469D-ACA3-814BA4D0C449}"/>
              </a:ext>
            </a:extLst>
          </p:cNvPr>
          <p:cNvSpPr txBox="1"/>
          <p:nvPr/>
        </p:nvSpPr>
        <p:spPr>
          <a:xfrm>
            <a:off x="6943648" y="6157032"/>
            <a:ext cx="179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Warped (b) by (c) 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CC5B62-8A2B-4A71-8259-29CB8A1598CE}"/>
              </a:ext>
            </a:extLst>
          </p:cNvPr>
          <p:cNvSpPr txBox="1"/>
          <p:nvPr/>
        </p:nvSpPr>
        <p:spPr>
          <a:xfrm>
            <a:off x="2324100" y="6438900"/>
            <a:ext cx="831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Images from Occlusion Aware Unsupervised Learning of Optical Flow, CVPR 2018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8075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15005</TotalTime>
  <Words>1368</Words>
  <Application>Microsoft Office PowerPoint</Application>
  <PresentationFormat>와이드스크린</PresentationFormat>
  <Paragraphs>442</Paragraphs>
  <Slides>53</Slides>
  <Notes>48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0" baseType="lpstr">
      <vt:lpstr>맑은 고딕</vt:lpstr>
      <vt:lpstr>Arial</vt:lpstr>
      <vt:lpstr>Calibri</vt:lpstr>
      <vt:lpstr>Cambria Math</vt:lpstr>
      <vt:lpstr>Latin Modern Math</vt:lpstr>
      <vt:lpstr>Wingdings</vt:lpstr>
      <vt:lpstr>Office Theme</vt:lpstr>
      <vt:lpstr>Unsupervised Learning of Optical Flow  with Deep Feature Similarity</vt:lpstr>
      <vt:lpstr>Background</vt:lpstr>
      <vt:lpstr>Optical Flow</vt:lpstr>
      <vt:lpstr>Deep end-to-end optical flow</vt:lpstr>
      <vt:lpstr>PowerPoint 프레젠테이션</vt:lpstr>
      <vt:lpstr>PowerPoint 프레젠테이션</vt:lpstr>
      <vt:lpstr>Photometric loss</vt:lpstr>
      <vt:lpstr>Photometric loss</vt:lpstr>
      <vt:lpstr>Photometric loss</vt:lpstr>
      <vt:lpstr>Photometric loss</vt:lpstr>
      <vt:lpstr>Photometric loss</vt:lpstr>
      <vt:lpstr>Photometric loss</vt:lpstr>
      <vt:lpstr>Motivation</vt:lpstr>
      <vt:lpstr>RGB is not sufficient!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Our method 1. Similarity map</vt:lpstr>
      <vt:lpstr>PowerPoint 프레젠테이션</vt:lpstr>
      <vt:lpstr>PowerPoint 프레젠테이션</vt:lpstr>
      <vt:lpstr>Our method 2. Loss functions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Results</vt:lpstr>
      <vt:lpstr>Ablation study (average end-point-error) Lower is better</vt:lpstr>
      <vt:lpstr>Ablation study (average end-point-error) Lower is better</vt:lpstr>
      <vt:lpstr>Ablation study (average end-point-error) Lower is better</vt:lpstr>
      <vt:lpstr>Ablation study (average end-point-error) Lower is better</vt:lpstr>
      <vt:lpstr>Comparison to other methods</vt:lpstr>
      <vt:lpstr>Qualitative results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Project page: https://sgvr.kaist.ac.kr/publication/unsupsimflow/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Learning of  Optical Flow  with Deep Feature Similarity</dc:title>
  <dc:creator>Woobin Im</dc:creator>
  <cp:lastModifiedBy>Woobin Im</cp:lastModifiedBy>
  <cp:revision>36</cp:revision>
  <dcterms:created xsi:type="dcterms:W3CDTF">2020-07-03T07:11:14Z</dcterms:created>
  <dcterms:modified xsi:type="dcterms:W3CDTF">2020-09-18T10:18:44Z</dcterms:modified>
</cp:coreProperties>
</file>